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1" r:id="rId15"/>
    <p:sldId id="272" r:id="rId16"/>
    <p:sldId id="273" r:id="rId17"/>
    <p:sldId id="274" r:id="rId18"/>
    <p:sldId id="278" r:id="rId19"/>
    <p:sldId id="277" r:id="rId20"/>
    <p:sldId id="279" r:id="rId21"/>
    <p:sldId id="280" r:id="rId22"/>
    <p:sldId id="281" r:id="rId23"/>
    <p:sldId id="282" r:id="rId24"/>
    <p:sldId id="283" r:id="rId25"/>
    <p:sldId id="284" r:id="rId26"/>
    <p:sldId id="285" r:id="rId27"/>
    <p:sldId id="286" r:id="rId28"/>
    <p:sldId id="287" r:id="rId29"/>
    <p:sldId id="288" r:id="rId30"/>
    <p:sldId id="292" r:id="rId31"/>
    <p:sldId id="294" r:id="rId32"/>
    <p:sldId id="295" r:id="rId33"/>
    <p:sldId id="296" r:id="rId34"/>
    <p:sldId id="297" r:id="rId35"/>
    <p:sldId id="293" r:id="rId36"/>
    <p:sldId id="289" r:id="rId37"/>
    <p:sldId id="298" r:id="rId38"/>
  </p:sldIdLst>
  <p:sldSz cx="9601200" cy="6858000"/>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1" clrIdx="0"/>
  <p:cmAuthor id="1" name="nazif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1AB2"/>
    <a:srgbClr val="0000FF"/>
    <a:srgbClr val="FF0000"/>
    <a:srgbClr val="3333CC"/>
    <a:srgbClr val="CC0000"/>
    <a:srgbClr val="3366CC"/>
    <a:srgbClr val="0066FF"/>
    <a:srgbClr val="9999FF"/>
    <a:srgbClr val="4339C7"/>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99566" autoAdjust="0"/>
  </p:normalViewPr>
  <p:slideViewPr>
    <p:cSldViewPr>
      <p:cViewPr varScale="1">
        <p:scale>
          <a:sx n="78" d="100"/>
          <a:sy n="78" d="100"/>
        </p:scale>
        <p:origin x="-1410" y="-84"/>
      </p:cViewPr>
      <p:guideLst>
        <p:guide orient="horz" pos="2160"/>
        <p:guide pos="3025"/>
      </p:guideLst>
    </p:cSldViewPr>
  </p:slideViewPr>
  <p:outlineViewPr>
    <p:cViewPr>
      <p:scale>
        <a:sx n="33" d="100"/>
        <a:sy n="33" d="100"/>
      </p:scale>
      <p:origin x="0" y="8382"/>
    </p:cViewPr>
  </p:outlineViewPr>
  <p:notesTextViewPr>
    <p:cViewPr>
      <p:scale>
        <a:sx n="100" d="100"/>
        <a:sy n="100" d="100"/>
      </p:scale>
      <p:origin x="0" y="0"/>
    </p:cViewPr>
  </p:notesTextViewPr>
  <p:sorterViewPr>
    <p:cViewPr>
      <p:scale>
        <a:sx n="100" d="100"/>
        <a:sy n="100" d="100"/>
      </p:scale>
      <p:origin x="0" y="516"/>
    </p:cViewPr>
  </p:sorterViewPr>
  <p:notesViewPr>
    <p:cSldViewPr>
      <p:cViewPr varScale="1">
        <p:scale>
          <a:sx n="58" d="100"/>
          <a:sy n="58" d="100"/>
        </p:scale>
        <p:origin x="-2532"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D0F18B72-AB34-4C71-9FE3-FD56EEAF60DF}" type="datetimeFigureOut">
              <a:rPr lang="en-US" smtClean="0"/>
              <a:pPr/>
              <a:t>12/14/2012</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D9A6E74-342D-4578-9848-BF95EF05356E}" type="slidenum">
              <a:rPr lang="en-US" smtClean="0"/>
              <a:pPr/>
              <a:t>‹#›</a:t>
            </a:fld>
            <a:endParaRPr lang="en-US" dirty="0"/>
          </a:p>
        </p:txBody>
      </p:sp>
    </p:spTree>
    <p:extLst>
      <p:ext uri="{BB962C8B-B14F-4D97-AF65-F5344CB8AC3E}">
        <p14:creationId xmlns="" xmlns:p14="http://schemas.microsoft.com/office/powerpoint/2010/main" val="366966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Candara" pitchFamily="34" charset="0"/>
              </a:defRPr>
            </a:lvl1pPr>
          </a:lstStyle>
          <a:p>
            <a:endParaRPr lang="en-US" dirty="0"/>
          </a:p>
        </p:txBody>
      </p:sp>
      <p:sp>
        <p:nvSpPr>
          <p:cNvPr id="39939"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Candara" pitchFamily="34" charset="0"/>
              </a:defRPr>
            </a:lvl1pPr>
          </a:lstStyle>
          <a:p>
            <a:fld id="{873E0A58-28C3-4000-9189-8555B2AE62C9}" type="datetimeFigureOut">
              <a:rPr lang="en-US"/>
              <a:pPr/>
              <a:t>12/14/2012</a:t>
            </a:fld>
            <a:endParaRPr lang="en-US" dirty="0"/>
          </a:p>
        </p:txBody>
      </p:sp>
      <p:sp>
        <p:nvSpPr>
          <p:cNvPr id="39940" name="Rectangle 4"/>
          <p:cNvSpPr>
            <a:spLocks noGrp="1" noRot="1" noChangeAspect="1" noChangeArrowheads="1" noTextEdit="1"/>
          </p:cNvSpPr>
          <p:nvPr>
            <p:ph type="sldImg" idx="2"/>
          </p:nvPr>
        </p:nvSpPr>
        <p:spPr bwMode="auto">
          <a:xfrm>
            <a:off x="989013" y="696913"/>
            <a:ext cx="4879975"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9941"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Candara" pitchFamily="34" charset="0"/>
              </a:defRPr>
            </a:lvl1pPr>
          </a:lstStyle>
          <a:p>
            <a:endParaRPr lang="en-US" dirty="0"/>
          </a:p>
        </p:txBody>
      </p:sp>
      <p:sp>
        <p:nvSpPr>
          <p:cNvPr id="39943"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Candara" pitchFamily="34" charset="0"/>
              </a:defRPr>
            </a:lvl1pPr>
          </a:lstStyle>
          <a:p>
            <a:fld id="{4BFECF70-BC92-4C07-BA99-987DB0913C04}" type="slidenum">
              <a:rPr lang="en-US"/>
              <a:pPr/>
              <a:t>‹#›</a:t>
            </a:fld>
            <a:endParaRPr lang="en-US" dirty="0"/>
          </a:p>
        </p:txBody>
      </p:sp>
    </p:spTree>
    <p:extLst>
      <p:ext uri="{BB962C8B-B14F-4D97-AF65-F5344CB8AC3E}">
        <p14:creationId xmlns="" xmlns:p14="http://schemas.microsoft.com/office/powerpoint/2010/main" val="35510288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Arial" charset="0"/>
      </a:defRPr>
    </a:lvl1pPr>
    <a:lvl2pPr marL="457200" algn="l" rtl="0" fontAlgn="base">
      <a:spcBef>
        <a:spcPct val="30000"/>
      </a:spcBef>
      <a:spcAft>
        <a:spcPct val="0"/>
      </a:spcAft>
      <a:defRPr sz="1200" kern="1200">
        <a:solidFill>
          <a:schemeClr val="tx1"/>
        </a:solidFill>
        <a:latin typeface="Calibri" pitchFamily="34" charset="0"/>
        <a:ea typeface="+mn-ea"/>
        <a:cs typeface="Arial" charset="0"/>
      </a:defRPr>
    </a:lvl2pPr>
    <a:lvl3pPr marL="914400" algn="l" rtl="0" fontAlgn="base">
      <a:spcBef>
        <a:spcPct val="30000"/>
      </a:spcBef>
      <a:spcAft>
        <a:spcPct val="0"/>
      </a:spcAft>
      <a:defRPr sz="1200" kern="1200">
        <a:solidFill>
          <a:schemeClr val="tx1"/>
        </a:solidFill>
        <a:latin typeface="Calibri" pitchFamily="34" charset="0"/>
        <a:ea typeface="+mn-ea"/>
        <a:cs typeface="Arial" charset="0"/>
      </a:defRPr>
    </a:lvl3pPr>
    <a:lvl4pPr marL="1371600" algn="l" rtl="0" fontAlgn="base">
      <a:spcBef>
        <a:spcPct val="30000"/>
      </a:spcBef>
      <a:spcAft>
        <a:spcPct val="0"/>
      </a:spcAft>
      <a:defRPr sz="1200" kern="1200">
        <a:solidFill>
          <a:schemeClr val="tx1"/>
        </a:solidFill>
        <a:latin typeface="Calibri" pitchFamily="34" charset="0"/>
        <a:ea typeface="+mn-ea"/>
        <a:cs typeface="Arial" charset="0"/>
      </a:defRPr>
    </a:lvl4pPr>
    <a:lvl5pPr marL="1828800" algn="l" rtl="0" fontAlgn="base">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FEBD4E-0833-43C0-BC0F-FA41A403D82F}" type="slidenum">
              <a:rPr lang="en-US" smtClean="0"/>
              <a:pPr>
                <a:defRPr/>
              </a:pPr>
              <a:t>20</a:t>
            </a:fld>
            <a:endParaRPr lang="en-US"/>
          </a:p>
        </p:txBody>
      </p:sp>
    </p:spTree>
    <p:extLst>
      <p:ext uri="{BB962C8B-B14F-4D97-AF65-F5344CB8AC3E}">
        <p14:creationId xmlns="" xmlns:p14="http://schemas.microsoft.com/office/powerpoint/2010/main" val="209107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960438" y="1524000"/>
            <a:ext cx="8004175" cy="1752600"/>
          </a:xfrm>
        </p:spPr>
        <p:txBody>
          <a:bodyPr/>
          <a:lstStyle>
            <a:lvl1pPr>
              <a:defRPr sz="5000"/>
            </a:lvl1pPr>
          </a:lstStyle>
          <a:p>
            <a:pPr lvl="0"/>
            <a:r>
              <a:rPr lang="en-US" altLang="en-US" noProof="0" smtClean="0"/>
              <a:t>Click to edit Master title style</a:t>
            </a:r>
          </a:p>
        </p:txBody>
      </p:sp>
      <p:sp>
        <p:nvSpPr>
          <p:cNvPr id="241667" name="Rectangle 3"/>
          <p:cNvSpPr>
            <a:spLocks noGrp="1" noChangeArrowheads="1"/>
          </p:cNvSpPr>
          <p:nvPr>
            <p:ph type="subTitle" idx="1"/>
          </p:nvPr>
        </p:nvSpPr>
        <p:spPr>
          <a:xfrm>
            <a:off x="2079625" y="3962400"/>
            <a:ext cx="6881813"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241668" name="Rectangle 4"/>
          <p:cNvSpPr>
            <a:spLocks noGrp="1" noChangeArrowheads="1"/>
          </p:cNvSpPr>
          <p:nvPr>
            <p:ph type="dt" sz="half" idx="2"/>
          </p:nvPr>
        </p:nvSpPr>
        <p:spPr/>
        <p:txBody>
          <a:bodyPr/>
          <a:lstStyle>
            <a:lvl1pPr>
              <a:defRPr/>
            </a:lvl1pPr>
          </a:lstStyle>
          <a:p>
            <a:fld id="{89032F85-6CB5-4450-BF5E-CF650CCB33FA}" type="datetime1">
              <a:rPr lang="en-US" smtClean="0"/>
              <a:pPr/>
              <a:t>12/14/2012</a:t>
            </a:fld>
            <a:endParaRPr lang="en-US" altLang="en-US" dirty="0"/>
          </a:p>
        </p:txBody>
      </p:sp>
      <p:sp>
        <p:nvSpPr>
          <p:cNvPr id="241669" name="Rectangle 5"/>
          <p:cNvSpPr>
            <a:spLocks noGrp="1" noChangeArrowheads="1"/>
          </p:cNvSpPr>
          <p:nvPr>
            <p:ph type="ftr" sz="quarter" idx="3"/>
          </p:nvPr>
        </p:nvSpPr>
        <p:spPr>
          <a:xfrm>
            <a:off x="3279775" y="6243638"/>
            <a:ext cx="3041650" cy="457200"/>
          </a:xfrm>
        </p:spPr>
        <p:txBody>
          <a:bodyPr/>
          <a:lstStyle>
            <a:lvl1pPr>
              <a:defRPr/>
            </a:lvl1pPr>
          </a:lstStyle>
          <a:p>
            <a:r>
              <a:rPr lang="en-US" altLang="en-US" smtClean="0"/>
              <a:t>Bangalore conference, 16-22 December, 2012</a:t>
            </a:r>
            <a:endParaRPr lang="en-US" altLang="en-US" dirty="0"/>
          </a:p>
        </p:txBody>
      </p:sp>
      <p:sp>
        <p:nvSpPr>
          <p:cNvPr id="241670" name="Rectangle 6"/>
          <p:cNvSpPr>
            <a:spLocks noGrp="1" noChangeArrowheads="1"/>
          </p:cNvSpPr>
          <p:nvPr>
            <p:ph type="sldNum" sz="quarter" idx="4"/>
          </p:nvPr>
        </p:nvSpPr>
        <p:spPr/>
        <p:txBody>
          <a:bodyPr/>
          <a:lstStyle>
            <a:lvl1pPr>
              <a:defRPr/>
            </a:lvl1pPr>
          </a:lstStyle>
          <a:p>
            <a:fld id="{420EC1C4-F805-4D2B-9E77-1C7DF0235ABF}" type="slidenum">
              <a:rPr lang="en-US" altLang="en-US"/>
              <a:pPr/>
              <a:t>‹#›</a:t>
            </a:fld>
            <a:endParaRPr lang="en-US" altLang="en-US" dirty="0"/>
          </a:p>
        </p:txBody>
      </p:sp>
      <p:sp>
        <p:nvSpPr>
          <p:cNvPr id="241671" name="Freeform 7"/>
          <p:cNvSpPr>
            <a:spLocks noChangeArrowheads="1"/>
          </p:cNvSpPr>
          <p:nvPr/>
        </p:nvSpPr>
        <p:spPr bwMode="auto">
          <a:xfrm>
            <a:off x="639763" y="1219200"/>
            <a:ext cx="8321675"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241672" name="Line 8"/>
          <p:cNvSpPr>
            <a:spLocks noChangeShapeType="1"/>
          </p:cNvSpPr>
          <p:nvPr/>
        </p:nvSpPr>
        <p:spPr bwMode="auto">
          <a:xfrm>
            <a:off x="2079625" y="3962400"/>
            <a:ext cx="6837363"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D307032-3B9D-4923-8450-5A92091148A7}" type="datetime1">
              <a:rPr lang="en-US" smtClean="0"/>
              <a:pPr/>
              <a:t>12/14/2012</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lvl1pPr>
              <a:defRPr/>
            </a:lvl1pPr>
          </a:lstStyle>
          <a:p>
            <a:fld id="{DAD27BA4-61D1-4BCA-B459-99273FD30ED8}" type="slidenum">
              <a:rPr lang="en-US" altLang="en-US"/>
              <a:pPr/>
              <a:t>‹#›</a:t>
            </a:fld>
            <a:endParaRPr lang="en-US" altLang="en-US" dirty="0"/>
          </a:p>
        </p:txBody>
      </p:sp>
    </p:spTree>
    <p:extLst>
      <p:ext uri="{BB962C8B-B14F-4D97-AF65-F5344CB8AC3E}">
        <p14:creationId xmlns="" xmlns:p14="http://schemas.microsoft.com/office/powerpoint/2010/main" val="23290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77813"/>
            <a:ext cx="2160587"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77813"/>
            <a:ext cx="6329363"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9948F-D27E-4B97-B222-32696233D146}" type="datetime1">
              <a:rPr lang="en-US" smtClean="0"/>
              <a:pPr/>
              <a:t>12/14/2012</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lvl1pPr>
              <a:defRPr/>
            </a:lvl1pPr>
          </a:lstStyle>
          <a:p>
            <a:fld id="{9FDECF61-7DE7-4A61-A00B-C5F4D4813913}" type="slidenum">
              <a:rPr lang="en-US" altLang="en-US"/>
              <a:pPr/>
              <a:t>‹#›</a:t>
            </a:fld>
            <a:endParaRPr lang="en-US" altLang="en-US" dirty="0"/>
          </a:p>
        </p:txBody>
      </p:sp>
    </p:spTree>
    <p:extLst>
      <p:ext uri="{BB962C8B-B14F-4D97-AF65-F5344CB8AC3E}">
        <p14:creationId xmlns="" xmlns:p14="http://schemas.microsoft.com/office/powerpoint/2010/main" val="165052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9425" y="1600200"/>
            <a:ext cx="4244975"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4244975"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4244975"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79425" y="6243638"/>
            <a:ext cx="2241550" cy="457200"/>
          </a:xfrm>
        </p:spPr>
        <p:txBody>
          <a:bodyPr/>
          <a:lstStyle>
            <a:lvl1pPr>
              <a:defRPr/>
            </a:lvl1pPr>
          </a:lstStyle>
          <a:p>
            <a:fld id="{73FBEE9A-C7E7-40AA-9328-1E134BE0C359}" type="datetime1">
              <a:rPr lang="en-US" smtClean="0"/>
              <a:pPr/>
              <a:t>12/14/2012</a:t>
            </a:fld>
            <a:endParaRPr lang="en-US" altLang="en-US" dirty="0"/>
          </a:p>
        </p:txBody>
      </p:sp>
      <p:sp>
        <p:nvSpPr>
          <p:cNvPr id="7" name="Footer Placeholder 6"/>
          <p:cNvSpPr>
            <a:spLocks noGrp="1"/>
          </p:cNvSpPr>
          <p:nvPr>
            <p:ph type="ftr" sz="quarter" idx="11"/>
          </p:nvPr>
        </p:nvSpPr>
        <p:spPr>
          <a:xfrm>
            <a:off x="3279775" y="6248400"/>
            <a:ext cx="3041650" cy="457200"/>
          </a:xfrm>
        </p:spPr>
        <p:txBody>
          <a:bodyPr/>
          <a:lstStyle>
            <a:lvl1pPr>
              <a:defRPr/>
            </a:lvl1pPr>
          </a:lstStyle>
          <a:p>
            <a:r>
              <a:rPr lang="en-US" altLang="en-US" smtClean="0"/>
              <a:t>Bangalore conference, 16-22 December, 2012</a:t>
            </a:r>
            <a:endParaRPr lang="en-US" altLang="en-US" dirty="0"/>
          </a:p>
        </p:txBody>
      </p:sp>
      <p:sp>
        <p:nvSpPr>
          <p:cNvPr id="8" name="Slide Number Placeholder 7"/>
          <p:cNvSpPr>
            <a:spLocks noGrp="1"/>
          </p:cNvSpPr>
          <p:nvPr>
            <p:ph type="sldNum" sz="quarter" idx="12"/>
          </p:nvPr>
        </p:nvSpPr>
        <p:spPr>
          <a:xfrm>
            <a:off x="6880225" y="6243638"/>
            <a:ext cx="2241550" cy="457200"/>
          </a:xfrm>
        </p:spPr>
        <p:txBody>
          <a:bodyPr/>
          <a:lstStyle>
            <a:lvl1pPr>
              <a:defRPr/>
            </a:lvl1pPr>
          </a:lstStyle>
          <a:p>
            <a:fld id="{C87660D3-6A31-4A7D-9604-C90681C7A1B6}" type="slidenum">
              <a:rPr lang="en-US" altLang="en-US"/>
              <a:pPr/>
              <a:t>‹#›</a:t>
            </a:fld>
            <a:endParaRPr lang="en-US" altLang="en-US" dirty="0"/>
          </a:p>
        </p:txBody>
      </p:sp>
    </p:spTree>
    <p:extLst>
      <p:ext uri="{BB962C8B-B14F-4D97-AF65-F5344CB8AC3E}">
        <p14:creationId xmlns="" xmlns:p14="http://schemas.microsoft.com/office/powerpoint/2010/main" val="2978633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600200"/>
            <a:ext cx="4244975"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4244975"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4244975"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79425" y="6243638"/>
            <a:ext cx="2241550" cy="457200"/>
          </a:xfrm>
        </p:spPr>
        <p:txBody>
          <a:bodyPr/>
          <a:lstStyle>
            <a:lvl1pPr>
              <a:defRPr/>
            </a:lvl1pPr>
          </a:lstStyle>
          <a:p>
            <a:fld id="{E1975376-3A39-4771-A614-AF4A9C443539}" type="datetime1">
              <a:rPr lang="en-US" smtClean="0"/>
              <a:pPr/>
              <a:t>12/14/2012</a:t>
            </a:fld>
            <a:endParaRPr lang="en-US" altLang="en-US" dirty="0"/>
          </a:p>
        </p:txBody>
      </p:sp>
      <p:sp>
        <p:nvSpPr>
          <p:cNvPr id="7" name="Footer Placeholder 6"/>
          <p:cNvSpPr>
            <a:spLocks noGrp="1"/>
          </p:cNvSpPr>
          <p:nvPr>
            <p:ph type="ftr" sz="quarter" idx="11"/>
          </p:nvPr>
        </p:nvSpPr>
        <p:spPr>
          <a:xfrm>
            <a:off x="3279775" y="6248400"/>
            <a:ext cx="3041650" cy="457200"/>
          </a:xfrm>
        </p:spPr>
        <p:txBody>
          <a:bodyPr/>
          <a:lstStyle>
            <a:lvl1pPr>
              <a:defRPr/>
            </a:lvl1pPr>
          </a:lstStyle>
          <a:p>
            <a:r>
              <a:rPr lang="en-US" altLang="en-US" smtClean="0"/>
              <a:t>Bangalore conference, 16-22 December, 2012</a:t>
            </a:r>
            <a:endParaRPr lang="en-US" altLang="en-US" dirty="0"/>
          </a:p>
        </p:txBody>
      </p:sp>
      <p:sp>
        <p:nvSpPr>
          <p:cNvPr id="8" name="Slide Number Placeholder 7"/>
          <p:cNvSpPr>
            <a:spLocks noGrp="1"/>
          </p:cNvSpPr>
          <p:nvPr>
            <p:ph type="sldNum" sz="quarter" idx="12"/>
          </p:nvPr>
        </p:nvSpPr>
        <p:spPr>
          <a:xfrm>
            <a:off x="6880225" y="6243638"/>
            <a:ext cx="2241550" cy="457200"/>
          </a:xfrm>
        </p:spPr>
        <p:txBody>
          <a:bodyPr/>
          <a:lstStyle>
            <a:lvl1pPr>
              <a:defRPr/>
            </a:lvl1pPr>
          </a:lstStyle>
          <a:p>
            <a:fld id="{A144F5F5-887C-4B47-B79A-CFCD65E4EA25}" type="slidenum">
              <a:rPr lang="en-US" altLang="en-US"/>
              <a:pPr/>
              <a:t>‹#›</a:t>
            </a:fld>
            <a:endParaRPr lang="en-US" altLang="en-US" dirty="0"/>
          </a:p>
        </p:txBody>
      </p:sp>
    </p:spTree>
    <p:extLst>
      <p:ext uri="{BB962C8B-B14F-4D97-AF65-F5344CB8AC3E}">
        <p14:creationId xmlns="" xmlns:p14="http://schemas.microsoft.com/office/powerpoint/2010/main" val="1104231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9425" y="277813"/>
            <a:ext cx="864235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79425" y="1600200"/>
            <a:ext cx="4244975"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4244975"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9425" y="3941763"/>
            <a:ext cx="4244975"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4244975"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425" y="6243638"/>
            <a:ext cx="2241550" cy="457200"/>
          </a:xfrm>
        </p:spPr>
        <p:txBody>
          <a:bodyPr/>
          <a:lstStyle>
            <a:lvl1pPr>
              <a:defRPr/>
            </a:lvl1pPr>
          </a:lstStyle>
          <a:p>
            <a:fld id="{080EF05A-F91C-4859-93FB-F5EDC52C5680}" type="datetime1">
              <a:rPr lang="en-US" smtClean="0"/>
              <a:pPr/>
              <a:t>12/14/2012</a:t>
            </a:fld>
            <a:endParaRPr lang="en-US" altLang="en-US" dirty="0"/>
          </a:p>
        </p:txBody>
      </p:sp>
      <p:sp>
        <p:nvSpPr>
          <p:cNvPr id="8" name="Footer Placeholder 7"/>
          <p:cNvSpPr>
            <a:spLocks noGrp="1"/>
          </p:cNvSpPr>
          <p:nvPr>
            <p:ph type="ftr" sz="quarter" idx="11"/>
          </p:nvPr>
        </p:nvSpPr>
        <p:spPr>
          <a:xfrm>
            <a:off x="3279775" y="6248400"/>
            <a:ext cx="3041650" cy="457200"/>
          </a:xfrm>
        </p:spPr>
        <p:txBody>
          <a:bodyPr/>
          <a:lstStyle>
            <a:lvl1pPr>
              <a:defRPr/>
            </a:lvl1pPr>
          </a:lstStyle>
          <a:p>
            <a:r>
              <a:rPr lang="en-US" altLang="en-US" smtClean="0"/>
              <a:t>Bangalore conference, 16-22 December, 2012</a:t>
            </a:r>
            <a:endParaRPr lang="en-US" altLang="en-US" dirty="0"/>
          </a:p>
        </p:txBody>
      </p:sp>
      <p:sp>
        <p:nvSpPr>
          <p:cNvPr id="9" name="Slide Number Placeholder 8"/>
          <p:cNvSpPr>
            <a:spLocks noGrp="1"/>
          </p:cNvSpPr>
          <p:nvPr>
            <p:ph type="sldNum" sz="quarter" idx="12"/>
          </p:nvPr>
        </p:nvSpPr>
        <p:spPr>
          <a:xfrm>
            <a:off x="6880225" y="6243638"/>
            <a:ext cx="2241550" cy="457200"/>
          </a:xfrm>
        </p:spPr>
        <p:txBody>
          <a:bodyPr/>
          <a:lstStyle>
            <a:lvl1pPr>
              <a:defRPr/>
            </a:lvl1pPr>
          </a:lstStyle>
          <a:p>
            <a:fld id="{81E210FC-59B2-4F64-88CC-6A245A08C366}" type="slidenum">
              <a:rPr lang="en-US" altLang="en-US"/>
              <a:pPr/>
              <a:t>‹#›</a:t>
            </a:fld>
            <a:endParaRPr lang="en-US" altLang="en-US" dirty="0"/>
          </a:p>
        </p:txBody>
      </p:sp>
    </p:spTree>
    <p:extLst>
      <p:ext uri="{BB962C8B-B14F-4D97-AF65-F5344CB8AC3E}">
        <p14:creationId xmlns="" xmlns:p14="http://schemas.microsoft.com/office/powerpoint/2010/main" val="3914872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9425" y="1600200"/>
            <a:ext cx="4244975"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244975"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79425" y="6243638"/>
            <a:ext cx="2241550" cy="457200"/>
          </a:xfrm>
        </p:spPr>
        <p:txBody>
          <a:bodyPr/>
          <a:lstStyle>
            <a:lvl1pPr>
              <a:defRPr/>
            </a:lvl1pPr>
          </a:lstStyle>
          <a:p>
            <a:fld id="{7B16C318-2589-40AD-99B8-963DB3F3D867}" type="datetime1">
              <a:rPr lang="en-US" smtClean="0"/>
              <a:pPr/>
              <a:t>12/14/2012</a:t>
            </a:fld>
            <a:endParaRPr lang="en-US" altLang="en-US" dirty="0"/>
          </a:p>
        </p:txBody>
      </p:sp>
      <p:sp>
        <p:nvSpPr>
          <p:cNvPr id="6" name="Footer Placeholder 5"/>
          <p:cNvSpPr>
            <a:spLocks noGrp="1"/>
          </p:cNvSpPr>
          <p:nvPr>
            <p:ph type="ftr" sz="quarter" idx="11"/>
          </p:nvPr>
        </p:nvSpPr>
        <p:spPr>
          <a:xfrm>
            <a:off x="3279775" y="6248400"/>
            <a:ext cx="3041650" cy="457200"/>
          </a:xfrm>
        </p:spPr>
        <p:txBody>
          <a:bodyPr/>
          <a:lstStyle>
            <a:lvl1pPr>
              <a:defRPr/>
            </a:lvl1pPr>
          </a:lstStyle>
          <a:p>
            <a:r>
              <a:rPr lang="en-US" altLang="en-US" smtClean="0"/>
              <a:t>Bangalore conference, 16-22 December, 2012</a:t>
            </a:r>
            <a:endParaRPr lang="en-US" altLang="en-US" dirty="0"/>
          </a:p>
        </p:txBody>
      </p:sp>
      <p:sp>
        <p:nvSpPr>
          <p:cNvPr id="7" name="Slide Number Placeholder 6"/>
          <p:cNvSpPr>
            <a:spLocks noGrp="1"/>
          </p:cNvSpPr>
          <p:nvPr>
            <p:ph type="sldNum" sz="quarter" idx="12"/>
          </p:nvPr>
        </p:nvSpPr>
        <p:spPr>
          <a:xfrm>
            <a:off x="6880225" y="6243638"/>
            <a:ext cx="2241550" cy="457200"/>
          </a:xfrm>
        </p:spPr>
        <p:txBody>
          <a:bodyPr/>
          <a:lstStyle>
            <a:lvl1pPr>
              <a:defRPr/>
            </a:lvl1pPr>
          </a:lstStyle>
          <a:p>
            <a:fld id="{762A684F-6529-458A-92EF-1BE9B3517DFD}" type="slidenum">
              <a:rPr lang="en-US" altLang="en-US"/>
              <a:pPr/>
              <a:t>‹#›</a:t>
            </a:fld>
            <a:endParaRPr lang="en-US" altLang="en-US" dirty="0"/>
          </a:p>
        </p:txBody>
      </p:sp>
    </p:spTree>
    <p:extLst>
      <p:ext uri="{BB962C8B-B14F-4D97-AF65-F5344CB8AC3E}">
        <p14:creationId xmlns="" xmlns:p14="http://schemas.microsoft.com/office/powerpoint/2010/main" val="57035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69A324-539C-483D-AA8F-A12848AA1CCC}" type="datetime1">
              <a:rPr lang="en-US" smtClean="0"/>
              <a:pPr/>
              <a:t>12/14/2012</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lvl1pPr>
              <a:defRPr/>
            </a:lvl1pPr>
          </a:lstStyle>
          <a:p>
            <a:fld id="{C9F91836-6252-4635-A672-7508B59A3A25}" type="slidenum">
              <a:rPr lang="en-US" altLang="en-US"/>
              <a:pPr/>
              <a:t>‹#›</a:t>
            </a:fld>
            <a:endParaRPr lang="en-US" altLang="en-US" dirty="0"/>
          </a:p>
        </p:txBody>
      </p:sp>
    </p:spTree>
    <p:extLst>
      <p:ext uri="{BB962C8B-B14F-4D97-AF65-F5344CB8AC3E}">
        <p14:creationId xmlns="" xmlns:p14="http://schemas.microsoft.com/office/powerpoint/2010/main" val="159101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B7A0EDD-2BAD-4F99-88E1-AF6ACE62A235}" type="datetime1">
              <a:rPr lang="en-US" smtClean="0"/>
              <a:pPr/>
              <a:t>12/14/2012</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lvl1pPr>
              <a:defRPr/>
            </a:lvl1pPr>
          </a:lstStyle>
          <a:p>
            <a:fld id="{77D87AF2-A7C6-4236-AF14-9A17E2769542}" type="slidenum">
              <a:rPr lang="en-US" altLang="en-US"/>
              <a:pPr/>
              <a:t>‹#›</a:t>
            </a:fld>
            <a:endParaRPr lang="en-US" altLang="en-US" dirty="0"/>
          </a:p>
        </p:txBody>
      </p:sp>
    </p:spTree>
    <p:extLst>
      <p:ext uri="{BB962C8B-B14F-4D97-AF65-F5344CB8AC3E}">
        <p14:creationId xmlns="" xmlns:p14="http://schemas.microsoft.com/office/powerpoint/2010/main" val="286253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600200"/>
            <a:ext cx="42449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2449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232432E-BE50-4520-90C3-55BD8043BA4D}" type="datetime1">
              <a:rPr lang="en-US" smtClean="0"/>
              <a:pPr/>
              <a:t>12/14/2012</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7" name="Slide Number Placeholder 6"/>
          <p:cNvSpPr>
            <a:spLocks noGrp="1"/>
          </p:cNvSpPr>
          <p:nvPr>
            <p:ph type="sldNum" sz="quarter" idx="12"/>
          </p:nvPr>
        </p:nvSpPr>
        <p:spPr/>
        <p:txBody>
          <a:bodyPr/>
          <a:lstStyle>
            <a:lvl1pPr>
              <a:defRPr/>
            </a:lvl1pPr>
          </a:lstStyle>
          <a:p>
            <a:fld id="{35B41413-67AF-462C-8414-25FF0DF3E096}" type="slidenum">
              <a:rPr lang="en-US" altLang="en-US"/>
              <a:pPr/>
              <a:t>‹#›</a:t>
            </a:fld>
            <a:endParaRPr lang="en-US" altLang="en-US" dirty="0"/>
          </a:p>
        </p:txBody>
      </p:sp>
    </p:spTree>
    <p:extLst>
      <p:ext uri="{BB962C8B-B14F-4D97-AF65-F5344CB8AC3E}">
        <p14:creationId xmlns="" xmlns:p14="http://schemas.microsoft.com/office/powerpoint/2010/main" val="315859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23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0998D7E-0FA6-4D97-91E4-19C835198F69}" type="datetime1">
              <a:rPr lang="en-US" smtClean="0"/>
              <a:pPr/>
              <a:t>12/14/2012</a:t>
            </a:fld>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9" name="Slide Number Placeholder 8"/>
          <p:cNvSpPr>
            <a:spLocks noGrp="1"/>
          </p:cNvSpPr>
          <p:nvPr>
            <p:ph type="sldNum" sz="quarter" idx="12"/>
          </p:nvPr>
        </p:nvSpPr>
        <p:spPr/>
        <p:txBody>
          <a:bodyPr/>
          <a:lstStyle>
            <a:lvl1pPr>
              <a:defRPr/>
            </a:lvl1pPr>
          </a:lstStyle>
          <a:p>
            <a:fld id="{FBA16848-CA9C-46A0-BA92-B52B6DD429BA}" type="slidenum">
              <a:rPr lang="en-US" altLang="en-US"/>
              <a:pPr/>
              <a:t>‹#›</a:t>
            </a:fld>
            <a:endParaRPr lang="en-US" altLang="en-US" dirty="0"/>
          </a:p>
        </p:txBody>
      </p:sp>
    </p:spTree>
    <p:extLst>
      <p:ext uri="{BB962C8B-B14F-4D97-AF65-F5344CB8AC3E}">
        <p14:creationId xmlns="" xmlns:p14="http://schemas.microsoft.com/office/powerpoint/2010/main" val="350377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19BEB30-1517-4F3E-85C4-C7BEEBAF8889}" type="datetime1">
              <a:rPr lang="en-US" smtClean="0"/>
              <a:pPr/>
              <a:t>12/14/2012</a:t>
            </a:fld>
            <a:endParaRPr lang="en-US" altLang="en-US" dirty="0"/>
          </a:p>
        </p:txBody>
      </p:sp>
      <p:sp>
        <p:nvSpPr>
          <p:cNvPr id="4" name="Footer Placeholder 3"/>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lvl1pPr>
              <a:defRPr/>
            </a:lvl1pPr>
          </a:lstStyle>
          <a:p>
            <a:fld id="{DE44E5E6-2555-46DE-9764-B79918544436}" type="slidenum">
              <a:rPr lang="en-US" altLang="en-US"/>
              <a:pPr/>
              <a:t>‹#›</a:t>
            </a:fld>
            <a:endParaRPr lang="en-US" altLang="en-US" dirty="0"/>
          </a:p>
        </p:txBody>
      </p:sp>
    </p:spTree>
    <p:extLst>
      <p:ext uri="{BB962C8B-B14F-4D97-AF65-F5344CB8AC3E}">
        <p14:creationId xmlns="" xmlns:p14="http://schemas.microsoft.com/office/powerpoint/2010/main" val="96158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D768F47-B13B-4D10-9FE8-8A99BE604F6D}" type="datetime1">
              <a:rPr lang="en-US" smtClean="0"/>
              <a:pPr/>
              <a:t>12/14/2012</a:t>
            </a:fld>
            <a:endParaRPr lang="en-US" altLang="en-US" dirty="0"/>
          </a:p>
        </p:txBody>
      </p:sp>
      <p:sp>
        <p:nvSpPr>
          <p:cNvPr id="3" name="Footer Placeholder 2"/>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4" name="Slide Number Placeholder 3"/>
          <p:cNvSpPr>
            <a:spLocks noGrp="1"/>
          </p:cNvSpPr>
          <p:nvPr>
            <p:ph type="sldNum" sz="quarter" idx="12"/>
          </p:nvPr>
        </p:nvSpPr>
        <p:spPr/>
        <p:txBody>
          <a:bodyPr/>
          <a:lstStyle>
            <a:lvl1pPr>
              <a:defRPr/>
            </a:lvl1pPr>
          </a:lstStyle>
          <a:p>
            <a:fld id="{BFDE6113-5D83-4FA4-9B37-FF16632D7A92}" type="slidenum">
              <a:rPr lang="en-US" altLang="en-US"/>
              <a:pPr/>
              <a:t>‹#›</a:t>
            </a:fld>
            <a:endParaRPr lang="en-US" altLang="en-US" dirty="0"/>
          </a:p>
        </p:txBody>
      </p:sp>
    </p:spTree>
    <p:extLst>
      <p:ext uri="{BB962C8B-B14F-4D97-AF65-F5344CB8AC3E}">
        <p14:creationId xmlns="" xmlns:p14="http://schemas.microsoft.com/office/powerpoint/2010/main" val="310357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591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73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591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42641B-CF73-4ACF-9D7F-28DD32981760}" type="datetime1">
              <a:rPr lang="en-US" smtClean="0"/>
              <a:pPr/>
              <a:t>12/14/2012</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7" name="Slide Number Placeholder 6"/>
          <p:cNvSpPr>
            <a:spLocks noGrp="1"/>
          </p:cNvSpPr>
          <p:nvPr>
            <p:ph type="sldNum" sz="quarter" idx="12"/>
          </p:nvPr>
        </p:nvSpPr>
        <p:spPr/>
        <p:txBody>
          <a:bodyPr/>
          <a:lstStyle>
            <a:lvl1pPr>
              <a:defRPr/>
            </a:lvl1pPr>
          </a:lstStyle>
          <a:p>
            <a:fld id="{5641A31E-6DD3-4FE0-8C62-CA94CD1D4159}" type="slidenum">
              <a:rPr lang="en-US" altLang="en-US"/>
              <a:pPr/>
              <a:t>‹#›</a:t>
            </a:fld>
            <a:endParaRPr lang="en-US" altLang="en-US" dirty="0"/>
          </a:p>
        </p:txBody>
      </p:sp>
    </p:spTree>
    <p:extLst>
      <p:ext uri="{BB962C8B-B14F-4D97-AF65-F5344CB8AC3E}">
        <p14:creationId xmlns="" xmlns:p14="http://schemas.microsoft.com/office/powerpoint/2010/main" val="428913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4800600"/>
            <a:ext cx="5761037"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12775"/>
            <a:ext cx="57610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1188" y="5367338"/>
            <a:ext cx="57610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BDB0D26-0A5F-4D7A-B5C4-B83CCDE07E88}" type="datetime1">
              <a:rPr lang="en-US" smtClean="0"/>
              <a:pPr/>
              <a:t>12/14/2012</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Bangalore conference, 16-22 December, 2012</a:t>
            </a:r>
            <a:endParaRPr lang="en-US" altLang="en-US" dirty="0"/>
          </a:p>
        </p:txBody>
      </p:sp>
      <p:sp>
        <p:nvSpPr>
          <p:cNvPr id="7" name="Slide Number Placeholder 6"/>
          <p:cNvSpPr>
            <a:spLocks noGrp="1"/>
          </p:cNvSpPr>
          <p:nvPr>
            <p:ph type="sldNum" sz="quarter" idx="12"/>
          </p:nvPr>
        </p:nvSpPr>
        <p:spPr/>
        <p:txBody>
          <a:bodyPr/>
          <a:lstStyle>
            <a:lvl1pPr>
              <a:defRPr/>
            </a:lvl1pPr>
          </a:lstStyle>
          <a:p>
            <a:fld id="{7389B152-300D-40CA-9A36-73178CA54618}" type="slidenum">
              <a:rPr lang="en-US" altLang="en-US"/>
              <a:pPr/>
              <a:t>‹#›</a:t>
            </a:fld>
            <a:endParaRPr lang="en-US" altLang="en-US" dirty="0"/>
          </a:p>
        </p:txBody>
      </p:sp>
    </p:spTree>
    <p:extLst>
      <p:ext uri="{BB962C8B-B14F-4D97-AF65-F5344CB8AC3E}">
        <p14:creationId xmlns="" xmlns:p14="http://schemas.microsoft.com/office/powerpoint/2010/main" val="71742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bwMode="auto">
          <a:xfrm>
            <a:off x="479425" y="277813"/>
            <a:ext cx="864235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40643" name="Rectangle 3"/>
          <p:cNvSpPr>
            <a:spLocks noGrp="1" noChangeArrowheads="1"/>
          </p:cNvSpPr>
          <p:nvPr>
            <p:ph type="body" idx="1"/>
          </p:nvPr>
        </p:nvSpPr>
        <p:spPr bwMode="auto">
          <a:xfrm>
            <a:off x="479425" y="1600200"/>
            <a:ext cx="864235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0644" name="Rectangle 4"/>
          <p:cNvSpPr>
            <a:spLocks noGrp="1" noChangeArrowheads="1"/>
          </p:cNvSpPr>
          <p:nvPr>
            <p:ph type="dt" sz="half" idx="2"/>
          </p:nvPr>
        </p:nvSpPr>
        <p:spPr bwMode="auto">
          <a:xfrm>
            <a:off x="479425" y="6243638"/>
            <a:ext cx="2241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fld id="{4CBA9ADE-B8DF-42BC-9F12-387FCA118499}" type="datetime1">
              <a:rPr lang="en-US" smtClean="0"/>
              <a:pPr/>
              <a:t>12/14/2012</a:t>
            </a:fld>
            <a:endParaRPr lang="en-US" altLang="en-US" dirty="0"/>
          </a:p>
        </p:txBody>
      </p:sp>
      <p:sp>
        <p:nvSpPr>
          <p:cNvPr id="240645" name="Rectangle 5"/>
          <p:cNvSpPr>
            <a:spLocks noGrp="1" noChangeArrowheads="1"/>
          </p:cNvSpPr>
          <p:nvPr>
            <p:ph type="ftr" sz="quarter" idx="3"/>
          </p:nvPr>
        </p:nvSpPr>
        <p:spPr bwMode="auto">
          <a:xfrm>
            <a:off x="3279775" y="6248400"/>
            <a:ext cx="30416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smtClean="0"/>
              <a:t>Bangalore conference, 16-22 December, 2012</a:t>
            </a:r>
            <a:endParaRPr lang="en-US" altLang="en-US" dirty="0"/>
          </a:p>
        </p:txBody>
      </p:sp>
      <p:sp>
        <p:nvSpPr>
          <p:cNvPr id="240646" name="Rectangle 6"/>
          <p:cNvSpPr>
            <a:spLocks noGrp="1" noChangeArrowheads="1"/>
          </p:cNvSpPr>
          <p:nvPr>
            <p:ph type="sldNum" sz="quarter" idx="4"/>
          </p:nvPr>
        </p:nvSpPr>
        <p:spPr bwMode="auto">
          <a:xfrm>
            <a:off x="6880225" y="6243638"/>
            <a:ext cx="2241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DA0B5F2D-E1BC-4DA0-9B8E-C0C1DF516389}" type="slidenum">
              <a:rPr lang="en-US" altLang="en-US"/>
              <a:pPr/>
              <a:t>‹#›</a:t>
            </a:fld>
            <a:endParaRPr lang="en-US" altLang="en-US" dirty="0"/>
          </a:p>
        </p:txBody>
      </p:sp>
      <p:sp>
        <p:nvSpPr>
          <p:cNvPr id="240647" name="Freeform 7"/>
          <p:cNvSpPr>
            <a:spLocks noChangeArrowheads="1"/>
          </p:cNvSpPr>
          <p:nvPr/>
        </p:nvSpPr>
        <p:spPr bwMode="auto">
          <a:xfrm>
            <a:off x="400050" y="228600"/>
            <a:ext cx="8640763"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240648" name="Line 8"/>
          <p:cNvSpPr>
            <a:spLocks noChangeShapeType="1"/>
          </p:cNvSpPr>
          <p:nvPr/>
        </p:nvSpPr>
        <p:spPr bwMode="auto">
          <a:xfrm>
            <a:off x="479425" y="6172200"/>
            <a:ext cx="8642350"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Lst>
  <p:timing>
    <p:tnLst>
      <p:par>
        <p:cTn id="1" dur="indefinite" restart="never" nodeType="tmRoot"/>
      </p:par>
    </p:tnLst>
  </p:timing>
  <p:hf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 Id="rId5" Type="http://schemas.openxmlformats.org/officeDocument/2006/relationships/image" Target="../media/image37.emf"/><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2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emf"/></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57.emf"/></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61.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65.e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69.e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www.newscientist.com/article/dn21011-heretical-crystal-takes-nobel-glory.html" TargetMode="External"/><Relationship Id="rId5" Type="http://schemas.openxmlformats.org/officeDocument/2006/relationships/image" Target="../media/image3.jpeg"/><Relationship Id="rId4" Type="http://schemas.openxmlformats.org/officeDocument/2006/relationships/hyperlink" Target="http://www.google.com/imgres?q=quasicrystals&amp;hl=en&amp;sa=X&amp;rlz=1R2ADFA_enOM399&amp;biw=1600&amp;bih=665&amp;tbm=isch&amp;prmd=imvns&amp;tbnid=6uj670QEa7k-uM:&amp;imgrefurl=http://www.tau.ac.il/~ronlif/symmetry.html&amp;docid=yXqaAR6-lija7M&amp;imgurl=http://www.tau.ac.il/~ronlif/images/smalldif.gif&amp;w=193&amp;h=243&amp;ei=ZbR2UJXeMIyurAegsIDADw&amp;zoom=1&amp;iact=hc&amp;vpx=719&amp;vpy=7&amp;dur=3416&amp;hovh=194&amp;hovw=154&amp;tx=94&amp;ty=132&amp;sig=112846694164943870605&amp;page=2&amp;tbnh=142&amp;tbnw=113&amp;start=22&amp;ndsp=29&amp;ved=1t:429,r:3,s:22,i:156"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package" Target="../embeddings/Word_2007_Document1.docx"/><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package" Target="../embeddings/Word_2007_Document2.docx"/><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package" Target="../embeddings/Word_2007_Document3.docx"/><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79.gif"/></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RogerPenroseTileTAMU2010.jpg" TargetMode="External"/><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5" name="Slide Number Placeholder 3"/>
          <p:cNvSpPr>
            <a:spLocks noGrp="1"/>
          </p:cNvSpPr>
          <p:nvPr>
            <p:ph type="sldNum" sz="quarter" idx="12"/>
          </p:nvPr>
        </p:nvSpPr>
        <p:spPr/>
        <p:txBody>
          <a:bodyPr/>
          <a:lstStyle/>
          <a:p>
            <a:fld id="{68C0D9E7-85CA-487A-AE63-DFB8F5D41832}" type="slidenum">
              <a:rPr lang="en-US" altLang="en-US" smtClean="0"/>
              <a:pPr/>
              <a:t>1</a:t>
            </a:fld>
            <a:endParaRPr lang="en-US" altLang="en-US" dirty="0"/>
          </a:p>
        </p:txBody>
      </p:sp>
      <p:sp>
        <p:nvSpPr>
          <p:cNvPr id="10242" name="Rectangle 2"/>
          <p:cNvSpPr>
            <a:spLocks noGrp="1" noChangeArrowheads="1"/>
          </p:cNvSpPr>
          <p:nvPr>
            <p:ph type="ctrTitle" idx="4294967295"/>
          </p:nvPr>
        </p:nvSpPr>
        <p:spPr>
          <a:xfrm>
            <a:off x="1219200" y="381000"/>
            <a:ext cx="7391400" cy="1981200"/>
          </a:xfrm>
        </p:spPr>
        <p:txBody>
          <a:bodyPr anchor="ctr"/>
          <a:lstStyle/>
          <a:p>
            <a:pPr algn="ctr"/>
            <a:r>
              <a:rPr lang="en-US" sz="3200" b="1" dirty="0" err="1">
                <a:solidFill>
                  <a:srgbClr val="FF0000"/>
                </a:solidFill>
              </a:rPr>
              <a:t>Quasicrystals</a:t>
            </a:r>
            <a:r>
              <a:rPr lang="en-US" sz="3200" b="1" dirty="0">
                <a:solidFill>
                  <a:srgbClr val="FF0000"/>
                </a:solidFill>
              </a:rPr>
              <a:t> from Higher Dimensional Lattices</a:t>
            </a:r>
            <a:endParaRPr lang="en-US" sz="3200" dirty="0">
              <a:solidFill>
                <a:srgbClr val="FF0000"/>
              </a:solidFill>
            </a:endParaRPr>
          </a:p>
        </p:txBody>
      </p:sp>
      <p:sp>
        <p:nvSpPr>
          <p:cNvPr id="10243" name="Rectangle 3"/>
          <p:cNvSpPr>
            <a:spLocks noGrp="1" noChangeArrowheads="1"/>
          </p:cNvSpPr>
          <p:nvPr>
            <p:ph type="subTitle" idx="4294967295"/>
          </p:nvPr>
        </p:nvSpPr>
        <p:spPr>
          <a:xfrm>
            <a:off x="1433513" y="2595563"/>
            <a:ext cx="6734175" cy="2816225"/>
          </a:xfrm>
        </p:spPr>
        <p:txBody>
          <a:bodyPr/>
          <a:lstStyle/>
          <a:p>
            <a:pPr marL="0" indent="0" algn="ctr">
              <a:buFont typeface="Wingdings" pitchFamily="2" charset="2"/>
              <a:buNone/>
            </a:pPr>
            <a:r>
              <a:rPr lang="en-US" sz="2800" b="1" dirty="0" smtClean="0"/>
              <a:t> </a:t>
            </a:r>
            <a:r>
              <a:rPr lang="en-US" sz="2800" b="1" dirty="0" smtClean="0">
                <a:latin typeface="Corbel" pitchFamily="34" charset="0"/>
              </a:rPr>
              <a:t>Mehmet Koca </a:t>
            </a:r>
            <a:r>
              <a:rPr lang="en-US" sz="3600" b="1" dirty="0" smtClean="0">
                <a:latin typeface="Corbel" pitchFamily="34" charset="0"/>
              </a:rPr>
              <a:t>   </a:t>
            </a:r>
            <a:endParaRPr lang="en-US" sz="3600" b="1" dirty="0">
              <a:latin typeface="Corbel" pitchFamily="34" charset="0"/>
            </a:endParaRPr>
          </a:p>
          <a:p>
            <a:pPr marL="0" indent="0" algn="ctr">
              <a:buFont typeface="Wingdings" pitchFamily="2" charset="2"/>
              <a:buNone/>
            </a:pPr>
            <a:r>
              <a:rPr lang="en-US" sz="2000" dirty="0">
                <a:latin typeface="Times New Roman" pitchFamily="18" charset="0"/>
              </a:rPr>
              <a:t>Department of Physics</a:t>
            </a:r>
          </a:p>
          <a:p>
            <a:pPr marL="0" indent="0" algn="ctr">
              <a:buFont typeface="Wingdings" pitchFamily="2" charset="2"/>
              <a:buNone/>
            </a:pPr>
            <a:r>
              <a:rPr lang="en-US" sz="2000" dirty="0">
                <a:latin typeface="Times New Roman" pitchFamily="18" charset="0"/>
              </a:rPr>
              <a:t>College of Science</a:t>
            </a:r>
          </a:p>
          <a:p>
            <a:pPr marL="0" indent="0" algn="ctr">
              <a:buFont typeface="Wingdings" pitchFamily="2" charset="2"/>
              <a:buNone/>
            </a:pPr>
            <a:r>
              <a:rPr lang="en-US" sz="2000" dirty="0">
                <a:latin typeface="Times New Roman" pitchFamily="18" charset="0"/>
              </a:rPr>
              <a:t>Sultan Qaboos University</a:t>
            </a:r>
          </a:p>
          <a:p>
            <a:pPr marL="0" indent="0" algn="ctr">
              <a:buFont typeface="Wingdings" pitchFamily="2" charset="2"/>
              <a:buNone/>
            </a:pPr>
            <a:r>
              <a:rPr lang="en-US" sz="2000" dirty="0">
                <a:latin typeface="Times New Roman" pitchFamily="18" charset="0"/>
              </a:rPr>
              <a:t>Muscat-OMAN</a:t>
            </a:r>
          </a:p>
          <a:p>
            <a:pPr marL="0" indent="0" algn="ctr">
              <a:buFont typeface="Wingdings" pitchFamily="2" charset="2"/>
              <a:buNone/>
            </a:pPr>
            <a:r>
              <a:rPr lang="en-US" sz="2000" dirty="0" smtClean="0">
                <a:solidFill>
                  <a:srgbClr val="211AB2"/>
                </a:solidFill>
                <a:latin typeface="Times New Roman" pitchFamily="18" charset="0"/>
              </a:rPr>
              <a:t>kocam@squ.edu.om</a:t>
            </a:r>
            <a:endParaRPr lang="en-US" sz="2000" dirty="0">
              <a:solidFill>
                <a:srgbClr val="211AB2"/>
              </a:solidFill>
              <a:latin typeface="Times New Roman" pitchFamily="18" charset="0"/>
            </a:endParaRPr>
          </a:p>
          <a:p>
            <a:pPr marL="0" indent="0" algn="ctr">
              <a:buFont typeface="Wingdings" pitchFamily="2" charset="2"/>
              <a:buNone/>
            </a:pPr>
            <a:endParaRPr lang="en-US" sz="2000" dirty="0">
              <a:solidFill>
                <a:srgbClr val="211AB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0"/>
              </a:spcBef>
              <a:spcAft>
                <a:spcPts val="0"/>
              </a:spcAft>
              <a:tabLst>
                <a:tab pos="457200" algn="l"/>
              </a:tabLst>
            </a:pPr>
            <a:r>
              <a:rPr lang="en-US" sz="4400" i="1" dirty="0">
                <a:solidFill>
                  <a:srgbClr val="FF0000"/>
                </a:solidFill>
                <a:latin typeface="Times New Roman"/>
                <a:ea typeface="Calibri"/>
              </a:rPr>
              <a:t>A</a:t>
            </a:r>
            <a:r>
              <a:rPr lang="en-US" sz="4400" baseline="-25000" dirty="0">
                <a:solidFill>
                  <a:srgbClr val="FF0000"/>
                </a:solidFill>
                <a:latin typeface="Times New Roman"/>
                <a:ea typeface="Calibri"/>
              </a:rPr>
              <a:t>3</a:t>
            </a:r>
            <a:r>
              <a:rPr lang="en-US" sz="4400" dirty="0">
                <a:solidFill>
                  <a:srgbClr val="FF0000"/>
                </a:solidFill>
                <a:latin typeface="Times New Roman"/>
                <a:ea typeface="Calibri"/>
              </a:rPr>
              <a:t> Lattices</a:t>
            </a:r>
            <a:r>
              <a:rPr lang="en-US" sz="2400" dirty="0">
                <a:latin typeface="Times New Roman"/>
                <a:ea typeface="Calibri"/>
              </a:rPr>
              <a:t/>
            </a:r>
            <a:br>
              <a:rPr lang="en-US" sz="2400" dirty="0">
                <a:latin typeface="Times New Roman"/>
                <a:ea typeface="Calibri"/>
              </a:rPr>
            </a:br>
            <a:endParaRPr lang="en-US" dirty="0"/>
          </a:p>
        </p:txBody>
      </p:sp>
      <p:sp>
        <p:nvSpPr>
          <p:cNvPr id="3" name="Footer Placeholder 2"/>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4" name="Slide Number Placeholder 3"/>
          <p:cNvSpPr>
            <a:spLocks noGrp="1"/>
          </p:cNvSpPr>
          <p:nvPr>
            <p:ph type="sldNum" sz="quarter" idx="12"/>
          </p:nvPr>
        </p:nvSpPr>
        <p:spPr/>
        <p:txBody>
          <a:bodyPr/>
          <a:lstStyle/>
          <a:p>
            <a:fld id="{DE44E5E6-2555-46DE-9764-B79918544436}" type="slidenum">
              <a:rPr lang="en-US" altLang="en-US" smtClean="0"/>
              <a:pPr/>
              <a:t>10</a:t>
            </a:fld>
            <a:endParaRPr lang="en-US" alt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1219198"/>
            <a:ext cx="4953001" cy="3068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3400" y="1371600"/>
            <a:ext cx="4925533" cy="350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39507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79425" y="277813"/>
            <a:ext cx="8642350" cy="865187"/>
          </a:xfrm>
        </p:spPr>
        <p:txBody>
          <a:bodyPr/>
          <a:lstStyle/>
          <a:p>
            <a:pPr algn="ctr"/>
            <a:r>
              <a:rPr lang="en-US" sz="2800" b="1" dirty="0" smtClean="0">
                <a:solidFill>
                  <a:srgbClr val="FF0000"/>
                </a:solidFill>
              </a:rPr>
              <a:t>Orbits of W(A3)</a:t>
            </a:r>
            <a:endParaRPr lang="en-US" sz="2800" b="1" dirty="0">
              <a:solidFill>
                <a:srgbClr val="FF0000"/>
              </a:solidFill>
            </a:endParaRPr>
          </a:p>
        </p:txBody>
      </p:sp>
      <p:sp>
        <p:nvSpPr>
          <p:cNvPr id="5" name="Footer Placeholder 4"/>
          <p:cNvSpPr>
            <a:spLocks noGrp="1"/>
          </p:cNvSpPr>
          <p:nvPr>
            <p:ph type="ftr" sz="quarter" idx="11"/>
          </p:nvPr>
        </p:nvSpPr>
        <p:spPr/>
        <p:txBody>
          <a:bodyPr/>
          <a:lstStyle/>
          <a:p>
            <a:pPr>
              <a:defRPr/>
            </a:pPr>
            <a:r>
              <a:rPr lang="en-US" altLang="en-US" smtClean="0"/>
              <a:t>Bangalore conference, 16-22 December, 2012</a:t>
            </a:r>
            <a:endParaRPr lang="en-US" altLang="en-US"/>
          </a:p>
        </p:txBody>
      </p:sp>
      <p:sp>
        <p:nvSpPr>
          <p:cNvPr id="6" name="Slide Number Placeholder 5"/>
          <p:cNvSpPr>
            <a:spLocks noGrp="1"/>
          </p:cNvSpPr>
          <p:nvPr>
            <p:ph type="sldNum" sz="quarter" idx="12"/>
          </p:nvPr>
        </p:nvSpPr>
        <p:spPr/>
        <p:txBody>
          <a:bodyPr/>
          <a:lstStyle/>
          <a:p>
            <a:pPr>
              <a:defRPr/>
            </a:pPr>
            <a:fld id="{C92BF60E-904D-4EBB-BFD8-CD499A1CD062}" type="slidenum">
              <a:rPr lang="en-US" altLang="en-US" smtClean="0"/>
              <a:pPr>
                <a:defRPr/>
              </a:pPr>
              <a:t>11</a:t>
            </a:fld>
            <a:endParaRPr lang="en-US" altLang="en-US"/>
          </a:p>
        </p:txBody>
      </p:sp>
      <p:pic>
        <p:nvPicPr>
          <p:cNvPr id="5128" name="Picture 8"/>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33800" y="838200"/>
            <a:ext cx="2647619" cy="3428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98989" y="1752601"/>
            <a:ext cx="121961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2"/>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00400" y="3043654"/>
            <a:ext cx="1195903"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77175" y="2988678"/>
            <a:ext cx="1143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829549" y="4538662"/>
            <a:ext cx="1377693" cy="1176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352800" y="4517023"/>
            <a:ext cx="1214438" cy="971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62000" y="1752601"/>
            <a:ext cx="2156039" cy="338554"/>
          </a:xfrm>
          <a:prstGeom prst="rect">
            <a:avLst/>
          </a:prstGeom>
        </p:spPr>
        <p:txBody>
          <a:bodyPr wrap="none">
            <a:spAutoFit/>
          </a:bodyPr>
          <a:lstStyle/>
          <a:p>
            <a:r>
              <a:rPr lang="en-US" dirty="0"/>
              <a:t>Tetrahedron: (1,0,0)</a:t>
            </a:r>
            <a:r>
              <a:rPr lang="en-US" baseline="-25000" dirty="0"/>
              <a:t>A3</a:t>
            </a:r>
            <a:endParaRPr lang="en-US" dirty="0"/>
          </a:p>
        </p:txBody>
      </p:sp>
      <p:sp>
        <p:nvSpPr>
          <p:cNvPr id="15" name="Rectangle 14"/>
          <p:cNvSpPr/>
          <p:nvPr/>
        </p:nvSpPr>
        <p:spPr>
          <a:xfrm>
            <a:off x="772799" y="3314700"/>
            <a:ext cx="2249175" cy="338554"/>
          </a:xfrm>
          <a:prstGeom prst="rect">
            <a:avLst/>
          </a:prstGeom>
        </p:spPr>
        <p:txBody>
          <a:bodyPr wrap="square">
            <a:spAutoFit/>
          </a:bodyPr>
          <a:lstStyle/>
          <a:p>
            <a:r>
              <a:rPr lang="en-US" dirty="0"/>
              <a:t> Octahedron : (0,1,0)</a:t>
            </a:r>
            <a:r>
              <a:rPr lang="en-US" baseline="-25000" dirty="0"/>
              <a:t>A3</a:t>
            </a:r>
            <a:r>
              <a:rPr lang="en-US" dirty="0"/>
              <a:t>  </a:t>
            </a:r>
          </a:p>
        </p:txBody>
      </p:sp>
      <p:sp>
        <p:nvSpPr>
          <p:cNvPr id="16" name="Rectangle 15"/>
          <p:cNvSpPr/>
          <p:nvPr/>
        </p:nvSpPr>
        <p:spPr>
          <a:xfrm>
            <a:off x="838200" y="4728746"/>
            <a:ext cx="2655709" cy="338554"/>
          </a:xfrm>
          <a:prstGeom prst="rect">
            <a:avLst/>
          </a:prstGeom>
        </p:spPr>
        <p:txBody>
          <a:bodyPr wrap="square">
            <a:spAutoFit/>
          </a:bodyPr>
          <a:lstStyle/>
          <a:p>
            <a:r>
              <a:rPr lang="en-US" dirty="0"/>
              <a:t>Cube : (1,0,0)</a:t>
            </a:r>
            <a:r>
              <a:rPr lang="en-US" baseline="-25000" dirty="0"/>
              <a:t>A3</a:t>
            </a:r>
            <a:r>
              <a:rPr lang="en-US" dirty="0"/>
              <a:t> + (0,0,1)</a:t>
            </a:r>
            <a:r>
              <a:rPr lang="en-US" baseline="-25000" dirty="0"/>
              <a:t>A3</a:t>
            </a:r>
            <a:r>
              <a:rPr lang="en-US" dirty="0"/>
              <a:t>  </a:t>
            </a:r>
          </a:p>
        </p:txBody>
      </p:sp>
      <p:sp>
        <p:nvSpPr>
          <p:cNvPr id="20" name="Rectangle 19"/>
          <p:cNvSpPr/>
          <p:nvPr/>
        </p:nvSpPr>
        <p:spPr>
          <a:xfrm>
            <a:off x="4859582" y="1807579"/>
            <a:ext cx="2731346" cy="338554"/>
          </a:xfrm>
          <a:prstGeom prst="rect">
            <a:avLst/>
          </a:prstGeom>
        </p:spPr>
        <p:txBody>
          <a:bodyPr wrap="square">
            <a:spAutoFit/>
          </a:bodyPr>
          <a:lstStyle/>
          <a:p>
            <a:r>
              <a:rPr lang="en-US" dirty="0" smtClean="0"/>
              <a:t>   </a:t>
            </a:r>
            <a:r>
              <a:rPr lang="en-US" dirty="0" err="1" smtClean="0"/>
              <a:t>Cuboctahedron</a:t>
            </a:r>
            <a:r>
              <a:rPr lang="en-US" dirty="0" smtClean="0"/>
              <a:t> </a:t>
            </a:r>
            <a:r>
              <a:rPr lang="en-US" dirty="0"/>
              <a:t>: (1,0,1)</a:t>
            </a:r>
            <a:r>
              <a:rPr lang="en-US" baseline="-25000" dirty="0"/>
              <a:t>A3</a:t>
            </a:r>
            <a:r>
              <a:rPr lang="en-US" dirty="0"/>
              <a:t>   </a:t>
            </a:r>
            <a:r>
              <a:rPr lang="en-US" baseline="-25000" dirty="0"/>
              <a:t> </a:t>
            </a:r>
            <a:endParaRPr lang="en-US" dirty="0"/>
          </a:p>
        </p:txBody>
      </p:sp>
      <p:pic>
        <p:nvPicPr>
          <p:cNvPr id="5133" name="Picture 1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168749" y="3861789"/>
            <a:ext cx="2771775" cy="33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5197324" y="3221624"/>
            <a:ext cx="2393604" cy="830997"/>
          </a:xfrm>
          <a:prstGeom prst="rect">
            <a:avLst/>
          </a:prstGeom>
        </p:spPr>
        <p:txBody>
          <a:bodyPr wrap="none">
            <a:spAutoFit/>
          </a:bodyPr>
          <a:lstStyle/>
          <a:p>
            <a:r>
              <a:rPr lang="en-US" dirty="0"/>
              <a:t>Rhombic </a:t>
            </a:r>
            <a:r>
              <a:rPr lang="en-US" dirty="0" smtClean="0"/>
              <a:t>Dodecahedron</a:t>
            </a:r>
          </a:p>
          <a:p>
            <a:r>
              <a:rPr lang="en-US" dirty="0" smtClean="0">
                <a:solidFill>
                  <a:srgbClr val="FF0000"/>
                </a:solidFill>
              </a:rPr>
              <a:t>Wigner-Seitz Cell</a:t>
            </a:r>
          </a:p>
          <a:p>
            <a:endParaRPr lang="en-US" dirty="0"/>
          </a:p>
        </p:txBody>
      </p:sp>
      <p:sp>
        <p:nvSpPr>
          <p:cNvPr id="23" name="Rectangle 22"/>
          <p:cNvSpPr/>
          <p:nvPr/>
        </p:nvSpPr>
        <p:spPr>
          <a:xfrm>
            <a:off x="4953000" y="4728746"/>
            <a:ext cx="2761753" cy="830997"/>
          </a:xfrm>
          <a:prstGeom prst="rect">
            <a:avLst/>
          </a:prstGeom>
        </p:spPr>
        <p:txBody>
          <a:bodyPr wrap="square">
            <a:spAutoFit/>
          </a:bodyPr>
          <a:lstStyle/>
          <a:p>
            <a:r>
              <a:rPr lang="en-US" dirty="0"/>
              <a:t>Truncated Octahedron   : </a:t>
            </a:r>
            <a:endParaRPr lang="en-US" dirty="0" smtClean="0"/>
          </a:p>
          <a:p>
            <a:r>
              <a:rPr lang="en-US" dirty="0" smtClean="0"/>
              <a:t> </a:t>
            </a:r>
            <a:r>
              <a:rPr lang="en-US" dirty="0"/>
              <a:t>(1,1,1)</a:t>
            </a:r>
            <a:r>
              <a:rPr lang="en-US" baseline="-25000" dirty="0"/>
              <a:t>A3</a:t>
            </a:r>
            <a:endParaRPr lang="en-US" dirty="0"/>
          </a:p>
          <a:p>
            <a:r>
              <a:rPr lang="en-US" dirty="0" smtClean="0">
                <a:solidFill>
                  <a:srgbClr val="FF0000"/>
                </a:solidFill>
              </a:rPr>
              <a:t>Wigner-Seitz </a:t>
            </a:r>
            <a:r>
              <a:rPr lang="en-US" dirty="0">
                <a:solidFill>
                  <a:srgbClr val="FF0000"/>
                </a:solidFill>
              </a:rPr>
              <a:t>Cell for </a:t>
            </a:r>
            <a:r>
              <a:rPr lang="en-US" dirty="0" smtClean="0">
                <a:solidFill>
                  <a:srgbClr val="FF0000"/>
                </a:solidFill>
              </a:rPr>
              <a:t>BCC</a:t>
            </a:r>
            <a:endParaRPr lang="en-US" dirty="0"/>
          </a:p>
        </p:txBody>
      </p:sp>
      <p:pic>
        <p:nvPicPr>
          <p:cNvPr id="5135" name="Picture 1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573209" y="1371600"/>
            <a:ext cx="1634033" cy="1231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46388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smtClean="0"/>
              <a:t>Bangalore conference, 16-22 December, 2012</a:t>
            </a:r>
            <a:endParaRPr lang="en-US" altLang="en-US"/>
          </a:p>
        </p:txBody>
      </p:sp>
      <p:sp>
        <p:nvSpPr>
          <p:cNvPr id="6" name="Slide Number Placeholder 5"/>
          <p:cNvSpPr>
            <a:spLocks noGrp="1"/>
          </p:cNvSpPr>
          <p:nvPr>
            <p:ph type="sldNum" sz="quarter" idx="12"/>
          </p:nvPr>
        </p:nvSpPr>
        <p:spPr/>
        <p:txBody>
          <a:bodyPr/>
          <a:lstStyle/>
          <a:p>
            <a:pPr>
              <a:defRPr/>
            </a:pPr>
            <a:fld id="{C92BF60E-904D-4EBB-BFD8-CD499A1CD062}" type="slidenum">
              <a:rPr lang="en-US" altLang="en-US" smtClean="0"/>
              <a:pPr>
                <a:defRPr/>
              </a:pPr>
              <a:t>12</a:t>
            </a:fld>
            <a:endParaRPr lang="en-US" altLang="en-US"/>
          </a:p>
        </p:txBody>
      </p:sp>
      <p:sp>
        <p:nvSpPr>
          <p:cNvPr id="10" name="Title 9"/>
          <p:cNvSpPr>
            <a:spLocks noGrp="1"/>
          </p:cNvSpPr>
          <p:nvPr>
            <p:ph type="title" idx="4294967295"/>
          </p:nvPr>
        </p:nvSpPr>
        <p:spPr>
          <a:xfrm>
            <a:off x="609600" y="277813"/>
            <a:ext cx="8382000" cy="865187"/>
          </a:xfrm>
        </p:spPr>
        <p:txBody>
          <a:bodyPr/>
          <a:lstStyle/>
          <a:p>
            <a:r>
              <a:rPr lang="en-US" sz="2400" b="1" dirty="0">
                <a:solidFill>
                  <a:srgbClr val="FF0000"/>
                </a:solidFill>
              </a:rPr>
              <a:t>Construction of the affine </a:t>
            </a:r>
            <a:r>
              <a:rPr lang="en-US" sz="2400" b="1" dirty="0" err="1" smtClean="0">
                <a:solidFill>
                  <a:srgbClr val="FF0000"/>
                </a:solidFill>
              </a:rPr>
              <a:t>Coxeter</a:t>
            </a:r>
            <a:r>
              <a:rPr lang="en-US" sz="2400" b="1" dirty="0" smtClean="0">
                <a:solidFill>
                  <a:srgbClr val="FF0000"/>
                </a:solidFill>
              </a:rPr>
              <a:t> group</a:t>
            </a:r>
            <a:r>
              <a:rPr lang="en-US" sz="2400" b="1" dirty="0">
                <a:solidFill>
                  <a:srgbClr val="FF0000"/>
                </a:solidFill>
              </a:rPr>
              <a:t> </a:t>
            </a:r>
            <a:r>
              <a:rPr lang="en-US" sz="2400" b="1" dirty="0" smtClean="0">
                <a:solidFill>
                  <a:srgbClr val="FF0000"/>
                </a:solidFill>
              </a:rPr>
              <a:t>A4 in </a:t>
            </a:r>
            <a:r>
              <a:rPr lang="en-US" sz="2400" b="1" dirty="0">
                <a:solidFill>
                  <a:srgbClr val="FF0000"/>
                </a:solidFill>
              </a:rPr>
              <a:t>terms of quaternions</a:t>
            </a:r>
            <a:r>
              <a:rPr lang="en-US" sz="2400" dirty="0">
                <a:solidFill>
                  <a:srgbClr val="FF0000"/>
                </a:solidFill>
              </a:rPr>
              <a:t/>
            </a:r>
            <a:br>
              <a:rPr lang="en-US" sz="2400" dirty="0">
                <a:solidFill>
                  <a:srgbClr val="FF0000"/>
                </a:solidFill>
              </a:rPr>
            </a:br>
            <a:endParaRPr lang="en-US" sz="2400" dirty="0">
              <a:solidFill>
                <a:srgbClr val="FF0000"/>
              </a:solidFill>
            </a:endParaRPr>
          </a:p>
        </p:txBody>
      </p:sp>
      <p:pic>
        <p:nvPicPr>
          <p:cNvPr id="11" name="Picture 10"/>
          <p:cNvPicPr/>
          <p:nvPr/>
        </p:nvPicPr>
        <p:blipFill>
          <a:blip r:embed="rId2" cstate="print"/>
          <a:srcRect/>
          <a:stretch>
            <a:fillRect/>
          </a:stretch>
        </p:blipFill>
        <p:spPr bwMode="auto">
          <a:xfrm>
            <a:off x="1741789" y="914400"/>
            <a:ext cx="4876800" cy="16764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84134" y="2743200"/>
            <a:ext cx="5390737"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2"/>
          <p:cNvSpPr>
            <a:spLocks noChangeArrowheads="1"/>
          </p:cNvSpPr>
          <p:nvPr/>
        </p:nvSpPr>
        <p:spPr bwMode="auto">
          <a:xfrm>
            <a:off x="0" y="0"/>
            <a:ext cx="960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75076" y="5543547"/>
            <a:ext cx="5629275" cy="466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5506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dirty="0"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13</a:t>
            </a:fld>
            <a:endParaRPr lang="en-US" altLang="en-US" dirty="0"/>
          </a:p>
        </p:txBody>
      </p:sp>
      <p:sp>
        <p:nvSpPr>
          <p:cNvPr id="4" name="Rectangle 2"/>
          <p:cNvSpPr>
            <a:spLocks noChangeArrowheads="1"/>
          </p:cNvSpPr>
          <p:nvPr/>
        </p:nvSpPr>
        <p:spPr bwMode="auto">
          <a:xfrm>
            <a:off x="0" y="0"/>
            <a:ext cx="960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 xmlns:p14="http://schemas.microsoft.com/office/powerpoint/2010/main" val="3794345343"/>
              </p:ext>
            </p:extLst>
          </p:nvPr>
        </p:nvGraphicFramePr>
        <p:xfrm>
          <a:off x="1828800" y="559347"/>
          <a:ext cx="5534025" cy="1724025"/>
        </p:xfrm>
        <a:graphic>
          <a:graphicData uri="http://schemas.openxmlformats.org/presentationml/2006/ole">
            <p:oleObj spid="_x0000_s4117" r:id="rId3" imgW="4114800" imgH="1282700" progId="">
              <p:embed/>
            </p:oleObj>
          </a:graphicData>
        </a:graphic>
      </p:graphicFrame>
      <p:pic>
        <p:nvPicPr>
          <p:cNvPr id="4104"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5000" y="2136010"/>
            <a:ext cx="4856603" cy="2462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15200" y="3126032"/>
            <a:ext cx="1725613" cy="153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883979" y="4662732"/>
            <a:ext cx="4416664" cy="1415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0302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solidFill>
                  <a:srgbClr val="FF0000"/>
                </a:solidFill>
              </a:rPr>
              <a:t>Orthogonal projection of the   lattices onto the </a:t>
            </a:r>
            <a:r>
              <a:rPr lang="en-US" sz="2400" b="1" dirty="0" err="1">
                <a:solidFill>
                  <a:srgbClr val="FF0000"/>
                </a:solidFill>
              </a:rPr>
              <a:t>Coxeter</a:t>
            </a:r>
            <a:r>
              <a:rPr lang="en-US" sz="2400" b="1" dirty="0">
                <a:solidFill>
                  <a:srgbClr val="FF0000"/>
                </a:solidFill>
              </a:rPr>
              <a:t> plane and the decagonal </a:t>
            </a:r>
            <a:r>
              <a:rPr lang="en-US" sz="2400" b="1" dirty="0" err="1" smtClean="0">
                <a:solidFill>
                  <a:srgbClr val="FF0000"/>
                </a:solidFill>
              </a:rPr>
              <a:t>quasicrystallography</a:t>
            </a:r>
            <a:r>
              <a:rPr lang="en-US" sz="2400" b="1" dirty="0" smtClean="0">
                <a:solidFill>
                  <a:srgbClr val="FF0000"/>
                </a:solidFill>
              </a:rPr>
              <a:t>   </a:t>
            </a:r>
            <a:endParaRPr lang="en-US" sz="2400" dirty="0">
              <a:solidFill>
                <a:srgbClr val="FF0000"/>
              </a:solidFill>
            </a:endParaRPr>
          </a:p>
        </p:txBody>
      </p:sp>
      <p:sp>
        <p:nvSpPr>
          <p:cNvPr id="5" name="Footer Placeholder 4"/>
          <p:cNvSpPr>
            <a:spLocks noGrp="1"/>
          </p:cNvSpPr>
          <p:nvPr>
            <p:ph type="ftr" sz="quarter" idx="11"/>
          </p:nvPr>
        </p:nvSpPr>
        <p:spPr/>
        <p:txBody>
          <a:bodyPr/>
          <a:lstStyle/>
          <a:p>
            <a:pPr>
              <a:defRPr/>
            </a:pPr>
            <a:r>
              <a:rPr lang="en-US" altLang="en-US" smtClean="0"/>
              <a:t>Bangalore conference, 16-22 December, 2012</a:t>
            </a:r>
            <a:endParaRPr lang="en-US" altLang="en-US"/>
          </a:p>
        </p:txBody>
      </p:sp>
      <p:sp>
        <p:nvSpPr>
          <p:cNvPr id="6" name="Slide Number Placeholder 5"/>
          <p:cNvSpPr>
            <a:spLocks noGrp="1"/>
          </p:cNvSpPr>
          <p:nvPr>
            <p:ph type="sldNum" sz="quarter" idx="12"/>
          </p:nvPr>
        </p:nvSpPr>
        <p:spPr/>
        <p:txBody>
          <a:bodyPr/>
          <a:lstStyle/>
          <a:p>
            <a:pPr>
              <a:defRPr/>
            </a:pPr>
            <a:fld id="{A9CCE9E2-C59A-4CFD-BDFC-CC8CA3B8597B}" type="slidenum">
              <a:rPr lang="en-US" altLang="en-US" smtClean="0"/>
              <a:pPr>
                <a:defRPr/>
              </a:pPr>
              <a:t>14</a:t>
            </a:fld>
            <a:endParaRPr lang="en-US" altLang="en-US"/>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62800" y="1944685"/>
            <a:ext cx="1627187" cy="160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4648200"/>
            <a:ext cx="4705350" cy="1123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057" name="Picture 1"/>
          <p:cNvPicPr>
            <a:picLocks noChangeAspect="1" noChangeArrowheads="1"/>
          </p:cNvPicPr>
          <p:nvPr/>
        </p:nvPicPr>
        <p:blipFill>
          <a:blip r:embed="rId4" cstate="print"/>
          <a:srcRect/>
          <a:stretch>
            <a:fillRect/>
          </a:stretch>
        </p:blipFill>
        <p:spPr bwMode="auto">
          <a:xfrm>
            <a:off x="914400" y="1600200"/>
            <a:ext cx="5473700" cy="3060700"/>
          </a:xfrm>
          <a:prstGeom prst="rect">
            <a:avLst/>
          </a:prstGeom>
          <a:noFill/>
          <a:ln w="9525">
            <a:noFill/>
            <a:miter lim="800000"/>
            <a:headEnd/>
            <a:tailEnd/>
          </a:ln>
          <a:effectLst/>
        </p:spPr>
      </p:pic>
    </p:spTree>
    <p:extLst>
      <p:ext uri="{BB962C8B-B14F-4D97-AF65-F5344CB8AC3E}">
        <p14:creationId xmlns="" xmlns:p14="http://schemas.microsoft.com/office/powerpoint/2010/main" val="741346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ltLang="en-US" smtClean="0"/>
              <a:t>Bangalore conference, 16-22 December, 2012</a:t>
            </a:r>
            <a:endParaRPr lang="en-US" altLang="en-US"/>
          </a:p>
        </p:txBody>
      </p:sp>
      <p:sp>
        <p:nvSpPr>
          <p:cNvPr id="4" name="Slide Number Placeholder 3"/>
          <p:cNvSpPr>
            <a:spLocks noGrp="1"/>
          </p:cNvSpPr>
          <p:nvPr>
            <p:ph type="sldNum" sz="quarter" idx="12"/>
          </p:nvPr>
        </p:nvSpPr>
        <p:spPr/>
        <p:txBody>
          <a:bodyPr/>
          <a:lstStyle/>
          <a:p>
            <a:pPr>
              <a:defRPr/>
            </a:pPr>
            <a:fld id="{7F009369-613A-449B-8BF3-C7DC612C59F2}" type="slidenum">
              <a:rPr lang="en-US" altLang="en-US" smtClean="0"/>
              <a:pPr>
                <a:defRPr/>
              </a:pPr>
              <a:t>15</a:t>
            </a:fld>
            <a:endParaRPr lang="en-US" altLang="en-US"/>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228600"/>
            <a:ext cx="5638800" cy="580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96130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ltLang="en-US" smtClean="0"/>
              <a:t>Bangalore conference, 16-22 December, 2012</a:t>
            </a:r>
            <a:endParaRPr lang="en-US" altLang="en-US"/>
          </a:p>
        </p:txBody>
      </p:sp>
      <p:sp>
        <p:nvSpPr>
          <p:cNvPr id="4" name="Slide Number Placeholder 3"/>
          <p:cNvSpPr>
            <a:spLocks noGrp="1"/>
          </p:cNvSpPr>
          <p:nvPr>
            <p:ph type="sldNum" sz="quarter" idx="12"/>
          </p:nvPr>
        </p:nvSpPr>
        <p:spPr/>
        <p:txBody>
          <a:bodyPr/>
          <a:lstStyle/>
          <a:p>
            <a:pPr>
              <a:defRPr/>
            </a:pPr>
            <a:fld id="{7F009369-613A-449B-8BF3-C7DC612C59F2}" type="slidenum">
              <a:rPr lang="en-US" altLang="en-US" smtClean="0"/>
              <a:pPr>
                <a:defRPr/>
              </a:pPr>
              <a:t>16</a:t>
            </a:fld>
            <a:endParaRPr lang="en-US" altLang="en-US"/>
          </a:p>
        </p:txBody>
      </p:sp>
      <p:pic>
        <p:nvPicPr>
          <p:cNvPr id="5" name="Picture 4"/>
          <p:cNvPicPr/>
          <p:nvPr/>
        </p:nvPicPr>
        <p:blipFill>
          <a:blip r:embed="rId2" cstate="print"/>
          <a:srcRect/>
          <a:stretch>
            <a:fillRect/>
          </a:stretch>
        </p:blipFill>
        <p:spPr bwMode="auto">
          <a:xfrm>
            <a:off x="1600200" y="1219200"/>
            <a:ext cx="1828800" cy="17907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5637212" y="1276350"/>
            <a:ext cx="1830388" cy="1733550"/>
          </a:xfrm>
          <a:prstGeom prst="rect">
            <a:avLst/>
          </a:prstGeom>
          <a:noFill/>
          <a:ln w="9525">
            <a:noFill/>
            <a:miter lim="800000"/>
            <a:headEnd/>
            <a:tailEnd/>
          </a:ln>
        </p:spPr>
      </p:pic>
      <p:sp>
        <p:nvSpPr>
          <p:cNvPr id="7" name="Rectangle 6"/>
          <p:cNvSpPr/>
          <p:nvPr/>
        </p:nvSpPr>
        <p:spPr>
          <a:xfrm>
            <a:off x="1066800" y="282000"/>
            <a:ext cx="7467600" cy="923330"/>
          </a:xfrm>
          <a:prstGeom prst="rect">
            <a:avLst/>
          </a:prstGeom>
        </p:spPr>
        <p:txBody>
          <a:bodyPr wrap="square">
            <a:spAutoFit/>
          </a:bodyPr>
          <a:lstStyle/>
          <a:p>
            <a:pPr algn="ctr"/>
            <a:r>
              <a:rPr lang="en-US" sz="1800" b="1" dirty="0">
                <a:solidFill>
                  <a:srgbClr val="FF0000"/>
                </a:solidFill>
              </a:rPr>
              <a:t>The root system </a:t>
            </a:r>
            <a:r>
              <a:rPr lang="en-US" sz="1800" b="1" dirty="0" smtClean="0">
                <a:solidFill>
                  <a:srgbClr val="FF0000"/>
                </a:solidFill>
              </a:rPr>
              <a:t>of  A4 projected </a:t>
            </a:r>
            <a:r>
              <a:rPr lang="en-US" sz="1800" b="1" dirty="0">
                <a:solidFill>
                  <a:srgbClr val="FF0000"/>
                </a:solidFill>
              </a:rPr>
              <a:t>onto the </a:t>
            </a:r>
            <a:r>
              <a:rPr lang="en-US" sz="1800" b="1" dirty="0" err="1">
                <a:solidFill>
                  <a:srgbClr val="FF0000"/>
                </a:solidFill>
              </a:rPr>
              <a:t>Coxeter</a:t>
            </a:r>
            <a:r>
              <a:rPr lang="en-US" sz="1800" b="1" dirty="0">
                <a:solidFill>
                  <a:srgbClr val="FF0000"/>
                </a:solidFill>
              </a:rPr>
              <a:t> </a:t>
            </a:r>
            <a:r>
              <a:rPr lang="en-US" sz="1800" b="1" dirty="0" smtClean="0">
                <a:solidFill>
                  <a:srgbClr val="FF0000"/>
                </a:solidFill>
              </a:rPr>
              <a:t>plane</a:t>
            </a:r>
          </a:p>
          <a:p>
            <a:r>
              <a:rPr lang="en-US" sz="1800" b="1" dirty="0" smtClean="0">
                <a:solidFill>
                  <a:srgbClr val="FF0000"/>
                </a:solidFill>
              </a:rPr>
              <a:t>   </a:t>
            </a:r>
          </a:p>
          <a:p>
            <a:r>
              <a:rPr lang="en-US" sz="1800" dirty="0"/>
              <a:t> </a:t>
            </a:r>
            <a:r>
              <a:rPr lang="en-US" sz="1800" dirty="0" smtClean="0"/>
              <a:t>   (</a:t>
            </a:r>
            <a:r>
              <a:rPr lang="en-US" sz="1800" dirty="0"/>
              <a:t>a) root system </a:t>
            </a:r>
            <a:r>
              <a:rPr lang="en-US" sz="1800" dirty="0" smtClean="0"/>
              <a:t>                                        (</a:t>
            </a:r>
            <a:r>
              <a:rPr lang="en-US" sz="1800" dirty="0"/>
              <a:t>b) the </a:t>
            </a:r>
            <a:r>
              <a:rPr lang="en-US" sz="1800" dirty="0" err="1"/>
              <a:t>polytope</a:t>
            </a:r>
            <a:endParaRPr lang="en-US" sz="1800" dirty="0"/>
          </a:p>
        </p:txBody>
      </p:sp>
      <p:sp>
        <p:nvSpPr>
          <p:cNvPr id="8" name="Rectangle 7"/>
          <p:cNvSpPr/>
          <p:nvPr/>
        </p:nvSpPr>
        <p:spPr>
          <a:xfrm>
            <a:off x="381000" y="3276600"/>
            <a:ext cx="8839200" cy="646331"/>
          </a:xfrm>
          <a:prstGeom prst="rect">
            <a:avLst/>
          </a:prstGeom>
        </p:spPr>
        <p:txBody>
          <a:bodyPr wrap="square">
            <a:spAutoFit/>
          </a:bodyPr>
          <a:lstStyle/>
          <a:p>
            <a:r>
              <a:rPr lang="en-US" sz="1800" dirty="0">
                <a:solidFill>
                  <a:srgbClr val="FF0000"/>
                </a:solidFill>
              </a:rPr>
              <a:t>The orthogonal projection of the </a:t>
            </a:r>
            <a:r>
              <a:rPr lang="en-US" sz="1800" dirty="0" err="1">
                <a:solidFill>
                  <a:srgbClr val="FF0000"/>
                </a:solidFill>
              </a:rPr>
              <a:t>Voronoi</a:t>
            </a:r>
            <a:r>
              <a:rPr lang="en-US" sz="1800" dirty="0">
                <a:solidFill>
                  <a:srgbClr val="FF0000"/>
                </a:solidFill>
              </a:rPr>
              <a:t> cell of the root lattice onto the </a:t>
            </a:r>
            <a:r>
              <a:rPr lang="en-US" sz="1800" dirty="0" err="1">
                <a:solidFill>
                  <a:srgbClr val="FF0000"/>
                </a:solidFill>
              </a:rPr>
              <a:t>Coxeter</a:t>
            </a:r>
            <a:r>
              <a:rPr lang="en-US" sz="1800" dirty="0">
                <a:solidFill>
                  <a:srgbClr val="FF0000"/>
                </a:solidFill>
              </a:rPr>
              <a:t> plane </a:t>
            </a:r>
            <a:endParaRPr lang="en-US" sz="1800" dirty="0" smtClean="0">
              <a:solidFill>
                <a:srgbClr val="FF0000"/>
              </a:solidFill>
            </a:endParaRPr>
          </a:p>
          <a:p>
            <a:r>
              <a:rPr lang="en-US" sz="1800" dirty="0" smtClean="0"/>
              <a:t>                (</a:t>
            </a:r>
            <a:r>
              <a:rPr lang="en-US" sz="1800" dirty="0"/>
              <a:t>a) points </a:t>
            </a:r>
            <a:r>
              <a:rPr lang="en-US" sz="1800" dirty="0" smtClean="0"/>
              <a:t>                                      </a:t>
            </a:r>
            <a:r>
              <a:rPr lang="en-US" sz="1800" dirty="0"/>
              <a:t>(b) dual of the </a:t>
            </a:r>
            <a:r>
              <a:rPr lang="en-US" sz="1800" dirty="0" err="1"/>
              <a:t>polytope</a:t>
            </a:r>
            <a:r>
              <a:rPr lang="en-US" sz="1800" dirty="0"/>
              <a:t> (1,0,0,1)</a:t>
            </a:r>
          </a:p>
        </p:txBody>
      </p:sp>
      <p:pic>
        <p:nvPicPr>
          <p:cNvPr id="717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13468" y="4038600"/>
            <a:ext cx="1802263" cy="1868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12"/>
          <p:cNvPicPr/>
          <p:nvPr/>
        </p:nvPicPr>
        <p:blipFill>
          <a:blip r:embed="rId5" cstate="print"/>
          <a:srcRect/>
          <a:stretch>
            <a:fillRect/>
          </a:stretch>
        </p:blipFill>
        <p:spPr bwMode="auto">
          <a:xfrm>
            <a:off x="5665787" y="4038600"/>
            <a:ext cx="1853565" cy="1868269"/>
          </a:xfrm>
          <a:prstGeom prst="rect">
            <a:avLst/>
          </a:prstGeom>
          <a:noFill/>
          <a:ln w="9525">
            <a:noFill/>
            <a:miter lim="800000"/>
            <a:headEnd/>
            <a:tailEnd/>
          </a:ln>
        </p:spPr>
      </p:pic>
    </p:spTree>
    <p:extLst>
      <p:ext uri="{BB962C8B-B14F-4D97-AF65-F5344CB8AC3E}">
        <p14:creationId xmlns="" xmlns:p14="http://schemas.microsoft.com/office/powerpoint/2010/main" val="3943479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77813"/>
            <a:ext cx="8642350" cy="865187"/>
          </a:xfrm>
        </p:spPr>
        <p:txBody>
          <a:bodyPr/>
          <a:lstStyle/>
          <a:p>
            <a:pPr algn="ctr"/>
            <a:r>
              <a:rPr lang="en-US" sz="2800" b="1" dirty="0" smtClean="0">
                <a:solidFill>
                  <a:srgbClr val="FF0000"/>
                </a:solidFill>
              </a:rPr>
              <a:t>Decagram point distributions  </a:t>
            </a:r>
            <a:br>
              <a:rPr lang="en-US" sz="2800" b="1" dirty="0" smtClean="0">
                <a:solidFill>
                  <a:srgbClr val="FF0000"/>
                </a:solidFill>
              </a:rPr>
            </a:br>
            <a:r>
              <a:rPr lang="en-US" dirty="0"/>
              <a:t/>
            </a:r>
            <a:br>
              <a:rPr lang="en-US" dirty="0"/>
            </a:br>
            <a:r>
              <a:rPr lang="en-US" dirty="0"/>
              <a:t> </a:t>
            </a:r>
            <a:br>
              <a:rPr lang="en-US" dirty="0"/>
            </a:br>
            <a:endParaRPr lang="en-US" dirty="0"/>
          </a:p>
        </p:txBody>
      </p:sp>
      <p:sp>
        <p:nvSpPr>
          <p:cNvPr id="3" name="Footer Placeholder 2"/>
          <p:cNvSpPr>
            <a:spLocks noGrp="1"/>
          </p:cNvSpPr>
          <p:nvPr>
            <p:ph type="ftr" sz="quarter" idx="11"/>
          </p:nvPr>
        </p:nvSpPr>
        <p:spPr/>
        <p:txBody>
          <a:bodyPr/>
          <a:lstStyle/>
          <a:p>
            <a:pPr>
              <a:defRPr/>
            </a:pPr>
            <a:r>
              <a:rPr lang="en-US" altLang="en-US" smtClean="0"/>
              <a:t>Bangalore conference, 16-22 December, 2012</a:t>
            </a:r>
            <a:endParaRPr lang="en-US" altLang="en-US"/>
          </a:p>
        </p:txBody>
      </p:sp>
      <p:sp>
        <p:nvSpPr>
          <p:cNvPr id="4" name="Slide Number Placeholder 3"/>
          <p:cNvSpPr>
            <a:spLocks noGrp="1"/>
          </p:cNvSpPr>
          <p:nvPr>
            <p:ph type="sldNum" sz="quarter" idx="12"/>
          </p:nvPr>
        </p:nvSpPr>
        <p:spPr/>
        <p:txBody>
          <a:bodyPr/>
          <a:lstStyle/>
          <a:p>
            <a:pPr>
              <a:defRPr/>
            </a:pPr>
            <a:fld id="{7F009369-613A-449B-8BF3-C7DC612C59F2}" type="slidenum">
              <a:rPr lang="en-US" altLang="en-US" smtClean="0"/>
              <a:pPr>
                <a:defRPr/>
              </a:pPr>
              <a:t>17</a:t>
            </a:fld>
            <a:endParaRPr lang="en-US" altLang="en-US"/>
          </a:p>
        </p:txBody>
      </p:sp>
      <p:pic>
        <p:nvPicPr>
          <p:cNvPr id="5" name="Picture 4"/>
          <p:cNvPicPr/>
          <p:nvPr/>
        </p:nvPicPr>
        <p:blipFill>
          <a:blip r:embed="rId2" cstate="print"/>
          <a:srcRect/>
          <a:stretch>
            <a:fillRect/>
          </a:stretch>
        </p:blipFill>
        <p:spPr bwMode="auto">
          <a:xfrm>
            <a:off x="762000" y="1600200"/>
            <a:ext cx="3733800" cy="37338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724400" y="1600200"/>
            <a:ext cx="3810000" cy="3733800"/>
          </a:xfrm>
          <a:prstGeom prst="rect">
            <a:avLst/>
          </a:prstGeom>
          <a:noFill/>
          <a:ln w="9525">
            <a:noFill/>
            <a:miter lim="800000"/>
            <a:headEnd/>
            <a:tailEnd/>
          </a:ln>
        </p:spPr>
      </p:pic>
    </p:spTree>
    <p:extLst>
      <p:ext uri="{BB962C8B-B14F-4D97-AF65-F5344CB8AC3E}">
        <p14:creationId xmlns="" xmlns:p14="http://schemas.microsoft.com/office/powerpoint/2010/main" val="2970175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ltLang="en-US" smtClean="0"/>
              <a:t>Bangalore conference, 16-22 December, 2012</a:t>
            </a:r>
            <a:endParaRPr lang="en-US" altLang="en-US"/>
          </a:p>
        </p:txBody>
      </p:sp>
      <p:sp>
        <p:nvSpPr>
          <p:cNvPr id="4" name="Slide Number Placeholder 3"/>
          <p:cNvSpPr>
            <a:spLocks noGrp="1"/>
          </p:cNvSpPr>
          <p:nvPr>
            <p:ph type="sldNum" sz="quarter" idx="12"/>
          </p:nvPr>
        </p:nvSpPr>
        <p:spPr/>
        <p:txBody>
          <a:bodyPr/>
          <a:lstStyle/>
          <a:p>
            <a:pPr>
              <a:defRPr/>
            </a:pPr>
            <a:fld id="{7F009369-613A-449B-8BF3-C7DC612C59F2}" type="slidenum">
              <a:rPr lang="en-US" altLang="en-US" smtClean="0"/>
              <a:pPr>
                <a:defRPr/>
              </a:pPr>
              <a:t>18</a:t>
            </a:fld>
            <a:endParaRPr lang="en-US" altLang="en-US"/>
          </a:p>
        </p:txBody>
      </p:sp>
      <p:sp>
        <p:nvSpPr>
          <p:cNvPr id="5" name="Rectangle 4"/>
          <p:cNvSpPr/>
          <p:nvPr/>
        </p:nvSpPr>
        <p:spPr>
          <a:xfrm>
            <a:off x="914400" y="457200"/>
            <a:ext cx="7696200" cy="461665"/>
          </a:xfrm>
          <a:prstGeom prst="rect">
            <a:avLst/>
          </a:prstGeom>
        </p:spPr>
        <p:txBody>
          <a:bodyPr wrap="square">
            <a:spAutoFit/>
          </a:bodyPr>
          <a:lstStyle/>
          <a:p>
            <a:r>
              <a:rPr lang="en-US" b="1" dirty="0"/>
              <a:t> </a:t>
            </a:r>
            <a:r>
              <a:rPr lang="en-US" sz="2400" b="1" dirty="0">
                <a:solidFill>
                  <a:srgbClr val="FF0000"/>
                </a:solidFill>
              </a:rPr>
              <a:t>Orthogonal projection of the </a:t>
            </a:r>
            <a:r>
              <a:rPr lang="en-US" sz="2400" b="1" dirty="0" err="1">
                <a:solidFill>
                  <a:srgbClr val="FF0000"/>
                </a:solidFill>
              </a:rPr>
              <a:t>polytope</a:t>
            </a:r>
            <a:r>
              <a:rPr lang="en-US" sz="2400" b="1" dirty="0">
                <a:solidFill>
                  <a:srgbClr val="FF0000"/>
                </a:solidFill>
              </a:rPr>
              <a:t> (1,1,1,1)</a:t>
            </a:r>
            <a:r>
              <a:rPr lang="en-US" sz="2400" b="1" baseline="-25000" dirty="0">
                <a:solidFill>
                  <a:srgbClr val="FF0000"/>
                </a:solidFill>
              </a:rPr>
              <a:t>A4  </a:t>
            </a:r>
            <a:endParaRPr lang="en-US" sz="2400" b="1" dirty="0">
              <a:solidFill>
                <a:srgbClr val="FF0000"/>
              </a:solidFill>
            </a:endParaRPr>
          </a:p>
        </p:txBody>
      </p:sp>
      <p:pic>
        <p:nvPicPr>
          <p:cNvPr id="8" name="Picture 7"/>
          <p:cNvPicPr/>
          <p:nvPr/>
        </p:nvPicPr>
        <p:blipFill>
          <a:blip r:embed="rId2" cstate="print"/>
          <a:srcRect/>
          <a:stretch>
            <a:fillRect/>
          </a:stretch>
        </p:blipFill>
        <p:spPr bwMode="auto">
          <a:xfrm>
            <a:off x="914400" y="1419541"/>
            <a:ext cx="3657600" cy="3457257"/>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4791074" y="1257140"/>
            <a:ext cx="3819525" cy="3619659"/>
          </a:xfrm>
          <a:prstGeom prst="rect">
            <a:avLst/>
          </a:prstGeom>
          <a:noFill/>
          <a:ln w="9525">
            <a:noFill/>
            <a:miter lim="800000"/>
            <a:headEnd/>
            <a:tailEnd/>
          </a:ln>
        </p:spPr>
      </p:pic>
    </p:spTree>
    <p:extLst>
      <p:ext uri="{BB962C8B-B14F-4D97-AF65-F5344CB8AC3E}">
        <p14:creationId xmlns="" xmlns:p14="http://schemas.microsoft.com/office/powerpoint/2010/main" val="2392263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0000"/>
                </a:solidFill>
                <a:latin typeface="+mn-lt"/>
              </a:rPr>
              <a:t>Orthogonal projection of the </a:t>
            </a:r>
            <a:r>
              <a:rPr lang="en-US" sz="2800" b="1" dirty="0" err="1">
                <a:solidFill>
                  <a:srgbClr val="FF0000"/>
                </a:solidFill>
                <a:latin typeface="+mn-lt"/>
              </a:rPr>
              <a:t>polytope</a:t>
            </a:r>
            <a:r>
              <a:rPr lang="en-US" sz="2800" b="1" dirty="0">
                <a:solidFill>
                  <a:srgbClr val="FF0000"/>
                </a:solidFill>
                <a:latin typeface="+mn-lt"/>
              </a:rPr>
              <a:t> (0,1,1,0)</a:t>
            </a:r>
            <a:r>
              <a:rPr lang="en-US" sz="2800" b="1" baseline="-25000" dirty="0">
                <a:solidFill>
                  <a:srgbClr val="FF0000"/>
                </a:solidFill>
                <a:latin typeface="+mn-lt"/>
              </a:rPr>
              <a:t>A4</a:t>
            </a:r>
            <a:r>
              <a:rPr lang="en-US" sz="2800" b="1" dirty="0">
                <a:solidFill>
                  <a:srgbClr val="FF0000"/>
                </a:solidFill>
                <a:latin typeface="+mn-lt"/>
              </a:rPr>
              <a:t>  </a:t>
            </a:r>
            <a:br>
              <a:rPr lang="en-US" sz="2800" b="1" dirty="0">
                <a:solidFill>
                  <a:srgbClr val="FF0000"/>
                </a:solidFill>
                <a:latin typeface="+mn-lt"/>
              </a:rPr>
            </a:br>
            <a:endParaRPr lang="en-US" sz="2800" b="1" dirty="0">
              <a:solidFill>
                <a:srgbClr val="FF0000"/>
              </a:solidFill>
              <a:latin typeface="+mn-lt"/>
            </a:endParaRPr>
          </a:p>
        </p:txBody>
      </p:sp>
      <p:sp>
        <p:nvSpPr>
          <p:cNvPr id="3" name="Footer Placeholder 2"/>
          <p:cNvSpPr>
            <a:spLocks noGrp="1"/>
          </p:cNvSpPr>
          <p:nvPr>
            <p:ph type="ftr" sz="quarter" idx="11"/>
          </p:nvPr>
        </p:nvSpPr>
        <p:spPr/>
        <p:txBody>
          <a:bodyPr/>
          <a:lstStyle/>
          <a:p>
            <a:pPr>
              <a:defRPr/>
            </a:pPr>
            <a:r>
              <a:rPr lang="en-US" altLang="en-US" smtClean="0"/>
              <a:t>Bangalore conference, 16-22 December, 2012</a:t>
            </a:r>
            <a:endParaRPr lang="en-US" altLang="en-US"/>
          </a:p>
        </p:txBody>
      </p:sp>
      <p:sp>
        <p:nvSpPr>
          <p:cNvPr id="4" name="Slide Number Placeholder 3"/>
          <p:cNvSpPr>
            <a:spLocks noGrp="1"/>
          </p:cNvSpPr>
          <p:nvPr>
            <p:ph type="sldNum" sz="quarter" idx="12"/>
          </p:nvPr>
        </p:nvSpPr>
        <p:spPr/>
        <p:txBody>
          <a:bodyPr/>
          <a:lstStyle/>
          <a:p>
            <a:pPr>
              <a:defRPr/>
            </a:pPr>
            <a:fld id="{7F009369-613A-449B-8BF3-C7DC612C59F2}" type="slidenum">
              <a:rPr lang="en-US" altLang="en-US" smtClean="0"/>
              <a:pPr>
                <a:defRPr/>
              </a:pPr>
              <a:t>19</a:t>
            </a:fld>
            <a:endParaRPr lang="en-US" altLang="en-US"/>
          </a:p>
        </p:txBody>
      </p:sp>
      <p:pic>
        <p:nvPicPr>
          <p:cNvPr id="5" name="Picture 4"/>
          <p:cNvPicPr/>
          <p:nvPr/>
        </p:nvPicPr>
        <p:blipFill>
          <a:blip r:embed="rId2" cstate="print"/>
          <a:srcRect/>
          <a:stretch>
            <a:fillRect/>
          </a:stretch>
        </p:blipFill>
        <p:spPr bwMode="auto">
          <a:xfrm>
            <a:off x="990600" y="1447800"/>
            <a:ext cx="3200400" cy="28956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648200" y="1302384"/>
            <a:ext cx="3352800" cy="3117215"/>
          </a:xfrm>
          <a:prstGeom prst="rect">
            <a:avLst/>
          </a:prstGeom>
          <a:noFill/>
          <a:ln w="9525">
            <a:noFill/>
            <a:miter lim="800000"/>
            <a:headEnd/>
            <a:tailEnd/>
          </a:ln>
        </p:spPr>
      </p:pic>
    </p:spTree>
    <p:extLst>
      <p:ext uri="{BB962C8B-B14F-4D97-AF65-F5344CB8AC3E}">
        <p14:creationId xmlns="" xmlns:p14="http://schemas.microsoft.com/office/powerpoint/2010/main" val="3017022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spcBef>
                <a:spcPts val="0"/>
              </a:spcBef>
              <a:spcAft>
                <a:spcPts val="0"/>
              </a:spcAft>
            </a:pPr>
            <a:r>
              <a:rPr lang="en-US" sz="4400" dirty="0">
                <a:solidFill>
                  <a:srgbClr val="FF0000"/>
                </a:solidFill>
                <a:latin typeface="Tahoma"/>
                <a:ea typeface="Calibri"/>
              </a:rPr>
              <a:t>Crystallography</a:t>
            </a:r>
            <a:r>
              <a:rPr lang="en-US" sz="1800" dirty="0">
                <a:solidFill>
                  <a:srgbClr val="FF0000"/>
                </a:solidFill>
                <a:latin typeface="Times New Roman"/>
                <a:ea typeface="Calibri"/>
              </a:rPr>
              <a:t/>
            </a:r>
            <a:br>
              <a:rPr lang="en-US" sz="1800" dirty="0">
                <a:solidFill>
                  <a:srgbClr val="FF0000"/>
                </a:solidFill>
                <a:latin typeface="Times New Roman"/>
                <a:ea typeface="Calibri"/>
              </a:rPr>
            </a:br>
            <a:endParaRPr lang="en-US" dirty="0">
              <a:solidFill>
                <a:srgbClr val="FF0000"/>
              </a:solidFill>
            </a:endParaRPr>
          </a:p>
        </p:txBody>
      </p:sp>
      <p:sp>
        <p:nvSpPr>
          <p:cNvPr id="5" name="Content Placeholder 4"/>
          <p:cNvSpPr>
            <a:spLocks noGrp="1"/>
          </p:cNvSpPr>
          <p:nvPr>
            <p:ph idx="1"/>
          </p:nvPr>
        </p:nvSpPr>
        <p:spPr>
          <a:xfrm>
            <a:off x="479425" y="1371601"/>
            <a:ext cx="8283575" cy="4495800"/>
          </a:xfrm>
        </p:spPr>
        <p:txBody>
          <a:bodyPr/>
          <a:lstStyle/>
          <a:p>
            <a:pPr lvl="0">
              <a:spcBef>
                <a:spcPts val="0"/>
              </a:spcBef>
              <a:spcAft>
                <a:spcPts val="0"/>
              </a:spcAft>
              <a:buClr>
                <a:srgbClr val="FF0000"/>
              </a:buClr>
              <a:buFont typeface="Symbol"/>
              <a:buChar char=""/>
            </a:pPr>
            <a:r>
              <a:rPr lang="en-US" sz="2400" dirty="0">
                <a:solidFill>
                  <a:srgbClr val="7030A0"/>
                </a:solidFill>
                <a:latin typeface="Tahoma"/>
                <a:ea typeface="Calibri"/>
              </a:rPr>
              <a:t>Modern crystallography started in 1912 with the seminal work of </a:t>
            </a:r>
            <a:r>
              <a:rPr lang="en-US" sz="2400" dirty="0">
                <a:solidFill>
                  <a:srgbClr val="FF0000"/>
                </a:solidFill>
                <a:latin typeface="Tahoma"/>
                <a:ea typeface="Calibri"/>
              </a:rPr>
              <a:t>von Laue </a:t>
            </a:r>
            <a:r>
              <a:rPr lang="en-US" sz="2400" dirty="0">
                <a:solidFill>
                  <a:srgbClr val="7030A0"/>
                </a:solidFill>
                <a:latin typeface="Tahoma"/>
                <a:ea typeface="Calibri"/>
              </a:rPr>
              <a:t>who performed the first x-ray diffraction experiment</a:t>
            </a:r>
            <a:r>
              <a:rPr lang="en-US" sz="2400" dirty="0">
                <a:solidFill>
                  <a:srgbClr val="FF0000"/>
                </a:solidFill>
                <a:latin typeface="Tahoma"/>
                <a:ea typeface="Calibri"/>
              </a:rPr>
              <a:t>.</a:t>
            </a:r>
            <a:endParaRPr lang="en-US" sz="2400" dirty="0">
              <a:latin typeface="Times New Roman"/>
              <a:ea typeface="Calibri"/>
            </a:endParaRPr>
          </a:p>
          <a:p>
            <a:pPr lvl="0">
              <a:spcBef>
                <a:spcPts val="0"/>
              </a:spcBef>
              <a:spcAft>
                <a:spcPts val="0"/>
              </a:spcAft>
              <a:buClr>
                <a:srgbClr val="FF0000"/>
              </a:buClr>
              <a:buFont typeface="Symbol"/>
              <a:buChar char=""/>
            </a:pPr>
            <a:r>
              <a:rPr lang="en-US" sz="2400" dirty="0">
                <a:solidFill>
                  <a:srgbClr val="0070C0"/>
                </a:solidFill>
                <a:latin typeface="Tahoma"/>
                <a:ea typeface="Calibri"/>
              </a:rPr>
              <a:t>The crystals </a:t>
            </a:r>
            <a:r>
              <a:rPr lang="en-US" sz="2400" dirty="0">
                <a:solidFill>
                  <a:srgbClr val="FF0000"/>
                </a:solidFill>
                <a:latin typeface="Tahoma"/>
                <a:ea typeface="Calibri"/>
              </a:rPr>
              <a:t>von Laue </a:t>
            </a:r>
            <a:r>
              <a:rPr lang="en-US" sz="2400" dirty="0">
                <a:solidFill>
                  <a:srgbClr val="0070C0"/>
                </a:solidFill>
                <a:latin typeface="Tahoma"/>
                <a:ea typeface="Calibri"/>
              </a:rPr>
              <a:t>studied were ordered and periodic, and all the hundreds of thousands crystals studied during the 70 years from 1912 till 1982 were found to be </a:t>
            </a:r>
            <a:r>
              <a:rPr lang="en-US" sz="2400" dirty="0">
                <a:solidFill>
                  <a:srgbClr val="FF0000"/>
                </a:solidFill>
                <a:latin typeface="Tahoma"/>
                <a:ea typeface="Calibri"/>
              </a:rPr>
              <a:t>ordered</a:t>
            </a:r>
            <a:r>
              <a:rPr lang="en-US" sz="2400" dirty="0">
                <a:solidFill>
                  <a:srgbClr val="0070C0"/>
                </a:solidFill>
                <a:latin typeface="Tahoma"/>
                <a:ea typeface="Calibri"/>
              </a:rPr>
              <a:t> and </a:t>
            </a:r>
            <a:r>
              <a:rPr lang="en-US" sz="2400" dirty="0">
                <a:solidFill>
                  <a:srgbClr val="FF0000"/>
                </a:solidFill>
                <a:latin typeface="Tahoma"/>
                <a:ea typeface="Calibri"/>
              </a:rPr>
              <a:t>periodic</a:t>
            </a:r>
            <a:r>
              <a:rPr lang="en-US" sz="2400" dirty="0">
                <a:solidFill>
                  <a:srgbClr val="0070C0"/>
                </a:solidFill>
                <a:latin typeface="Tahoma"/>
                <a:ea typeface="Calibri"/>
              </a:rPr>
              <a:t>.</a:t>
            </a:r>
            <a:endParaRPr lang="en-US" sz="2400" dirty="0">
              <a:latin typeface="Times New Roman"/>
              <a:ea typeface="Calibri"/>
            </a:endParaRPr>
          </a:p>
          <a:p>
            <a:pPr lvl="0">
              <a:spcBef>
                <a:spcPts val="0"/>
              </a:spcBef>
              <a:spcAft>
                <a:spcPts val="0"/>
              </a:spcAft>
              <a:buClr>
                <a:srgbClr val="FF0000"/>
              </a:buClr>
              <a:buFont typeface="Symbol"/>
              <a:buChar char=""/>
            </a:pPr>
            <a:r>
              <a:rPr lang="en-US" sz="2400" dirty="0">
                <a:solidFill>
                  <a:srgbClr val="7030A0"/>
                </a:solidFill>
                <a:latin typeface="Tahoma"/>
                <a:ea typeface="Calibri"/>
              </a:rPr>
              <a:t>Crystals are the 1D, 2D and 3D lattices invariant under the translation and the rotational symmetries of orders 2,3,4,6.</a:t>
            </a:r>
            <a:endParaRPr lang="en-US" sz="2400" dirty="0">
              <a:latin typeface="Times New Roman"/>
              <a:ea typeface="Calibri"/>
            </a:endParaRPr>
          </a:p>
          <a:p>
            <a:pPr lvl="0">
              <a:spcBef>
                <a:spcPts val="0"/>
              </a:spcBef>
              <a:spcAft>
                <a:spcPts val="0"/>
              </a:spcAft>
              <a:buClr>
                <a:srgbClr val="FF0000"/>
              </a:buClr>
              <a:buFont typeface="Symbol"/>
              <a:buChar char=""/>
            </a:pPr>
            <a:r>
              <a:rPr lang="en-US" sz="2400" dirty="0">
                <a:solidFill>
                  <a:srgbClr val="0070C0"/>
                </a:solidFill>
                <a:latin typeface="Tahoma"/>
                <a:ea typeface="Calibri"/>
              </a:rPr>
              <a:t>In 2D and 3D translational invariance is not compatible with rotations of orders such as 5, 7, 8, 10, 12, 30, 36.</a:t>
            </a:r>
            <a:endParaRPr lang="en-US" sz="2400" dirty="0">
              <a:effectLst/>
              <a:latin typeface="Times New Roman"/>
              <a:ea typeface="Calibri"/>
            </a:endParaRPr>
          </a:p>
        </p:txBody>
      </p:sp>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2</a:t>
            </a:fld>
            <a:endParaRPr lang="en-US" altLang="en-US" dirty="0"/>
          </a:p>
        </p:txBody>
      </p:sp>
    </p:spTree>
    <p:extLst>
      <p:ext uri="{BB962C8B-B14F-4D97-AF65-F5344CB8AC3E}">
        <p14:creationId xmlns="" xmlns:p14="http://schemas.microsoft.com/office/powerpoint/2010/main" val="2303472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u="sng" dirty="0" smtClean="0">
                <a:solidFill>
                  <a:srgbClr val="FF0000"/>
                </a:solidFill>
                <a:latin typeface="+mn-lt"/>
              </a:rPr>
              <a:t>Electron diffraction pattern </a:t>
            </a:r>
            <a:r>
              <a:rPr lang="en-US" sz="2400" b="1" dirty="0" smtClean="0">
                <a:solidFill>
                  <a:srgbClr val="FF0000"/>
                </a:solidFill>
                <a:latin typeface="+mn-lt"/>
              </a:rPr>
              <a:t>of </a:t>
            </a:r>
            <a:r>
              <a:rPr lang="en-US" sz="2400" b="1" dirty="0">
                <a:solidFill>
                  <a:srgbClr val="FF0000"/>
                </a:solidFill>
                <a:latin typeface="+mn-lt"/>
              </a:rPr>
              <a:t>an icosahedral Ho-Mg-Zn </a:t>
            </a:r>
            <a:r>
              <a:rPr lang="en-US" sz="2400" b="1" dirty="0" err="1" smtClean="0">
                <a:solidFill>
                  <a:srgbClr val="FF0000"/>
                </a:solidFill>
                <a:latin typeface="+mn-lt"/>
              </a:rPr>
              <a:t>quasicrystal</a:t>
            </a:r>
            <a:r>
              <a:rPr lang="en-US" sz="2400" b="1" dirty="0">
                <a:solidFill>
                  <a:srgbClr val="FF0000"/>
                </a:solidFill>
                <a:latin typeface="+mn-lt"/>
              </a:rPr>
              <a:t> </a:t>
            </a:r>
            <a:r>
              <a:rPr lang="en-US" sz="2400" b="1" dirty="0" smtClean="0">
                <a:solidFill>
                  <a:schemeClr val="tx1"/>
                </a:solidFill>
                <a:latin typeface="+mn-lt"/>
              </a:rPr>
              <a:t>and</a:t>
            </a:r>
            <a:r>
              <a:rPr lang="en-US" sz="2400" b="1" dirty="0" smtClean="0">
                <a:solidFill>
                  <a:srgbClr val="FF0000"/>
                </a:solidFill>
                <a:latin typeface="+mn-lt"/>
              </a:rPr>
              <a:t> </a:t>
            </a:r>
            <a:r>
              <a:rPr lang="en-US" sz="2400" b="1" dirty="0" smtClean="0">
                <a:solidFill>
                  <a:srgbClr val="211AB2"/>
                </a:solidFill>
                <a:latin typeface="+mn-lt"/>
              </a:rPr>
              <a:t>A4 prediction</a:t>
            </a:r>
            <a:endParaRPr lang="en-US" sz="2400" b="1" dirty="0">
              <a:solidFill>
                <a:srgbClr val="FF0000"/>
              </a:solidFill>
              <a:latin typeface="+mn-lt"/>
            </a:endParaRPr>
          </a:p>
        </p:txBody>
      </p:sp>
      <p:sp>
        <p:nvSpPr>
          <p:cNvPr id="3" name="Footer Placeholder 2"/>
          <p:cNvSpPr>
            <a:spLocks noGrp="1"/>
          </p:cNvSpPr>
          <p:nvPr>
            <p:ph type="ftr" sz="quarter" idx="11"/>
          </p:nvPr>
        </p:nvSpPr>
        <p:spPr/>
        <p:txBody>
          <a:bodyPr/>
          <a:lstStyle/>
          <a:p>
            <a:pPr>
              <a:defRPr/>
            </a:pPr>
            <a:r>
              <a:rPr lang="en-US" altLang="en-US" smtClean="0"/>
              <a:t>Bangalore conference, 16-22 December, 2012</a:t>
            </a:r>
            <a:endParaRPr lang="en-US" altLang="en-US"/>
          </a:p>
        </p:txBody>
      </p:sp>
      <p:sp>
        <p:nvSpPr>
          <p:cNvPr id="4" name="Slide Number Placeholder 3"/>
          <p:cNvSpPr>
            <a:spLocks noGrp="1"/>
          </p:cNvSpPr>
          <p:nvPr>
            <p:ph type="sldNum" sz="quarter" idx="12"/>
          </p:nvPr>
        </p:nvSpPr>
        <p:spPr/>
        <p:txBody>
          <a:bodyPr/>
          <a:lstStyle/>
          <a:p>
            <a:pPr>
              <a:defRPr/>
            </a:pPr>
            <a:fld id="{7F009369-613A-449B-8BF3-C7DC612C59F2}" type="slidenum">
              <a:rPr lang="en-US" altLang="en-US" smtClean="0"/>
              <a:pPr>
                <a:defRPr/>
              </a:pPr>
              <a:t>20</a:t>
            </a:fld>
            <a:endParaRPr lang="en-US" altLang="en-US"/>
          </a:p>
        </p:txBody>
      </p:sp>
      <p:pic>
        <p:nvPicPr>
          <p:cNvPr id="5" name="Picture 4" descr="File:Zn-Mg-HoDiffraction.JPG"/>
          <p:cNvPicPr/>
          <p:nvPr/>
        </p:nvPicPr>
        <p:blipFill>
          <a:blip r:embed="rId3" cstate="print"/>
          <a:srcRect/>
          <a:stretch>
            <a:fillRect/>
          </a:stretch>
        </p:blipFill>
        <p:spPr bwMode="auto">
          <a:xfrm>
            <a:off x="457200" y="1790382"/>
            <a:ext cx="3810000" cy="3924618"/>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4495800" y="1818957"/>
            <a:ext cx="4114800" cy="3924618"/>
          </a:xfrm>
          <a:prstGeom prst="rect">
            <a:avLst/>
          </a:prstGeom>
          <a:noFill/>
          <a:ln w="9525">
            <a:noFill/>
            <a:miter lim="800000"/>
            <a:headEnd/>
            <a:tailEnd/>
          </a:ln>
        </p:spPr>
      </p:pic>
    </p:spTree>
    <p:extLst>
      <p:ext uri="{BB962C8B-B14F-4D97-AF65-F5344CB8AC3E}">
        <p14:creationId xmlns="" xmlns:p14="http://schemas.microsoft.com/office/powerpoint/2010/main" val="4150458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srgbClr val="FF0000"/>
                </a:solidFill>
              </a:rPr>
              <a:t>Icosahedral symmetry</a:t>
            </a:r>
            <a:br>
              <a:rPr lang="en-US" sz="3200" b="1" dirty="0">
                <a:solidFill>
                  <a:srgbClr val="FF0000"/>
                </a:solidFill>
              </a:rPr>
            </a:br>
            <a:endParaRPr lang="en-US" sz="3200" b="1" dirty="0">
              <a:solidFill>
                <a:srgbClr val="FF0000"/>
              </a:solidFill>
            </a:endParaRPr>
          </a:p>
        </p:txBody>
      </p:sp>
      <p:sp>
        <p:nvSpPr>
          <p:cNvPr id="3" name="Footer Placeholder 2"/>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4" name="Slide Number Placeholder 3"/>
          <p:cNvSpPr>
            <a:spLocks noGrp="1"/>
          </p:cNvSpPr>
          <p:nvPr>
            <p:ph type="sldNum" sz="quarter" idx="12"/>
          </p:nvPr>
        </p:nvSpPr>
        <p:spPr/>
        <p:txBody>
          <a:bodyPr/>
          <a:lstStyle/>
          <a:p>
            <a:fld id="{DE44E5E6-2555-46DE-9764-B79918544436}" type="slidenum">
              <a:rPr lang="en-US" altLang="en-US" smtClean="0"/>
              <a:pPr/>
              <a:t>21</a:t>
            </a:fld>
            <a:endParaRPr lang="en-US" altLang="en-US" dirty="0"/>
          </a:p>
        </p:txBody>
      </p:sp>
      <p:pic>
        <p:nvPicPr>
          <p:cNvPr id="5132" name="Picture 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1116723"/>
            <a:ext cx="5638800" cy="2891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30044" y="3765330"/>
            <a:ext cx="6117002" cy="22544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81332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p>
            <a:fld id="{35B41413-67AF-462C-8414-25FF0DF3E096}" type="slidenum">
              <a:rPr lang="en-US" altLang="en-US" smtClean="0"/>
              <a:pPr/>
              <a:t>22</a:t>
            </a:fld>
            <a:endParaRPr lang="en-US" altLang="en-US" dirty="0"/>
          </a:p>
        </p:txBody>
      </p:sp>
      <p:sp>
        <p:nvSpPr>
          <p:cNvPr id="8" name="Rectangle 7"/>
          <p:cNvSpPr/>
          <p:nvPr/>
        </p:nvSpPr>
        <p:spPr>
          <a:xfrm>
            <a:off x="838200" y="457200"/>
            <a:ext cx="6629400" cy="400110"/>
          </a:xfrm>
          <a:prstGeom prst="rect">
            <a:avLst/>
          </a:prstGeom>
        </p:spPr>
        <p:txBody>
          <a:bodyPr wrap="square">
            <a:spAutoFit/>
          </a:bodyPr>
          <a:lstStyle/>
          <a:p>
            <a:r>
              <a:rPr lang="en-US" sz="2000" b="1" dirty="0">
                <a:solidFill>
                  <a:srgbClr val="FF0000"/>
                </a:solidFill>
              </a:rPr>
              <a:t>A general technique for every </a:t>
            </a:r>
            <a:r>
              <a:rPr lang="en-US" sz="2000" b="1" dirty="0" err="1">
                <a:solidFill>
                  <a:srgbClr val="FF0000"/>
                </a:solidFill>
              </a:rPr>
              <a:t>Coxeter-Weyl</a:t>
            </a:r>
            <a:r>
              <a:rPr lang="en-US" sz="2000" b="1" dirty="0">
                <a:solidFill>
                  <a:srgbClr val="FF0000"/>
                </a:solidFill>
              </a:rPr>
              <a:t> Group</a:t>
            </a:r>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799" y="1219200"/>
            <a:ext cx="7235186"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7785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23</a:t>
            </a:fld>
            <a:endParaRPr lang="en-US" alt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34299" y="315784"/>
            <a:ext cx="5433301" cy="5755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36724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425" y="277813"/>
            <a:ext cx="8642350" cy="865187"/>
          </a:xfrm>
        </p:spPr>
        <p:txBody>
          <a:bodyPr/>
          <a:lstStyle/>
          <a:p>
            <a:pPr algn="ctr"/>
            <a:r>
              <a:rPr lang="en-US" b="1" dirty="0">
                <a:solidFill>
                  <a:srgbClr val="FF0000"/>
                </a:solidFill>
              </a:rPr>
              <a:t>Some Examples</a:t>
            </a:r>
            <a:r>
              <a:rPr lang="en-US" dirty="0">
                <a:solidFill>
                  <a:srgbClr val="FF0000"/>
                </a:solidFill>
              </a:rPr>
              <a:t/>
            </a:r>
            <a:br>
              <a:rPr lang="en-US" dirty="0">
                <a:solidFill>
                  <a:srgbClr val="FF0000"/>
                </a:solidFill>
              </a:rPr>
            </a:br>
            <a:endParaRPr lang="en-US" dirty="0">
              <a:solidFill>
                <a:srgbClr val="FF0000"/>
              </a:solidFill>
            </a:endParaRPr>
          </a:p>
        </p:txBody>
      </p:sp>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24</a:t>
            </a:fld>
            <a:endParaRPr lang="en-US" altLang="en-US" dirty="0"/>
          </a:p>
        </p:txBody>
      </p:sp>
      <p:pic>
        <p:nvPicPr>
          <p:cNvPr id="11" name="Content Placeholder 10"/>
          <p:cNvPicPr>
            <a:picLocks noGrp="1"/>
          </p:cNvPicPr>
          <p:nvPr>
            <p:ph sz="half" idx="1"/>
          </p:nvPr>
        </p:nvPicPr>
        <p:blipFill>
          <a:blip r:embed="rId2" cstate="print"/>
          <a:srcRect/>
          <a:stretch>
            <a:fillRect/>
          </a:stretch>
        </p:blipFill>
        <p:spPr bwMode="auto">
          <a:xfrm>
            <a:off x="457200" y="1600200"/>
            <a:ext cx="4092575" cy="3429001"/>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2600" y="5486400"/>
            <a:ext cx="179173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Content Placeholder 12"/>
          <p:cNvPicPr>
            <a:picLocks noGrp="1"/>
          </p:cNvPicPr>
          <p:nvPr>
            <p:ph sz="half" idx="2"/>
          </p:nvPr>
        </p:nvPicPr>
        <p:blipFill>
          <a:blip r:embed="rId4" cstate="print"/>
          <a:srcRect/>
          <a:stretch>
            <a:fillRect/>
          </a:stretch>
        </p:blipFill>
        <p:spPr bwMode="auto">
          <a:xfrm>
            <a:off x="4876800" y="1600200"/>
            <a:ext cx="4267200" cy="3456827"/>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00799" y="5560558"/>
            <a:ext cx="1647825" cy="41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27262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Some Examples</a:t>
            </a:r>
            <a:r>
              <a:rPr lang="en-US" dirty="0"/>
              <a:t/>
            </a:r>
            <a:br>
              <a:rPr lang="en-US" dirty="0"/>
            </a:br>
            <a:endParaRPr lang="en-US" dirty="0"/>
          </a:p>
        </p:txBody>
      </p:sp>
      <p:sp>
        <p:nvSpPr>
          <p:cNvPr id="5" name="Footer Placeholder 4"/>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p>
            <a:fld id="{35B41413-67AF-462C-8414-25FF0DF3E096}" type="slidenum">
              <a:rPr lang="en-US" altLang="en-US" smtClean="0"/>
              <a:pPr/>
              <a:t>25</a:t>
            </a:fld>
            <a:endParaRPr lang="en-US" altLang="en-US" dirty="0"/>
          </a:p>
        </p:txBody>
      </p:sp>
      <p:pic>
        <p:nvPicPr>
          <p:cNvPr id="9221" name="Picture 5"/>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1447800"/>
            <a:ext cx="3889323" cy="3833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Content Placeholder 13"/>
          <p:cNvPicPr>
            <a:picLocks noGrp="1"/>
          </p:cNvPicPr>
          <p:nvPr>
            <p:ph sz="half" idx="2"/>
          </p:nvPr>
        </p:nvPicPr>
        <p:blipFill>
          <a:blip r:embed="rId4" cstate="print"/>
          <a:srcRect/>
          <a:stretch>
            <a:fillRect/>
          </a:stretch>
        </p:blipFill>
        <p:spPr bwMode="auto">
          <a:xfrm>
            <a:off x="4800600" y="1295400"/>
            <a:ext cx="4244975" cy="3992239"/>
          </a:xfrm>
          <a:prstGeom prst="rect">
            <a:avLst/>
          </a:prstGeom>
          <a:noFill/>
          <a:ln w="9525">
            <a:noFill/>
            <a:miter lim="800000"/>
            <a:headEnd/>
            <a:tailEnd/>
          </a:ln>
        </p:spPr>
      </p:pic>
      <p:sp>
        <p:nvSpPr>
          <p:cNvPr id="9" name="Rectangle 8"/>
          <p:cNvSpPr>
            <a:spLocks noChangeArrowheads="1"/>
          </p:cNvSpPr>
          <p:nvPr/>
        </p:nvSpPr>
        <p:spPr bwMode="auto">
          <a:xfrm>
            <a:off x="0" y="0"/>
            <a:ext cx="960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 xmlns:p14="http://schemas.microsoft.com/office/powerpoint/2010/main" val="3336868821"/>
              </p:ext>
            </p:extLst>
          </p:nvPr>
        </p:nvGraphicFramePr>
        <p:xfrm>
          <a:off x="6553200" y="5562600"/>
          <a:ext cx="1828800" cy="457200"/>
        </p:xfrm>
        <a:graphic>
          <a:graphicData uri="http://schemas.openxmlformats.org/presentationml/2006/ole">
            <p:oleObj spid="_x0000_s9233" r:id="rId5" imgW="965200" imgH="241300" progId="">
              <p:embed/>
            </p:oleObj>
          </a:graphicData>
        </a:graphic>
      </p:graphicFrame>
      <p:sp>
        <p:nvSpPr>
          <p:cNvPr id="11" name="Rectangle 10"/>
          <p:cNvSpPr>
            <a:spLocks noChangeArrowheads="1"/>
          </p:cNvSpPr>
          <p:nvPr/>
        </p:nvSpPr>
        <p:spPr bwMode="auto">
          <a:xfrm>
            <a:off x="0" y="0"/>
            <a:ext cx="960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 xmlns:p14="http://schemas.microsoft.com/office/powerpoint/2010/main" val="513576345"/>
              </p:ext>
            </p:extLst>
          </p:nvPr>
        </p:nvGraphicFramePr>
        <p:xfrm>
          <a:off x="1676400" y="5562600"/>
          <a:ext cx="1676400" cy="419100"/>
        </p:xfrm>
        <a:graphic>
          <a:graphicData uri="http://schemas.openxmlformats.org/presentationml/2006/ole">
            <p:oleObj spid="_x0000_s9234" r:id="rId6" imgW="965200" imgH="241300" progId="">
              <p:embed/>
            </p:oleObj>
          </a:graphicData>
        </a:graphic>
      </p:graphicFrame>
    </p:spTree>
    <p:extLst>
      <p:ext uri="{BB962C8B-B14F-4D97-AF65-F5344CB8AC3E}">
        <p14:creationId xmlns="" xmlns:p14="http://schemas.microsoft.com/office/powerpoint/2010/main" val="1832423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Some Examples</a:t>
            </a:r>
            <a:endParaRPr lang="en-US" dirty="0"/>
          </a:p>
        </p:txBody>
      </p:sp>
      <p:sp>
        <p:nvSpPr>
          <p:cNvPr id="5" name="Footer Placeholder 4"/>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p>
            <a:fld id="{35B41413-67AF-462C-8414-25FF0DF3E096}" type="slidenum">
              <a:rPr lang="en-US" altLang="en-US" smtClean="0"/>
              <a:pPr/>
              <a:t>26</a:t>
            </a:fld>
            <a:endParaRPr lang="en-US" altLang="en-US" dirty="0"/>
          </a:p>
        </p:txBody>
      </p:sp>
      <p:pic>
        <p:nvPicPr>
          <p:cNvPr id="10243" name="Picture 3"/>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1524000"/>
            <a:ext cx="3609753"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0" y="0"/>
            <a:ext cx="960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 xmlns:p14="http://schemas.microsoft.com/office/powerpoint/2010/main" val="1796901917"/>
              </p:ext>
            </p:extLst>
          </p:nvPr>
        </p:nvGraphicFramePr>
        <p:xfrm>
          <a:off x="1752600" y="5334000"/>
          <a:ext cx="1981200" cy="495300"/>
        </p:xfrm>
        <a:graphic>
          <a:graphicData uri="http://schemas.openxmlformats.org/presentationml/2006/ole">
            <p:oleObj spid="_x0000_s10254" r:id="rId4" imgW="965200" imgH="241300" progId="">
              <p:embed/>
            </p:oleObj>
          </a:graphicData>
        </a:graphic>
      </p:graphicFrame>
      <p:pic>
        <p:nvPicPr>
          <p:cNvPr id="11" name="Content Placeholder 10"/>
          <p:cNvPicPr>
            <a:picLocks noGrp="1"/>
          </p:cNvPicPr>
          <p:nvPr>
            <p:ph sz="half" idx="2"/>
          </p:nvPr>
        </p:nvPicPr>
        <p:blipFill>
          <a:blip r:embed="rId5" cstate="print"/>
          <a:srcRect/>
          <a:stretch>
            <a:fillRect/>
          </a:stretch>
        </p:blipFill>
        <p:spPr bwMode="auto">
          <a:xfrm>
            <a:off x="5410200" y="1447800"/>
            <a:ext cx="3711575" cy="3268297"/>
          </a:xfrm>
          <a:prstGeom prst="rect">
            <a:avLst/>
          </a:prstGeom>
          <a:noFill/>
          <a:ln w="9525">
            <a:noFill/>
            <a:miter lim="800000"/>
            <a:headEnd/>
            <a:tailEnd/>
          </a:ln>
        </p:spPr>
      </p:pic>
      <p:sp>
        <p:nvSpPr>
          <p:cNvPr id="9" name="Rectangle 7"/>
          <p:cNvSpPr>
            <a:spLocks noChangeArrowheads="1"/>
          </p:cNvSpPr>
          <p:nvPr/>
        </p:nvSpPr>
        <p:spPr bwMode="auto">
          <a:xfrm>
            <a:off x="0" y="0"/>
            <a:ext cx="960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 xmlns:p14="http://schemas.microsoft.com/office/powerpoint/2010/main" val="3442329562"/>
              </p:ext>
            </p:extLst>
          </p:nvPr>
        </p:nvGraphicFramePr>
        <p:xfrm>
          <a:off x="6324600" y="5486400"/>
          <a:ext cx="1828800" cy="457200"/>
        </p:xfrm>
        <a:graphic>
          <a:graphicData uri="http://schemas.openxmlformats.org/presentationml/2006/ole">
            <p:oleObj spid="_x0000_s10255" r:id="rId6" imgW="965200" imgH="241300" progId="">
              <p:embed/>
            </p:oleObj>
          </a:graphicData>
        </a:graphic>
      </p:graphicFrame>
    </p:spTree>
    <p:extLst>
      <p:ext uri="{BB962C8B-B14F-4D97-AF65-F5344CB8AC3E}">
        <p14:creationId xmlns="" xmlns:p14="http://schemas.microsoft.com/office/powerpoint/2010/main" val="3102976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Some Examples</a:t>
            </a:r>
            <a:endParaRPr lang="en-US" dirty="0"/>
          </a:p>
        </p:txBody>
      </p:sp>
      <p:sp>
        <p:nvSpPr>
          <p:cNvPr id="5" name="Footer Placeholder 4"/>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p>
            <a:fld id="{35B41413-67AF-462C-8414-25FF0DF3E096}" type="slidenum">
              <a:rPr lang="en-US" altLang="en-US" smtClean="0"/>
              <a:pPr/>
              <a:t>27</a:t>
            </a:fld>
            <a:endParaRPr lang="en-US" altLang="en-US" dirty="0"/>
          </a:p>
        </p:txBody>
      </p:sp>
      <p:pic>
        <p:nvPicPr>
          <p:cNvPr id="7" name="Content Placeholder 6"/>
          <p:cNvPicPr>
            <a:picLocks noGrp="1"/>
          </p:cNvPicPr>
          <p:nvPr>
            <p:ph sz="half" idx="1"/>
          </p:nvPr>
        </p:nvPicPr>
        <p:blipFill>
          <a:blip r:embed="rId3" cstate="print"/>
          <a:srcRect/>
          <a:stretch>
            <a:fillRect/>
          </a:stretch>
        </p:blipFill>
        <p:spPr bwMode="auto">
          <a:xfrm>
            <a:off x="304800" y="1524000"/>
            <a:ext cx="4244975" cy="4008972"/>
          </a:xfrm>
          <a:prstGeom prst="rect">
            <a:avLst/>
          </a:prstGeom>
          <a:noFill/>
          <a:ln w="9525">
            <a:noFill/>
            <a:miter lim="800000"/>
            <a:headEnd/>
            <a:tailEnd/>
          </a:ln>
        </p:spPr>
      </p:pic>
      <p:sp>
        <p:nvSpPr>
          <p:cNvPr id="8" name="Rectangle 2"/>
          <p:cNvSpPr>
            <a:spLocks noChangeArrowheads="1"/>
          </p:cNvSpPr>
          <p:nvPr/>
        </p:nvSpPr>
        <p:spPr bwMode="auto">
          <a:xfrm>
            <a:off x="0" y="0"/>
            <a:ext cx="960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 xmlns:p14="http://schemas.microsoft.com/office/powerpoint/2010/main" val="32079352"/>
              </p:ext>
            </p:extLst>
          </p:nvPr>
        </p:nvGraphicFramePr>
        <p:xfrm>
          <a:off x="1611313" y="5638800"/>
          <a:ext cx="1603375" cy="419100"/>
        </p:xfrm>
        <a:graphic>
          <a:graphicData uri="http://schemas.openxmlformats.org/presentationml/2006/ole">
            <p:oleObj spid="_x0000_s11275" name="Equation" r:id="rId4" imgW="927000" imgH="241200" progId="">
              <p:embed/>
            </p:oleObj>
          </a:graphicData>
        </a:graphic>
      </p:graphicFrame>
      <p:pic>
        <p:nvPicPr>
          <p:cNvPr id="10" name="Content Placeholder 9"/>
          <p:cNvPicPr>
            <a:picLocks noGrp="1"/>
          </p:cNvPicPr>
          <p:nvPr>
            <p:ph sz="half" idx="2"/>
          </p:nvPr>
        </p:nvPicPr>
        <p:blipFill>
          <a:blip r:embed="rId5" cstate="print"/>
          <a:srcRect/>
          <a:stretch>
            <a:fillRect/>
          </a:stretch>
        </p:blipFill>
        <p:spPr bwMode="auto">
          <a:xfrm>
            <a:off x="4648200" y="1524001"/>
            <a:ext cx="4473575" cy="4038599"/>
          </a:xfrm>
          <a:prstGeom prst="rect">
            <a:avLst/>
          </a:prstGeom>
          <a:noFill/>
          <a:ln w="9525">
            <a:noFill/>
            <a:miter lim="800000"/>
            <a:headEnd/>
            <a:tailEnd/>
          </a:ln>
        </p:spPr>
      </p:pic>
      <p:sp>
        <p:nvSpPr>
          <p:cNvPr id="11" name="Rectangle 4"/>
          <p:cNvSpPr>
            <a:spLocks noChangeArrowheads="1"/>
          </p:cNvSpPr>
          <p:nvPr/>
        </p:nvSpPr>
        <p:spPr bwMode="auto">
          <a:xfrm>
            <a:off x="0" y="0"/>
            <a:ext cx="960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 xmlns:p14="http://schemas.microsoft.com/office/powerpoint/2010/main" val="1979288289"/>
              </p:ext>
            </p:extLst>
          </p:nvPr>
        </p:nvGraphicFramePr>
        <p:xfrm>
          <a:off x="6205538" y="5638800"/>
          <a:ext cx="1608137" cy="419100"/>
        </p:xfrm>
        <a:graphic>
          <a:graphicData uri="http://schemas.openxmlformats.org/presentationml/2006/ole">
            <p:oleObj spid="_x0000_s11276" name="Equation" r:id="rId6" imgW="927000" imgH="241200" progId="">
              <p:embed/>
            </p:oleObj>
          </a:graphicData>
        </a:graphic>
      </p:graphicFrame>
    </p:spTree>
    <p:extLst>
      <p:ext uri="{BB962C8B-B14F-4D97-AF65-F5344CB8AC3E}">
        <p14:creationId xmlns="" xmlns:p14="http://schemas.microsoft.com/office/powerpoint/2010/main" val="3620021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Some Examples</a:t>
            </a:r>
            <a:endParaRPr lang="en-US" dirty="0"/>
          </a:p>
        </p:txBody>
      </p:sp>
      <p:sp>
        <p:nvSpPr>
          <p:cNvPr id="5" name="Footer Placeholder 4"/>
          <p:cNvSpPr>
            <a:spLocks noGrp="1"/>
          </p:cNvSpPr>
          <p:nvPr>
            <p:ph type="ftr" sz="quarter" idx="11"/>
          </p:nvPr>
        </p:nvSpPr>
        <p:spPr/>
        <p:txBody>
          <a:bodyPr/>
          <a:lstStyle/>
          <a:p>
            <a:r>
              <a:rPr lang="en-US" altLang="en-US" dirty="0"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p>
            <a:fld id="{35B41413-67AF-462C-8414-25FF0DF3E096}" type="slidenum">
              <a:rPr lang="en-US" altLang="en-US" smtClean="0"/>
              <a:pPr/>
              <a:t>28</a:t>
            </a:fld>
            <a:endParaRPr lang="en-US" altLang="en-US" dirty="0"/>
          </a:p>
        </p:txBody>
      </p:sp>
      <p:pic>
        <p:nvPicPr>
          <p:cNvPr id="7" name="Content Placeholder 6"/>
          <p:cNvPicPr>
            <a:picLocks noGrp="1"/>
          </p:cNvPicPr>
          <p:nvPr>
            <p:ph sz="half" idx="1"/>
          </p:nvPr>
        </p:nvPicPr>
        <p:blipFill>
          <a:blip r:embed="rId3" cstate="print"/>
          <a:srcRect/>
          <a:stretch>
            <a:fillRect/>
          </a:stretch>
        </p:blipFill>
        <p:spPr bwMode="auto">
          <a:xfrm>
            <a:off x="304800" y="1371600"/>
            <a:ext cx="4495800" cy="4419600"/>
          </a:xfrm>
          <a:prstGeom prst="rect">
            <a:avLst/>
          </a:prstGeom>
          <a:noFill/>
          <a:ln w="9525">
            <a:noFill/>
            <a:miter lim="800000"/>
            <a:headEnd/>
            <a:tailEnd/>
          </a:ln>
        </p:spPr>
      </p:pic>
      <p:sp>
        <p:nvSpPr>
          <p:cNvPr id="8" name="Rectangle 2"/>
          <p:cNvSpPr>
            <a:spLocks noChangeArrowheads="1"/>
          </p:cNvSpPr>
          <p:nvPr/>
        </p:nvSpPr>
        <p:spPr bwMode="auto">
          <a:xfrm>
            <a:off x="0" y="0"/>
            <a:ext cx="960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 xmlns:p14="http://schemas.microsoft.com/office/powerpoint/2010/main" val="1550760914"/>
              </p:ext>
            </p:extLst>
          </p:nvPr>
        </p:nvGraphicFramePr>
        <p:xfrm>
          <a:off x="1717675" y="5867400"/>
          <a:ext cx="1479550" cy="342900"/>
        </p:xfrm>
        <a:graphic>
          <a:graphicData uri="http://schemas.openxmlformats.org/presentationml/2006/ole">
            <p:oleObj spid="_x0000_s12298" name="Equation" r:id="rId4" imgW="1041120" imgH="241200" progId="">
              <p:embed/>
            </p:oleObj>
          </a:graphicData>
        </a:graphic>
      </p:graphicFrame>
      <p:pic>
        <p:nvPicPr>
          <p:cNvPr id="10" name="Content Placeholder 9"/>
          <p:cNvPicPr>
            <a:picLocks noGrp="1"/>
          </p:cNvPicPr>
          <p:nvPr>
            <p:ph sz="half" idx="2"/>
          </p:nvPr>
        </p:nvPicPr>
        <p:blipFill>
          <a:blip r:embed="rId5" cstate="print"/>
          <a:srcRect/>
          <a:stretch>
            <a:fillRect/>
          </a:stretch>
        </p:blipFill>
        <p:spPr bwMode="auto">
          <a:xfrm>
            <a:off x="4876800" y="1447800"/>
            <a:ext cx="4216072" cy="4262176"/>
          </a:xfrm>
          <a:prstGeom prst="rect">
            <a:avLst/>
          </a:prstGeom>
          <a:noFill/>
          <a:ln w="9525">
            <a:noFill/>
            <a:miter lim="800000"/>
            <a:headEnd/>
            <a:tailEnd/>
          </a:ln>
        </p:spPr>
      </p:pic>
      <p:sp>
        <p:nvSpPr>
          <p:cNvPr id="11" name="Rectangle 4"/>
          <p:cNvSpPr>
            <a:spLocks noChangeArrowheads="1"/>
          </p:cNvSpPr>
          <p:nvPr/>
        </p:nvSpPr>
        <p:spPr bwMode="auto">
          <a:xfrm>
            <a:off x="0" y="0"/>
            <a:ext cx="9601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 xmlns:p14="http://schemas.microsoft.com/office/powerpoint/2010/main" val="2853128206"/>
              </p:ext>
            </p:extLst>
          </p:nvPr>
        </p:nvGraphicFramePr>
        <p:xfrm>
          <a:off x="6248400" y="5867400"/>
          <a:ext cx="1168400" cy="342900"/>
        </p:xfrm>
        <a:graphic>
          <a:graphicData uri="http://schemas.openxmlformats.org/presentationml/2006/ole">
            <p:oleObj spid="_x0000_s12299" name="Equation" r:id="rId6" imgW="825480" imgH="241200" progId="">
              <p:embed/>
            </p:oleObj>
          </a:graphicData>
        </a:graphic>
      </p:graphicFrame>
      <p:sp>
        <p:nvSpPr>
          <p:cNvPr id="13" name="Rectangle 5"/>
          <p:cNvSpPr>
            <a:spLocks noChangeArrowheads="1"/>
          </p:cNvSpPr>
          <p:nvPr/>
        </p:nvSpPr>
        <p:spPr bwMode="auto">
          <a:xfrm>
            <a:off x="0" y="800100"/>
            <a:ext cx="960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11164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marL="457200" marR="0"/>
            <a:r>
              <a:rPr lang="en-US" sz="3200" b="1" dirty="0">
                <a:solidFill>
                  <a:srgbClr val="FF0000"/>
                </a:solidFill>
                <a:latin typeface="Times New Roman"/>
                <a:ea typeface="Times New Roman"/>
              </a:rPr>
              <a:t>Projection into 3D space of </a:t>
            </a:r>
            <a:r>
              <a:rPr lang="en-US" sz="3200" b="1" i="1" dirty="0">
                <a:solidFill>
                  <a:srgbClr val="FF0000"/>
                </a:solidFill>
                <a:latin typeface="Times New Roman"/>
                <a:ea typeface="Times New Roman"/>
              </a:rPr>
              <a:t>H</a:t>
            </a:r>
            <a:r>
              <a:rPr lang="en-US" sz="3200" b="1" baseline="-25000" dirty="0">
                <a:solidFill>
                  <a:srgbClr val="FF0000"/>
                </a:solidFill>
                <a:latin typeface="Times New Roman"/>
                <a:ea typeface="Times New Roman"/>
              </a:rPr>
              <a:t>3</a:t>
            </a:r>
            <a:r>
              <a:rPr lang="en-US" sz="3200" dirty="0">
                <a:latin typeface="Times New Roman"/>
                <a:ea typeface="Times New Roman"/>
              </a:rPr>
              <a:t> </a:t>
            </a:r>
            <a:r>
              <a:rPr lang="en-US" sz="3200" b="1" dirty="0">
                <a:solidFill>
                  <a:srgbClr val="FF0000"/>
                </a:solidFill>
                <a:latin typeface="Times New Roman"/>
                <a:ea typeface="Times New Roman"/>
              </a:rPr>
              <a:t> </a:t>
            </a:r>
            <a:r>
              <a:rPr lang="en-US" sz="3200" dirty="0">
                <a:latin typeface="Times New Roman"/>
                <a:ea typeface="Times New Roman"/>
              </a:rPr>
              <a:t/>
            </a:r>
            <a:br>
              <a:rPr lang="en-US" sz="3200" dirty="0">
                <a:latin typeface="Times New Roman"/>
                <a:ea typeface="Times New Roman"/>
              </a:rPr>
            </a:br>
            <a:endParaRPr lang="en-US" sz="3200" dirty="0"/>
          </a:p>
        </p:txBody>
      </p:sp>
      <p:sp>
        <p:nvSpPr>
          <p:cNvPr id="5" name="Footer Placeholder 4"/>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6" name="Slide Number Placeholder 5"/>
          <p:cNvSpPr>
            <a:spLocks noGrp="1"/>
          </p:cNvSpPr>
          <p:nvPr>
            <p:ph type="sldNum" sz="quarter" idx="12"/>
          </p:nvPr>
        </p:nvSpPr>
        <p:spPr/>
        <p:txBody>
          <a:bodyPr/>
          <a:lstStyle/>
          <a:p>
            <a:fld id="{35B41413-67AF-462C-8414-25FF0DF3E096}" type="slidenum">
              <a:rPr lang="en-US" altLang="en-US" smtClean="0"/>
              <a:pPr/>
              <a:t>29</a:t>
            </a:fld>
            <a:endParaRPr lang="en-US" altLang="en-US" dirty="0"/>
          </a:p>
        </p:txBody>
      </p:sp>
      <p:sp>
        <p:nvSpPr>
          <p:cNvPr id="53250" name="Rectangle 2"/>
          <p:cNvSpPr>
            <a:spLocks noChangeArrowheads="1"/>
          </p:cNvSpPr>
          <p:nvPr/>
        </p:nvSpPr>
        <p:spPr bwMode="auto">
          <a:xfrm>
            <a:off x="0" y="0"/>
            <a:ext cx="960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OM"/>
          </a:p>
        </p:txBody>
      </p:sp>
      <p:graphicFrame>
        <p:nvGraphicFramePr>
          <p:cNvPr id="53249" name="Object 1"/>
          <p:cNvGraphicFramePr>
            <a:graphicFrameLocks noChangeAspect="1"/>
          </p:cNvGraphicFramePr>
          <p:nvPr/>
        </p:nvGraphicFramePr>
        <p:xfrm>
          <a:off x="990600" y="1752600"/>
          <a:ext cx="6927413" cy="3429000"/>
        </p:xfrm>
        <a:graphic>
          <a:graphicData uri="http://schemas.openxmlformats.org/presentationml/2006/ole">
            <p:oleObj spid="_x0000_s53249" r:id="rId3" imgW="3098800" imgH="1524000" progId="">
              <p:embed/>
            </p:oleObj>
          </a:graphicData>
        </a:graphic>
      </p:graphicFrame>
    </p:spTree>
    <p:extLst>
      <p:ext uri="{BB962C8B-B14F-4D97-AF65-F5344CB8AC3E}">
        <p14:creationId xmlns="" xmlns:p14="http://schemas.microsoft.com/office/powerpoint/2010/main" val="2571723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dirty="0" smtClean="0"/>
              <a:t>Bangalore conference, 16-22 December, 2012</a:t>
            </a:r>
            <a:endParaRPr lang="en-US" altLang="en-US" dirty="0"/>
          </a:p>
        </p:txBody>
      </p:sp>
      <p:sp>
        <p:nvSpPr>
          <p:cNvPr id="5" name="Slide Number Placeholder 4"/>
          <p:cNvSpPr>
            <a:spLocks noGrp="1"/>
          </p:cNvSpPr>
          <p:nvPr>
            <p:ph type="sldNum" sz="quarter" idx="12"/>
          </p:nvPr>
        </p:nvSpPr>
        <p:spPr/>
        <p:txBody>
          <a:bodyPr/>
          <a:lstStyle/>
          <a:p>
            <a:fld id="{C9F91836-6252-4635-A672-7508B59A3A25}" type="slidenum">
              <a:rPr lang="en-US" altLang="en-US" smtClean="0"/>
              <a:pPr/>
              <a:t>3</a:t>
            </a:fld>
            <a:endParaRPr lang="en-US" altLang="en-US" dirty="0"/>
          </a:p>
        </p:txBody>
      </p:sp>
      <p:pic>
        <p:nvPicPr>
          <p:cNvPr id="2816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402021"/>
            <a:ext cx="5483225" cy="315912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il_fi" descr="http://newshour.s3.amazonaws.com/photos/2011/10/05/128051641_blog_main_horizontal.jpg"/>
          <p:cNvPicPr/>
          <p:nvPr/>
        </p:nvPicPr>
        <p:blipFill>
          <a:blip r:embed="rId3" cstate="print"/>
          <a:srcRect/>
          <a:stretch>
            <a:fillRect/>
          </a:stretch>
        </p:blipFill>
        <p:spPr bwMode="auto">
          <a:xfrm>
            <a:off x="838200" y="3486784"/>
            <a:ext cx="3867808" cy="2489200"/>
          </a:xfrm>
          <a:prstGeom prst="rect">
            <a:avLst/>
          </a:prstGeom>
          <a:noFill/>
          <a:ln w="9525">
            <a:noFill/>
            <a:miter lim="800000"/>
            <a:headEnd/>
            <a:tailEnd/>
          </a:ln>
        </p:spPr>
      </p:pic>
      <p:sp>
        <p:nvSpPr>
          <p:cNvPr id="6" name="Rectangle 5"/>
          <p:cNvSpPr/>
          <p:nvPr/>
        </p:nvSpPr>
        <p:spPr>
          <a:xfrm>
            <a:off x="4848991" y="4648200"/>
            <a:ext cx="2971800" cy="1200329"/>
          </a:xfrm>
          <a:prstGeom prst="rect">
            <a:avLst/>
          </a:prstGeom>
        </p:spPr>
        <p:txBody>
          <a:bodyPr wrap="square">
            <a:spAutoFit/>
          </a:bodyPr>
          <a:lstStyle/>
          <a:p>
            <a:pPr algn="ctr">
              <a:spcBef>
                <a:spcPts val="0"/>
              </a:spcBef>
              <a:spcAft>
                <a:spcPts val="0"/>
              </a:spcAft>
            </a:pPr>
            <a:r>
              <a:rPr lang="en-US" dirty="0">
                <a:solidFill>
                  <a:srgbClr val="0070C0"/>
                </a:solidFill>
                <a:latin typeface="Times New Roman"/>
                <a:ea typeface="Times New Roman"/>
              </a:rPr>
              <a:t>(</a:t>
            </a:r>
            <a:r>
              <a:rPr lang="en-US" dirty="0">
                <a:solidFill>
                  <a:srgbClr val="FF0000"/>
                </a:solidFill>
                <a:latin typeface="Times New Roman"/>
                <a:ea typeface="Times New Roman"/>
              </a:rPr>
              <a:t>Daniel</a:t>
            </a:r>
            <a:r>
              <a:rPr lang="en-US" dirty="0">
                <a:solidFill>
                  <a:srgbClr val="0070C0"/>
                </a:solidFill>
                <a:latin typeface="Times New Roman"/>
                <a:ea typeface="Times New Roman"/>
              </a:rPr>
              <a:t> </a:t>
            </a:r>
            <a:r>
              <a:rPr lang="en-US" sz="1400" dirty="0" err="1">
                <a:solidFill>
                  <a:srgbClr val="FF0000"/>
                </a:solidFill>
                <a:latin typeface="Tahoma"/>
                <a:ea typeface="Calibri"/>
              </a:rPr>
              <a:t>Shechtman</a:t>
            </a:r>
            <a:r>
              <a:rPr lang="en-US" sz="1400" dirty="0">
                <a:solidFill>
                  <a:srgbClr val="FF0000"/>
                </a:solidFill>
                <a:latin typeface="Tahoma"/>
                <a:ea typeface="Calibri"/>
              </a:rPr>
              <a:t>: </a:t>
            </a:r>
            <a:r>
              <a:rPr lang="en-US" dirty="0">
                <a:solidFill>
                  <a:srgbClr val="0070C0"/>
                </a:solidFill>
                <a:latin typeface="Times New Roman"/>
                <a:ea typeface="Times New Roman"/>
              </a:rPr>
              <a:t>Nobel Prize in Chemistry, 2011),</a:t>
            </a:r>
            <a:r>
              <a:rPr lang="en-US" dirty="0">
                <a:solidFill>
                  <a:srgbClr val="0070C0"/>
                </a:solidFill>
                <a:latin typeface="Times New Roman"/>
                <a:ea typeface="Calibri"/>
              </a:rPr>
              <a:t> Israel Institute of Technology (</a:t>
            </a:r>
            <a:r>
              <a:rPr lang="en-US" dirty="0" err="1">
                <a:solidFill>
                  <a:srgbClr val="0070C0"/>
                </a:solidFill>
                <a:latin typeface="Times New Roman"/>
                <a:ea typeface="Calibri"/>
              </a:rPr>
              <a:t>Technion</a:t>
            </a:r>
            <a:r>
              <a:rPr lang="en-US" dirty="0">
                <a:solidFill>
                  <a:srgbClr val="0070C0"/>
                </a:solidFill>
                <a:latin typeface="Times New Roman"/>
                <a:ea typeface="Calibri"/>
              </a:rPr>
              <a:t>)</a:t>
            </a:r>
            <a:endParaRPr lang="en-US" sz="1050" dirty="0">
              <a:effectLst/>
              <a:latin typeface="Times New Roman"/>
              <a:ea typeface="Calibri"/>
            </a:endParaRPr>
          </a:p>
        </p:txBody>
      </p:sp>
      <p:pic>
        <p:nvPicPr>
          <p:cNvPr id="10" name="rg_hi" descr="http://t2.gstatic.com/images?q=tbn:ANd9GcTB1TC658jB7eLlqxMukKo63kziJqnqjkL08eQg0wQ_L2bwAS9urg">
            <a:hlinkClick r:id="rId4"/>
          </p:cNvPr>
          <p:cNvPicPr/>
          <p:nvPr/>
        </p:nvPicPr>
        <p:blipFill>
          <a:blip r:embed="rId5" cstate="print"/>
          <a:srcRect/>
          <a:stretch>
            <a:fillRect/>
          </a:stretch>
        </p:blipFill>
        <p:spPr bwMode="auto">
          <a:xfrm>
            <a:off x="6293616" y="685800"/>
            <a:ext cx="3054350" cy="3848100"/>
          </a:xfrm>
          <a:prstGeom prst="rect">
            <a:avLst/>
          </a:prstGeom>
          <a:noFill/>
          <a:ln w="9525">
            <a:noFill/>
            <a:miter lim="800000"/>
            <a:headEnd/>
            <a:tailEnd/>
          </a:ln>
        </p:spPr>
      </p:pic>
      <p:sp>
        <p:nvSpPr>
          <p:cNvPr id="2" name="Rectangle 1"/>
          <p:cNvSpPr/>
          <p:nvPr/>
        </p:nvSpPr>
        <p:spPr>
          <a:xfrm>
            <a:off x="838200" y="402021"/>
            <a:ext cx="4800600" cy="3139321"/>
          </a:xfrm>
          <a:prstGeom prst="rect">
            <a:avLst/>
          </a:prstGeom>
        </p:spPr>
        <p:txBody>
          <a:bodyPr>
            <a:spAutoFit/>
          </a:bodyPr>
          <a:lstStyle/>
          <a:p>
            <a:pPr lvl="0"/>
            <a:r>
              <a:rPr lang="en-US" dirty="0"/>
              <a:t>But in 1982 Daniel </a:t>
            </a:r>
            <a:r>
              <a:rPr lang="en-US" dirty="0" err="1"/>
              <a:t>Shechtman</a:t>
            </a:r>
            <a:r>
              <a:rPr lang="en-US" dirty="0"/>
              <a:t> has observed a crystal structure in Al-</a:t>
            </a:r>
            <a:r>
              <a:rPr lang="en-US" dirty="0" err="1"/>
              <a:t>Mn</a:t>
            </a:r>
            <a:r>
              <a:rPr lang="en-US" dirty="0"/>
              <a:t> alloy displaying 10 fold symmetry not invariant under translational symmetry</a:t>
            </a:r>
            <a:r>
              <a:rPr lang="en-US" dirty="0" smtClean="0"/>
              <a:t>.</a:t>
            </a:r>
          </a:p>
          <a:p>
            <a:pPr lvl="0"/>
            <a:endParaRPr lang="en-US" dirty="0"/>
          </a:p>
          <a:p>
            <a:pPr lvl="0"/>
            <a:r>
              <a:rPr lang="en-US" dirty="0" err="1"/>
              <a:t>Shechtman's</a:t>
            </a:r>
            <a:r>
              <a:rPr lang="en-US" dirty="0"/>
              <a:t> is an interesting story, involving a fierce battle against established science, ridicule and mockery from colleagues and a boss who found the finding so controversial, he has been </a:t>
            </a:r>
            <a:r>
              <a:rPr lang="en-US" b="1" dirty="0">
                <a:hlinkClick r:id="rId6"/>
              </a:rPr>
              <a:t>asked to leave the lab</a:t>
            </a:r>
            <a:r>
              <a:rPr lang="en-US" dirty="0"/>
              <a:t>.</a:t>
            </a:r>
          </a:p>
          <a:p>
            <a:r>
              <a:rPr lang="en-US" dirty="0"/>
              <a:t> </a:t>
            </a:r>
          </a:p>
        </p:txBody>
      </p:sp>
    </p:spTree>
    <p:extLst>
      <p:ext uri="{BB962C8B-B14F-4D97-AF65-F5344CB8AC3E}">
        <p14:creationId xmlns="" xmlns:p14="http://schemas.microsoft.com/office/powerpoint/2010/main" val="2159221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30</a:t>
            </a:fld>
            <a:endParaRPr lang="en-US" altLang="en-US" dirty="0"/>
          </a:p>
        </p:txBody>
      </p:sp>
      <p:pic>
        <p:nvPicPr>
          <p:cNvPr id="55307" name="Picture 11"/>
          <p:cNvPicPr>
            <a:picLocks noChangeAspect="1" noChangeArrowheads="1"/>
          </p:cNvPicPr>
          <p:nvPr/>
        </p:nvPicPr>
        <p:blipFill>
          <a:blip r:embed="rId2" cstate="print"/>
          <a:srcRect/>
          <a:stretch>
            <a:fillRect/>
          </a:stretch>
        </p:blipFill>
        <p:spPr bwMode="auto">
          <a:xfrm>
            <a:off x="685800" y="533400"/>
            <a:ext cx="7364419" cy="5334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31</a:t>
            </a:fld>
            <a:endParaRPr lang="en-US" altLang="en-US" dirty="0"/>
          </a:p>
        </p:txBody>
      </p:sp>
      <p:pic>
        <p:nvPicPr>
          <p:cNvPr id="57347" name="Picture 3"/>
          <p:cNvPicPr>
            <a:picLocks noChangeAspect="1" noChangeArrowheads="1"/>
          </p:cNvPicPr>
          <p:nvPr/>
        </p:nvPicPr>
        <p:blipFill>
          <a:blip r:embed="rId2" cstate="print"/>
          <a:srcRect/>
          <a:stretch>
            <a:fillRect/>
          </a:stretch>
        </p:blipFill>
        <p:spPr bwMode="auto">
          <a:xfrm>
            <a:off x="533400" y="1752600"/>
            <a:ext cx="8490424" cy="298926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32</a:t>
            </a:fld>
            <a:endParaRPr lang="en-US" altLang="en-US" dirty="0"/>
          </a:p>
        </p:txBody>
      </p:sp>
      <p:pic>
        <p:nvPicPr>
          <p:cNvPr id="58371" name="Picture 3"/>
          <p:cNvPicPr>
            <a:picLocks noChangeAspect="1" noChangeArrowheads="1"/>
          </p:cNvPicPr>
          <p:nvPr/>
        </p:nvPicPr>
        <p:blipFill>
          <a:blip r:embed="rId2" cstate="print"/>
          <a:srcRect/>
          <a:stretch>
            <a:fillRect/>
          </a:stretch>
        </p:blipFill>
        <p:spPr bwMode="auto">
          <a:xfrm>
            <a:off x="990600" y="1371600"/>
            <a:ext cx="8399700" cy="33528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33</a:t>
            </a:fld>
            <a:endParaRPr lang="en-US" altLang="en-US" dirty="0"/>
          </a:p>
        </p:txBody>
      </p:sp>
      <p:pic>
        <p:nvPicPr>
          <p:cNvPr id="59394" name="Picture 2"/>
          <p:cNvPicPr>
            <a:picLocks noChangeAspect="1" noChangeArrowheads="1"/>
          </p:cNvPicPr>
          <p:nvPr/>
        </p:nvPicPr>
        <p:blipFill>
          <a:blip r:embed="rId2" cstate="print"/>
          <a:srcRect/>
          <a:stretch>
            <a:fillRect/>
          </a:stretch>
        </p:blipFill>
        <p:spPr bwMode="auto">
          <a:xfrm>
            <a:off x="533400" y="1295400"/>
            <a:ext cx="8559132" cy="3048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a:xfrm>
            <a:off x="6934200" y="6400800"/>
            <a:ext cx="2241550" cy="457200"/>
          </a:xfrm>
        </p:spPr>
        <p:txBody>
          <a:bodyPr/>
          <a:lstStyle/>
          <a:p>
            <a:fld id="{BFDE6113-5D83-4FA4-9B37-FF16632D7A92}" type="slidenum">
              <a:rPr lang="en-US" altLang="en-US" smtClean="0"/>
              <a:pPr/>
              <a:t>34</a:t>
            </a:fld>
            <a:endParaRPr lang="en-US" altLang="en-US" dirty="0"/>
          </a:p>
        </p:txBody>
      </p:sp>
      <p:graphicFrame>
        <p:nvGraphicFramePr>
          <p:cNvPr id="60418" name="Object 2"/>
          <p:cNvGraphicFramePr>
            <a:graphicFrameLocks noChangeAspect="1"/>
          </p:cNvGraphicFramePr>
          <p:nvPr/>
        </p:nvGraphicFramePr>
        <p:xfrm>
          <a:off x="914399" y="533400"/>
          <a:ext cx="7828299" cy="1219200"/>
        </p:xfrm>
        <a:graphic>
          <a:graphicData uri="http://schemas.openxmlformats.org/presentationml/2006/ole">
            <p:oleObj spid="_x0000_s60418" name="Document" r:id="rId3" imgW="5279556" imgH="822035" progId="Word.Document.12">
              <p:embed/>
            </p:oleObj>
          </a:graphicData>
        </a:graphic>
      </p:graphicFrame>
      <p:pic>
        <p:nvPicPr>
          <p:cNvPr id="6" name="Picture 5" descr="C:\Users\mehmetkoca\Desktop\rombictricontahedron-24.11.2012.jpg"/>
          <p:cNvPicPr/>
          <p:nvPr/>
        </p:nvPicPr>
        <p:blipFill>
          <a:blip r:embed="rId4" cstate="print"/>
          <a:srcRect/>
          <a:stretch>
            <a:fillRect/>
          </a:stretch>
        </p:blipFill>
        <p:spPr bwMode="auto">
          <a:xfrm>
            <a:off x="2971800" y="1828800"/>
            <a:ext cx="2885922" cy="2486025"/>
          </a:xfrm>
          <a:prstGeom prst="rect">
            <a:avLst/>
          </a:prstGeom>
          <a:noFill/>
          <a:ln w="9525">
            <a:noFill/>
            <a:miter lim="800000"/>
            <a:headEnd/>
            <a:tailEnd/>
          </a:ln>
        </p:spPr>
      </p:pic>
      <p:graphicFrame>
        <p:nvGraphicFramePr>
          <p:cNvPr id="60420" name="Object 4"/>
          <p:cNvGraphicFramePr>
            <a:graphicFrameLocks noChangeAspect="1"/>
          </p:cNvGraphicFramePr>
          <p:nvPr/>
        </p:nvGraphicFramePr>
        <p:xfrm>
          <a:off x="914400" y="4648200"/>
          <a:ext cx="7828299" cy="1219200"/>
        </p:xfrm>
        <a:graphic>
          <a:graphicData uri="http://schemas.openxmlformats.org/presentationml/2006/ole">
            <p:oleObj spid="_x0000_s60420" name="Document" r:id="rId5" imgW="5279556" imgH="822035" progId="Word.Document.12">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35</a:t>
            </a:fld>
            <a:endParaRPr lang="en-US" altLang="en-US" dirty="0"/>
          </a:p>
        </p:txBody>
      </p:sp>
      <p:graphicFrame>
        <p:nvGraphicFramePr>
          <p:cNvPr id="56322" name="Object 2"/>
          <p:cNvGraphicFramePr>
            <a:graphicFrameLocks noChangeAspect="1"/>
          </p:cNvGraphicFramePr>
          <p:nvPr/>
        </p:nvGraphicFramePr>
        <p:xfrm>
          <a:off x="1066800" y="838200"/>
          <a:ext cx="7828290" cy="609600"/>
        </p:xfrm>
        <a:graphic>
          <a:graphicData uri="http://schemas.openxmlformats.org/presentationml/2006/ole">
            <p:oleObj spid="_x0000_s56322" name="Document" r:id="rId3" imgW="5276157" imgH="411893" progId="Word.Document.12">
              <p:embed/>
            </p:oleObj>
          </a:graphicData>
        </a:graphic>
      </p:graphicFrame>
      <p:pic>
        <p:nvPicPr>
          <p:cNvPr id="6" name="Picture 5" descr="C:\Users\mehmetkoca\Desktop\Non-convex Rhombic triacontahedron with one length.gif"/>
          <p:cNvPicPr/>
          <p:nvPr/>
        </p:nvPicPr>
        <p:blipFill>
          <a:blip r:embed="rId4" cstate="print"/>
          <a:srcRect/>
          <a:stretch>
            <a:fillRect/>
          </a:stretch>
        </p:blipFill>
        <p:spPr bwMode="auto">
          <a:xfrm>
            <a:off x="2362200" y="1447800"/>
            <a:ext cx="3429000" cy="3657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200" dirty="0" smtClean="0">
                <a:solidFill>
                  <a:srgbClr val="FF0000"/>
                </a:solidFill>
                <a:latin typeface="+mn-lt"/>
              </a:rPr>
              <a:t>Tiling three dimensional space with two rhombohedra</a:t>
            </a:r>
            <a:endParaRPr lang="ar-OM" sz="3200" dirty="0">
              <a:solidFill>
                <a:srgbClr val="FF0000"/>
              </a:solidFill>
              <a:latin typeface="+mn-lt"/>
            </a:endParaRPr>
          </a:p>
        </p:txBody>
      </p:sp>
      <p:sp>
        <p:nvSpPr>
          <p:cNvPr id="10" name="Text Placeholder 9"/>
          <p:cNvSpPr>
            <a:spLocks noGrp="1"/>
          </p:cNvSpPr>
          <p:nvPr>
            <p:ph type="body" idx="1"/>
          </p:nvPr>
        </p:nvSpPr>
        <p:spPr>
          <a:xfrm>
            <a:off x="381000" y="2057400"/>
            <a:ext cx="4243388" cy="650875"/>
          </a:xfrm>
        </p:spPr>
        <p:txBody>
          <a:bodyPr/>
          <a:lstStyle/>
          <a:p>
            <a:endParaRPr lang="en-US" dirty="0" smtClean="0"/>
          </a:p>
          <a:p>
            <a:endParaRPr lang="en-US" dirty="0" smtClean="0"/>
          </a:p>
          <a:p>
            <a:r>
              <a:rPr lang="en-US" dirty="0" smtClean="0"/>
              <a:t>  Acute </a:t>
            </a:r>
            <a:r>
              <a:rPr lang="en-US" dirty="0" err="1" smtClean="0"/>
              <a:t>rhombohedron</a:t>
            </a:r>
            <a:endParaRPr lang="ar-OM" dirty="0"/>
          </a:p>
        </p:txBody>
      </p:sp>
      <p:pic>
        <p:nvPicPr>
          <p:cNvPr id="12" name="Content Placeholder 11" descr="C:\Users\NewUser\AppData\Local\Microsoft\Windows\Temporary Internet Files\Content.Word\acute-rhombohedron.bmp"/>
          <p:cNvPicPr>
            <a:picLocks noGrp="1"/>
          </p:cNvPicPr>
          <p:nvPr>
            <p:ph sz="half" idx="2"/>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bwMode="auto">
          <a:xfrm>
            <a:off x="1143976" y="2917185"/>
            <a:ext cx="3123224" cy="3026415"/>
          </a:xfrm>
          <a:prstGeom prst="rect">
            <a:avLst/>
          </a:prstGeom>
          <a:noFill/>
          <a:ln>
            <a:noFill/>
          </a:ln>
        </p:spPr>
      </p:pic>
      <p:sp>
        <p:nvSpPr>
          <p:cNvPr id="14" name="Text Placeholder 9"/>
          <p:cNvSpPr>
            <a:spLocks noGrp="1"/>
          </p:cNvSpPr>
          <p:nvPr>
            <p:ph type="body" sz="quarter" idx="3"/>
          </p:nvPr>
        </p:nvSpPr>
        <p:spPr/>
        <p:txBody>
          <a:bodyPr/>
          <a:lstStyle/>
          <a:p>
            <a:endParaRPr lang="en-US" dirty="0" smtClean="0"/>
          </a:p>
          <a:p>
            <a:endParaRPr lang="en-US" dirty="0" smtClean="0"/>
          </a:p>
          <a:p>
            <a:r>
              <a:rPr lang="en-US" dirty="0" smtClean="0"/>
              <a:t> </a:t>
            </a:r>
            <a:endParaRPr lang="ar-OM" dirty="0"/>
          </a:p>
        </p:txBody>
      </p:sp>
      <p:pic>
        <p:nvPicPr>
          <p:cNvPr id="13" name="Content Placeholder 12" descr="C:\Users\NewUser\Desktop\obtuse rhombohedron.bmp"/>
          <p:cNvPicPr>
            <a:picLocks noGrp="1"/>
          </p:cNvPicPr>
          <p:nvPr>
            <p:ph sz="quarter" idx="4"/>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bwMode="auto">
          <a:xfrm>
            <a:off x="5638800" y="2895600"/>
            <a:ext cx="2593830" cy="2750186"/>
          </a:xfrm>
          <a:prstGeom prst="rect">
            <a:avLst/>
          </a:prstGeom>
          <a:noFill/>
          <a:ln>
            <a:noFill/>
          </a:ln>
        </p:spPr>
      </p:pic>
      <p:sp>
        <p:nvSpPr>
          <p:cNvPr id="3" name="Footer Placeholder 2"/>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4" name="Slide Number Placeholder 3"/>
          <p:cNvSpPr>
            <a:spLocks noGrp="1"/>
          </p:cNvSpPr>
          <p:nvPr>
            <p:ph type="sldNum" sz="quarter" idx="12"/>
          </p:nvPr>
        </p:nvSpPr>
        <p:spPr/>
        <p:txBody>
          <a:bodyPr/>
          <a:lstStyle/>
          <a:p>
            <a:fld id="{DE44E5E6-2555-46DE-9764-B79918544436}" type="slidenum">
              <a:rPr lang="en-US" altLang="en-US" smtClean="0"/>
              <a:pPr/>
              <a:t>36</a:t>
            </a:fld>
            <a:endParaRPr lang="en-US" altLang="en-US" dirty="0"/>
          </a:p>
        </p:txBody>
      </p:sp>
      <p:sp>
        <p:nvSpPr>
          <p:cNvPr id="15" name="Text Placeholder 9"/>
          <p:cNvSpPr>
            <a:spLocks noGrp="1"/>
          </p:cNvSpPr>
          <p:nvPr>
            <p:ph type="body" sz="quarter" idx="4294967295"/>
          </p:nvPr>
        </p:nvSpPr>
        <p:spPr>
          <a:xfrm>
            <a:off x="4953000" y="2209800"/>
            <a:ext cx="4244975" cy="639763"/>
          </a:xfrm>
        </p:spPr>
        <p:txBody>
          <a:bodyPr/>
          <a:lstStyle/>
          <a:p>
            <a:pPr>
              <a:buNone/>
            </a:pPr>
            <a:r>
              <a:rPr lang="en-US" sz="2400" b="1" dirty="0" smtClean="0"/>
              <a:t>Obtuse </a:t>
            </a:r>
            <a:r>
              <a:rPr lang="en-US" sz="2400" b="1" dirty="0" err="1" smtClean="0"/>
              <a:t>rhombohedron</a:t>
            </a:r>
            <a:endParaRPr lang="ar-OM" sz="2400" b="1" dirty="0" smtClean="0"/>
          </a:p>
          <a:p>
            <a:endParaRPr lang="en-US" dirty="0" smtClean="0"/>
          </a:p>
          <a:p>
            <a:endParaRPr lang="en-US" dirty="0" smtClean="0"/>
          </a:p>
        </p:txBody>
      </p:sp>
      <p:sp>
        <p:nvSpPr>
          <p:cNvPr id="6" name="Title 1"/>
          <p:cNvSpPr>
            <a:spLocks noGrp="1"/>
          </p:cNvSpPr>
          <p:nvPr/>
        </p:nvSpPr>
        <p:spPr bwMode="auto">
          <a:xfrm>
            <a:off x="479425" y="2859087"/>
            <a:ext cx="8642350" cy="1139825"/>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9425" y="277813"/>
            <a:ext cx="8642350" cy="788987"/>
          </a:xfrm>
        </p:spPr>
        <p:txBody>
          <a:bodyPr/>
          <a:lstStyle/>
          <a:p>
            <a:pPr algn="ctr"/>
            <a:r>
              <a:rPr lang="en-US" sz="3600" b="1" dirty="0" smtClean="0">
                <a:solidFill>
                  <a:srgbClr val="FF0000"/>
                </a:solidFill>
                <a:latin typeface="+mn-lt"/>
              </a:rPr>
              <a:t>Conclusion</a:t>
            </a:r>
            <a:endParaRPr lang="ar-OM" sz="3600" b="1" dirty="0">
              <a:solidFill>
                <a:srgbClr val="FF0000"/>
              </a:solidFill>
              <a:latin typeface="+mn-lt"/>
            </a:endParaRPr>
          </a:p>
        </p:txBody>
      </p:sp>
      <p:sp>
        <p:nvSpPr>
          <p:cNvPr id="7" name="Content Placeholder 6"/>
          <p:cNvSpPr>
            <a:spLocks noGrp="1"/>
          </p:cNvSpPr>
          <p:nvPr>
            <p:ph idx="1"/>
          </p:nvPr>
        </p:nvSpPr>
        <p:spPr>
          <a:xfrm>
            <a:off x="479424" y="1600200"/>
            <a:ext cx="8816975" cy="4530725"/>
          </a:xfrm>
        </p:spPr>
        <p:txBody>
          <a:bodyPr/>
          <a:lstStyle/>
          <a:p>
            <a:pPr>
              <a:buFont typeface="Wingdings" pitchFamily="2" charset="2"/>
              <a:buChar char="§"/>
            </a:pPr>
            <a:r>
              <a:rPr lang="en-US" sz="2800" dirty="0" smtClean="0">
                <a:solidFill>
                  <a:srgbClr val="211AB2"/>
                </a:solidFill>
              </a:rPr>
              <a:t>The projection technique developed can be applied to any Coxeter group.</a:t>
            </a:r>
          </a:p>
          <a:p>
            <a:pPr>
              <a:buFont typeface="Wingdings" pitchFamily="2" charset="2"/>
              <a:buChar char="§"/>
            </a:pPr>
            <a:r>
              <a:rPr lang="en-US" sz="2800" dirty="0" smtClean="0">
                <a:solidFill>
                  <a:srgbClr val="211AB2"/>
                </a:solidFill>
              </a:rPr>
              <a:t>Projected points have the dihedral symmetry Dh of order 2h.</a:t>
            </a:r>
          </a:p>
          <a:p>
            <a:pPr>
              <a:buFont typeface="Wingdings" pitchFamily="2" charset="2"/>
              <a:buChar char="§"/>
            </a:pPr>
            <a:r>
              <a:rPr lang="en-US" sz="2800" dirty="0" err="1" smtClean="0">
                <a:solidFill>
                  <a:srgbClr val="211AB2"/>
                </a:solidFill>
              </a:rPr>
              <a:t>Quasicrystals</a:t>
            </a:r>
            <a:r>
              <a:rPr lang="en-US" sz="2800" dirty="0" smtClean="0">
                <a:solidFill>
                  <a:srgbClr val="211AB2"/>
                </a:solidFill>
              </a:rPr>
              <a:t> possessing a dihedral symmetry of order 2h can be described by the appropriate Coxeter group. </a:t>
            </a:r>
            <a:endParaRPr lang="ar-OM" sz="2800" dirty="0">
              <a:solidFill>
                <a:srgbClr val="211AB2"/>
              </a:solidFill>
            </a:endParaRPr>
          </a:p>
        </p:txBody>
      </p:sp>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37</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4</a:t>
            </a:fld>
            <a:endParaRPr lang="en-US" altLang="en-US" dirty="0"/>
          </a:p>
        </p:txBody>
      </p:sp>
      <p:sp>
        <p:nvSpPr>
          <p:cNvPr id="4" name="Rectangle 3"/>
          <p:cNvSpPr/>
          <p:nvPr/>
        </p:nvSpPr>
        <p:spPr>
          <a:xfrm>
            <a:off x="1676400" y="1752600"/>
            <a:ext cx="6477000" cy="2677656"/>
          </a:xfrm>
          <a:prstGeom prst="rect">
            <a:avLst/>
          </a:prstGeom>
        </p:spPr>
        <p:txBody>
          <a:bodyPr wrap="square">
            <a:spAutoFit/>
          </a:bodyPr>
          <a:lstStyle/>
          <a:p>
            <a:r>
              <a:rPr lang="en-US" sz="2400" dirty="0">
                <a:solidFill>
                  <a:srgbClr val="FF0000"/>
                </a:solidFill>
              </a:rPr>
              <a:t>A new definition for Crystal</a:t>
            </a:r>
          </a:p>
          <a:p>
            <a:pPr lvl="0"/>
            <a:r>
              <a:rPr lang="en-US" sz="2400" dirty="0"/>
              <a:t>“… By crystal we mean any solid having an essentially discrete diffraction diagram, and by aperiodic crystal we mean any crystal in which three dimensional lattice periodicity can be considered to be absent.”</a:t>
            </a:r>
          </a:p>
          <a:p>
            <a:r>
              <a:rPr lang="en-US" sz="2400" dirty="0"/>
              <a:t> </a:t>
            </a:r>
          </a:p>
        </p:txBody>
      </p:sp>
    </p:spTree>
    <p:extLst>
      <p:ext uri="{BB962C8B-B14F-4D97-AF65-F5344CB8AC3E}">
        <p14:creationId xmlns="" xmlns:p14="http://schemas.microsoft.com/office/powerpoint/2010/main" val="3907233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5</a:t>
            </a:fld>
            <a:endParaRPr lang="en-US" altLang="en-US" dirty="0"/>
          </a:p>
        </p:txBody>
      </p:sp>
      <p:pic>
        <p:nvPicPr>
          <p:cNvPr id="4" name="Picture 3"/>
          <p:cNvPicPr/>
          <p:nvPr/>
        </p:nvPicPr>
        <p:blipFill>
          <a:blip r:embed="rId3" cstate="print"/>
          <a:srcRect/>
          <a:stretch>
            <a:fillRect/>
          </a:stretch>
        </p:blipFill>
        <p:spPr bwMode="auto">
          <a:xfrm>
            <a:off x="604344" y="1066800"/>
            <a:ext cx="4043856" cy="3657600"/>
          </a:xfrm>
          <a:prstGeom prst="rect">
            <a:avLst/>
          </a:prstGeom>
          <a:noFill/>
          <a:ln w="9525">
            <a:noFill/>
            <a:miter lim="800000"/>
            <a:headEnd/>
            <a:tailEnd/>
          </a:ln>
        </p:spPr>
      </p:pic>
      <p:sp>
        <p:nvSpPr>
          <p:cNvPr id="11" name="Rectangle 2"/>
          <p:cNvSpPr>
            <a:spLocks noChangeArrowheads="1"/>
          </p:cNvSpPr>
          <p:nvPr/>
        </p:nvSpPr>
        <p:spPr bwMode="auto">
          <a:xfrm>
            <a:off x="0" y="0"/>
            <a:ext cx="960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Content Placeholder 12"/>
          <p:cNvGraphicFramePr>
            <a:graphicFrameLocks noGrp="1" noChangeAspect="1"/>
          </p:cNvGraphicFramePr>
          <p:nvPr>
            <p:ph sz="half" idx="2"/>
            <p:extLst>
              <p:ext uri="{D42A27DB-BD31-4B8C-83A1-F6EECF244321}">
                <p14:modId xmlns="" xmlns:p14="http://schemas.microsoft.com/office/powerpoint/2010/main" val="1459928811"/>
              </p:ext>
            </p:extLst>
          </p:nvPr>
        </p:nvGraphicFramePr>
        <p:xfrm>
          <a:off x="1673225" y="1143000"/>
          <a:ext cx="1470025" cy="2778125"/>
        </p:xfrm>
        <a:graphic>
          <a:graphicData uri="http://schemas.openxmlformats.org/presentationml/2006/ole">
            <p:oleObj spid="_x0000_s1049" name="Equation" r:id="rId4" imgW="114120" imgH="215640" progId="Equation.3">
              <p:embed/>
            </p:oleObj>
          </a:graphicData>
        </a:graphic>
      </p:graphicFrame>
      <p:pic>
        <p:nvPicPr>
          <p:cNvPr id="1033"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84834" y="1371600"/>
            <a:ext cx="4611065" cy="2895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37458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lgn="ctr"/>
            <a:r>
              <a:rPr lang="en-US" sz="2400" b="1" dirty="0">
                <a:solidFill>
                  <a:srgbClr val="FF0000"/>
                </a:solidFill>
              </a:rPr>
              <a:t>Are QCs rare?</a:t>
            </a:r>
            <a:br>
              <a:rPr lang="en-US" sz="2400" b="1" dirty="0">
                <a:solidFill>
                  <a:srgbClr val="FF0000"/>
                </a:solidFill>
              </a:rPr>
            </a:br>
            <a:r>
              <a:rPr lang="en-US" sz="2400" dirty="0">
                <a:solidFill>
                  <a:srgbClr val="0000FF"/>
                </a:solidFill>
              </a:rPr>
              <a:t>QCs are not rare there are hundreds of </a:t>
            </a:r>
            <a:r>
              <a:rPr lang="en-US" sz="2400" dirty="0" smtClean="0">
                <a:solidFill>
                  <a:srgbClr val="0000FF"/>
                </a:solidFill>
              </a:rPr>
              <a:t>them</a:t>
            </a:r>
            <a:r>
              <a:rPr lang="en-US" sz="2400" dirty="0">
                <a:solidFill>
                  <a:srgbClr val="FF0000"/>
                </a:solidFill>
              </a:rPr>
              <a:t/>
            </a:r>
            <a:br>
              <a:rPr lang="en-US" sz="2400" dirty="0">
                <a:solidFill>
                  <a:srgbClr val="FF0000"/>
                </a:solidFill>
              </a:rPr>
            </a:br>
            <a:endParaRPr lang="en-US" sz="2400" dirty="0">
              <a:solidFill>
                <a:srgbClr val="FF0000"/>
              </a:solidFill>
            </a:endParaRPr>
          </a:p>
        </p:txBody>
      </p:sp>
      <p:sp>
        <p:nvSpPr>
          <p:cNvPr id="7" name="Footer Placeholder 6"/>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8" name="Slide Number Placeholder 7"/>
          <p:cNvSpPr>
            <a:spLocks noGrp="1"/>
          </p:cNvSpPr>
          <p:nvPr>
            <p:ph type="sldNum" sz="quarter" idx="12"/>
          </p:nvPr>
        </p:nvSpPr>
        <p:spPr/>
        <p:txBody>
          <a:bodyPr/>
          <a:lstStyle/>
          <a:p>
            <a:fld id="{FBA16848-CA9C-46A0-BA92-B52B6DD429BA}" type="slidenum">
              <a:rPr lang="en-US" altLang="en-US" smtClean="0"/>
              <a:pPr/>
              <a:t>6</a:t>
            </a:fld>
            <a:endParaRPr lang="en-US" altLang="en-US" dirty="0"/>
          </a:p>
        </p:txBody>
      </p:sp>
      <p:pic>
        <p:nvPicPr>
          <p:cNvPr id="10" name="Picture 9"/>
          <p:cNvPicPr/>
          <p:nvPr/>
        </p:nvPicPr>
        <p:blipFill>
          <a:blip r:embed="rId2" cstate="print"/>
          <a:srcRect/>
          <a:stretch>
            <a:fillRect/>
          </a:stretch>
        </p:blipFill>
        <p:spPr bwMode="auto">
          <a:xfrm>
            <a:off x="1676400" y="1239520"/>
            <a:ext cx="5867400" cy="4704080"/>
          </a:xfrm>
          <a:prstGeom prst="rect">
            <a:avLst/>
          </a:prstGeom>
          <a:noFill/>
          <a:ln w="9525">
            <a:noFill/>
            <a:miter lim="800000"/>
            <a:headEnd/>
            <a:tailEnd/>
          </a:ln>
        </p:spPr>
      </p:pic>
    </p:spTree>
    <p:extLst>
      <p:ext uri="{BB962C8B-B14F-4D97-AF65-F5344CB8AC3E}">
        <p14:creationId xmlns="" xmlns:p14="http://schemas.microsoft.com/office/powerpoint/2010/main" val="2566714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42350" cy="1143000"/>
          </a:xfrm>
        </p:spPr>
        <p:txBody>
          <a:bodyPr/>
          <a:lstStyle/>
          <a:p>
            <a:pPr algn="ctr"/>
            <a:r>
              <a:rPr lang="en-US" sz="3200" b="1" dirty="0">
                <a:solidFill>
                  <a:srgbClr val="FF0000"/>
                </a:solidFill>
              </a:rPr>
              <a:t>Mathematical </a:t>
            </a:r>
            <a:r>
              <a:rPr lang="en-US" sz="3200" b="1" dirty="0" err="1">
                <a:solidFill>
                  <a:srgbClr val="FF0000"/>
                </a:solidFill>
              </a:rPr>
              <a:t>Modelling</a:t>
            </a:r>
            <a:r>
              <a:rPr lang="en-US" sz="3200" b="1" dirty="0">
                <a:solidFill>
                  <a:srgbClr val="FF0000"/>
                </a:solidFill>
              </a:rPr>
              <a:t/>
            </a:r>
            <a:br>
              <a:rPr lang="en-US" sz="3200" b="1" dirty="0">
                <a:solidFill>
                  <a:srgbClr val="FF0000"/>
                </a:solidFill>
              </a:rPr>
            </a:br>
            <a:endParaRPr lang="en-US" sz="3200" b="1" dirty="0">
              <a:solidFill>
                <a:srgbClr val="FF0000"/>
              </a:solidFill>
            </a:endParaRPr>
          </a:p>
        </p:txBody>
      </p:sp>
      <p:sp>
        <p:nvSpPr>
          <p:cNvPr id="3" name="Footer Placeholder 2"/>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4" name="Slide Number Placeholder 3"/>
          <p:cNvSpPr>
            <a:spLocks noGrp="1"/>
          </p:cNvSpPr>
          <p:nvPr>
            <p:ph type="sldNum" sz="quarter" idx="12"/>
          </p:nvPr>
        </p:nvSpPr>
        <p:spPr/>
        <p:txBody>
          <a:bodyPr/>
          <a:lstStyle/>
          <a:p>
            <a:fld id="{DE44E5E6-2555-46DE-9764-B79918544436}" type="slidenum">
              <a:rPr lang="en-US" altLang="en-US" smtClean="0"/>
              <a:pPr/>
              <a:t>7</a:t>
            </a:fld>
            <a:endParaRPr lang="en-US" altLang="en-US" dirty="0"/>
          </a:p>
        </p:txBody>
      </p:sp>
      <p:pic>
        <p:nvPicPr>
          <p:cNvPr id="10" name="il_fi" descr="http://www.physicstogo.org/images/features/Penrose-tiling-large-c-7-27.jpg"/>
          <p:cNvPicPr>
            <a:picLocks noGrp="1"/>
          </p:cNvPicPr>
          <p:nvPr>
            <p:ph sz="half" idx="2"/>
          </p:nvPr>
        </p:nvPicPr>
        <p:blipFill>
          <a:blip r:embed="rId2" cstate="print"/>
          <a:srcRect/>
          <a:stretch>
            <a:fillRect/>
          </a:stretch>
        </p:blipFill>
        <p:spPr bwMode="auto">
          <a:xfrm>
            <a:off x="533400" y="2362200"/>
            <a:ext cx="3787775" cy="3105792"/>
          </a:xfrm>
          <a:prstGeom prst="rect">
            <a:avLst/>
          </a:prstGeom>
          <a:noFill/>
          <a:ln w="9525">
            <a:noFill/>
            <a:miter lim="800000"/>
            <a:headEnd/>
            <a:tailEnd/>
          </a:ln>
        </p:spPr>
      </p:pic>
      <p:pic>
        <p:nvPicPr>
          <p:cNvPr id="11" name="Content Placeholder 10" descr="http://upload.wikimedia.org/wikipedia/commons/thumb/5/52/RogerPenroseTileTAMU2010.jpg/250px-RogerPenroseTileTAMU2010.jpg">
            <a:hlinkClick r:id="rId3"/>
          </p:cNvPr>
          <p:cNvPicPr>
            <a:picLocks noGrp="1"/>
          </p:cNvPicPr>
          <p:nvPr>
            <p:ph sz="quarter" idx="4"/>
          </p:nvPr>
        </p:nvPicPr>
        <p:blipFill>
          <a:blip r:embed="rId4" cstate="print"/>
          <a:srcRect/>
          <a:stretch>
            <a:fillRect/>
          </a:stretch>
        </p:blipFill>
        <p:spPr bwMode="auto">
          <a:xfrm>
            <a:off x="5257800" y="2362201"/>
            <a:ext cx="2286000" cy="3048000"/>
          </a:xfrm>
          <a:prstGeom prst="rect">
            <a:avLst/>
          </a:prstGeom>
          <a:noFill/>
          <a:ln w="9525">
            <a:noFill/>
            <a:miter lim="800000"/>
            <a:headEnd/>
            <a:tailEnd/>
          </a:ln>
        </p:spPr>
      </p:pic>
      <p:sp>
        <p:nvSpPr>
          <p:cNvPr id="12" name="Text Placeholder 11"/>
          <p:cNvSpPr>
            <a:spLocks noGrp="1"/>
          </p:cNvSpPr>
          <p:nvPr>
            <p:ph type="body" idx="1"/>
          </p:nvPr>
        </p:nvSpPr>
        <p:spPr>
          <a:xfrm>
            <a:off x="533400" y="1600200"/>
            <a:ext cx="4243388" cy="639762"/>
          </a:xfrm>
        </p:spPr>
        <p:txBody>
          <a:bodyPr/>
          <a:lstStyle/>
          <a:p>
            <a:endParaRPr lang="en-US" dirty="0"/>
          </a:p>
          <a:p>
            <a:r>
              <a:rPr lang="en-US" dirty="0" smtClean="0"/>
              <a:t>Penrose Tiling of the plane with 5-fold symmetry</a:t>
            </a:r>
            <a:endParaRPr lang="en-US" dirty="0"/>
          </a:p>
        </p:txBody>
      </p:sp>
    </p:spTree>
    <p:extLst>
      <p:ext uri="{BB962C8B-B14F-4D97-AF65-F5344CB8AC3E}">
        <p14:creationId xmlns="" xmlns:p14="http://schemas.microsoft.com/office/powerpoint/2010/main" val="838580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8" name="Slide Number Placeholder 7"/>
          <p:cNvSpPr>
            <a:spLocks noGrp="1"/>
          </p:cNvSpPr>
          <p:nvPr>
            <p:ph type="sldNum" sz="quarter" idx="12"/>
          </p:nvPr>
        </p:nvSpPr>
        <p:spPr/>
        <p:txBody>
          <a:bodyPr/>
          <a:lstStyle/>
          <a:p>
            <a:fld id="{FBA16848-CA9C-46A0-BA92-B52B6DD429BA}" type="slidenum">
              <a:rPr lang="en-US" altLang="en-US" smtClean="0"/>
              <a:pPr/>
              <a:t>8</a:t>
            </a:fld>
            <a:endParaRPr lang="en-US" altLang="en-US" dirty="0"/>
          </a:p>
        </p:txBody>
      </p:sp>
      <p:pic>
        <p:nvPicPr>
          <p:cNvPr id="20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1999" y="609600"/>
            <a:ext cx="7563069"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nvGraphicFramePr>
        <p:xfrm>
          <a:off x="0" y="714375"/>
          <a:ext cx="114300" cy="219075"/>
        </p:xfrm>
        <a:graphic>
          <a:graphicData uri="http://schemas.openxmlformats.org/presentationml/2006/ole">
            <p:oleObj spid="_x0000_s2076" name="Equation" r:id="rId4" imgW="114151" imgH="215619" progId="Equation.3">
              <p:embed/>
            </p:oleObj>
          </a:graphicData>
        </a:graphic>
      </p:graphicFrame>
      <p:pic>
        <p:nvPicPr>
          <p:cNvPr id="2060"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28800" y="2286000"/>
            <a:ext cx="6553305" cy="2819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17670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Bangalore conference, 16-22 December, 2012</a:t>
            </a:r>
            <a:endParaRPr lang="en-US" altLang="en-US" dirty="0"/>
          </a:p>
        </p:txBody>
      </p:sp>
      <p:sp>
        <p:nvSpPr>
          <p:cNvPr id="3" name="Slide Number Placeholder 2"/>
          <p:cNvSpPr>
            <a:spLocks noGrp="1"/>
          </p:cNvSpPr>
          <p:nvPr>
            <p:ph type="sldNum" sz="quarter" idx="12"/>
          </p:nvPr>
        </p:nvSpPr>
        <p:spPr/>
        <p:txBody>
          <a:bodyPr/>
          <a:lstStyle/>
          <a:p>
            <a:fld id="{BFDE6113-5D83-4FA4-9B37-FF16632D7A92}" type="slidenum">
              <a:rPr lang="en-US" altLang="en-US" smtClean="0"/>
              <a:pPr/>
              <a:t>9</a:t>
            </a:fld>
            <a:endParaRPr lang="en-US" altLang="en-US" dirty="0"/>
          </a:p>
        </p:txBody>
      </p:sp>
      <p:sp>
        <p:nvSpPr>
          <p:cNvPr id="5" name="Rectangle 4"/>
          <p:cNvSpPr/>
          <p:nvPr/>
        </p:nvSpPr>
        <p:spPr>
          <a:xfrm>
            <a:off x="609600" y="1447800"/>
            <a:ext cx="8382000" cy="3139321"/>
          </a:xfrm>
          <a:prstGeom prst="rect">
            <a:avLst/>
          </a:prstGeom>
        </p:spPr>
        <p:txBody>
          <a:bodyPr wrap="square">
            <a:spAutoFit/>
          </a:bodyPr>
          <a:lstStyle/>
          <a:p>
            <a:r>
              <a:rPr lang="en-US" dirty="0"/>
              <a:t>The projected point set of the root lattice displays a generalized Penrose tiling with a point dihedral symmetry </a:t>
            </a:r>
            <a:r>
              <a:rPr lang="en-US" i="1" dirty="0"/>
              <a:t>D</a:t>
            </a:r>
            <a:r>
              <a:rPr lang="en-US" baseline="-25000" dirty="0"/>
              <a:t>5 </a:t>
            </a:r>
            <a:r>
              <a:rPr lang="en-US" dirty="0"/>
              <a:t>of order</a:t>
            </a:r>
            <a:r>
              <a:rPr lang="en-US" b="1" dirty="0"/>
              <a:t> </a:t>
            </a:r>
            <a:r>
              <a:rPr lang="en-US" dirty="0"/>
              <a:t>10 which can be used for the description of the decagonal </a:t>
            </a:r>
            <a:r>
              <a:rPr lang="en-US" dirty="0" err="1"/>
              <a:t>quasicrystals</a:t>
            </a:r>
            <a:r>
              <a:rPr lang="en-US" dirty="0"/>
              <a:t>. </a:t>
            </a:r>
          </a:p>
          <a:p>
            <a:r>
              <a:rPr lang="en-US" dirty="0"/>
              <a:t> </a:t>
            </a:r>
          </a:p>
          <a:p>
            <a:r>
              <a:rPr lang="en-US" dirty="0"/>
              <a:t>The projection of the </a:t>
            </a:r>
            <a:r>
              <a:rPr lang="en-US" b="1" dirty="0" err="1">
                <a:solidFill>
                  <a:srgbClr val="FF0000"/>
                </a:solidFill>
              </a:rPr>
              <a:t>Voronoi</a:t>
            </a:r>
            <a:r>
              <a:rPr lang="en-US" dirty="0">
                <a:solidFill>
                  <a:srgbClr val="FF0000"/>
                </a:solidFill>
              </a:rPr>
              <a:t> </a:t>
            </a:r>
            <a:r>
              <a:rPr lang="en-US" dirty="0"/>
              <a:t>cell of the </a:t>
            </a:r>
            <a:r>
              <a:rPr lang="en-US" b="1" dirty="0">
                <a:solidFill>
                  <a:srgbClr val="FF0000"/>
                </a:solidFill>
              </a:rPr>
              <a:t>root lattic</a:t>
            </a:r>
            <a:r>
              <a:rPr lang="en-US" b="1" dirty="0"/>
              <a:t>e</a:t>
            </a:r>
            <a:r>
              <a:rPr lang="en-US" dirty="0"/>
              <a:t> of </a:t>
            </a:r>
            <a:r>
              <a:rPr lang="en-US" i="1" dirty="0"/>
              <a:t>A</a:t>
            </a:r>
            <a:r>
              <a:rPr lang="en-US" baseline="-25000" dirty="0"/>
              <a:t>4</a:t>
            </a:r>
            <a:r>
              <a:rPr lang="en-US" dirty="0"/>
              <a:t> describes a framework of nested decagrams growing with the power of the golden ratio recently discovered in the </a:t>
            </a:r>
            <a:r>
              <a:rPr lang="en-US" b="1" dirty="0"/>
              <a:t>Islamic arts</a:t>
            </a:r>
            <a:r>
              <a:rPr lang="en-US" dirty="0"/>
              <a:t>.</a:t>
            </a:r>
          </a:p>
          <a:p>
            <a:r>
              <a:rPr lang="en-US" dirty="0"/>
              <a:t> </a:t>
            </a:r>
          </a:p>
          <a:p>
            <a:r>
              <a:rPr lang="en-US" dirty="0"/>
              <a:t> </a:t>
            </a:r>
          </a:p>
          <a:p>
            <a:r>
              <a:rPr lang="en-US" dirty="0"/>
              <a:t>Note that the root and weight lattices of </a:t>
            </a:r>
            <a:r>
              <a:rPr lang="en-US" i="1" dirty="0"/>
              <a:t>A</a:t>
            </a:r>
            <a:r>
              <a:rPr lang="en-US" baseline="-25000" dirty="0"/>
              <a:t>3</a:t>
            </a:r>
            <a:r>
              <a:rPr lang="en-US" b="1" dirty="0"/>
              <a:t> </a:t>
            </a:r>
            <a:r>
              <a:rPr lang="en-US" dirty="0"/>
              <a:t>correspond to the</a:t>
            </a:r>
            <a:r>
              <a:rPr lang="en-US" b="1" dirty="0"/>
              <a:t> </a:t>
            </a:r>
            <a:r>
              <a:rPr lang="en-US" dirty="0"/>
              <a:t>face centered cubic (</a:t>
            </a:r>
            <a:r>
              <a:rPr lang="en-US" dirty="0" err="1">
                <a:solidFill>
                  <a:srgbClr val="FF0000"/>
                </a:solidFill>
              </a:rPr>
              <a:t>fcc</a:t>
            </a:r>
            <a:r>
              <a:rPr lang="en-US" dirty="0"/>
              <a:t>) and body centered cubic (</a:t>
            </a:r>
            <a:r>
              <a:rPr lang="en-US" dirty="0">
                <a:solidFill>
                  <a:srgbClr val="FF0000"/>
                </a:solidFill>
              </a:rPr>
              <a:t>bcc</a:t>
            </a:r>
            <a:r>
              <a:rPr lang="en-US" dirty="0"/>
              <a:t>) lattices respectively</a:t>
            </a:r>
          </a:p>
        </p:txBody>
      </p:sp>
    </p:spTree>
    <p:extLst>
      <p:ext uri="{BB962C8B-B14F-4D97-AF65-F5344CB8AC3E}">
        <p14:creationId xmlns="" xmlns:p14="http://schemas.microsoft.com/office/powerpoint/2010/main" val="218440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5399</TotalTime>
  <Words>813</Words>
  <Application>Microsoft Office PowerPoint</Application>
  <PresentationFormat>Custom</PresentationFormat>
  <Paragraphs>147</Paragraphs>
  <Slides>37</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Edge</vt:lpstr>
      <vt:lpstr>Equation</vt:lpstr>
      <vt:lpstr>Document</vt:lpstr>
      <vt:lpstr>Quasicrystals from Higher Dimensional Lattices</vt:lpstr>
      <vt:lpstr>Crystallography </vt:lpstr>
      <vt:lpstr>Slide 3</vt:lpstr>
      <vt:lpstr>Slide 4</vt:lpstr>
      <vt:lpstr>Slide 5</vt:lpstr>
      <vt:lpstr>Are QCs rare? QCs are not rare there are hundreds of them </vt:lpstr>
      <vt:lpstr>Mathematical Modelling </vt:lpstr>
      <vt:lpstr>Slide 8</vt:lpstr>
      <vt:lpstr>Slide 9</vt:lpstr>
      <vt:lpstr>A3 Lattices </vt:lpstr>
      <vt:lpstr>Orbits of W(A3)</vt:lpstr>
      <vt:lpstr>Construction of the affine Coxeter group A4 in terms of quaternions </vt:lpstr>
      <vt:lpstr>Slide 13</vt:lpstr>
      <vt:lpstr>Orthogonal projection of the   lattices onto the Coxeter plane and the decagonal quasicrystallography   </vt:lpstr>
      <vt:lpstr>Slide 15</vt:lpstr>
      <vt:lpstr>Slide 16</vt:lpstr>
      <vt:lpstr>Decagram point distributions      </vt:lpstr>
      <vt:lpstr>Slide 18</vt:lpstr>
      <vt:lpstr>Orthogonal projection of the polytope (0,1,1,0)A4   </vt:lpstr>
      <vt:lpstr>Electron diffraction pattern of an icosahedral Ho-Mg-Zn quasicrystal and A4 prediction</vt:lpstr>
      <vt:lpstr>Icosahedral symmetry </vt:lpstr>
      <vt:lpstr>Slide 22</vt:lpstr>
      <vt:lpstr>Slide 23</vt:lpstr>
      <vt:lpstr>Some Examples </vt:lpstr>
      <vt:lpstr>Some Examples </vt:lpstr>
      <vt:lpstr>Some Examples</vt:lpstr>
      <vt:lpstr>Some Examples</vt:lpstr>
      <vt:lpstr>Some Examples</vt:lpstr>
      <vt:lpstr>Projection into 3D space of H3   </vt:lpstr>
      <vt:lpstr>Slide 30</vt:lpstr>
      <vt:lpstr>Slide 31</vt:lpstr>
      <vt:lpstr>Slide 32</vt:lpstr>
      <vt:lpstr>Slide 33</vt:lpstr>
      <vt:lpstr>Slide 34</vt:lpstr>
      <vt:lpstr>Slide 35</vt:lpstr>
      <vt:lpstr>Tiling three dimensional space with two rhombohedra</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nazife koca</cp:lastModifiedBy>
  <cp:revision>252</cp:revision>
  <cp:lastPrinted>1601-01-01T00:00:00Z</cp:lastPrinted>
  <dcterms:created xsi:type="dcterms:W3CDTF">2010-11-30T18:05:55Z</dcterms:created>
  <dcterms:modified xsi:type="dcterms:W3CDTF">2012-12-14T17:35:00Z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