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Default Extension="doc" ContentType="application/msword"/>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notesMasterIdLst>
    <p:notesMasterId r:id="rId37"/>
  </p:notesMasterIdLst>
  <p:handoutMasterIdLst>
    <p:handoutMasterId r:id="rId38"/>
  </p:handoutMasterIdLst>
  <p:sldIdLst>
    <p:sldId id="256" r:id="rId2"/>
    <p:sldId id="342" r:id="rId3"/>
    <p:sldId id="319" r:id="rId4"/>
    <p:sldId id="349" r:id="rId5"/>
    <p:sldId id="344" r:id="rId6"/>
    <p:sldId id="345" r:id="rId7"/>
    <p:sldId id="261" r:id="rId8"/>
    <p:sldId id="346" r:id="rId9"/>
    <p:sldId id="347" r:id="rId10"/>
    <p:sldId id="348" r:id="rId11"/>
    <p:sldId id="325" r:id="rId12"/>
    <p:sldId id="326" r:id="rId13"/>
    <p:sldId id="324" r:id="rId14"/>
    <p:sldId id="321" r:id="rId15"/>
    <p:sldId id="328" r:id="rId16"/>
    <p:sldId id="331" r:id="rId17"/>
    <p:sldId id="329" r:id="rId18"/>
    <p:sldId id="287" r:id="rId19"/>
    <p:sldId id="330" r:id="rId20"/>
    <p:sldId id="333" r:id="rId21"/>
    <p:sldId id="335" r:id="rId22"/>
    <p:sldId id="336" r:id="rId23"/>
    <p:sldId id="337" r:id="rId24"/>
    <p:sldId id="338" r:id="rId25"/>
    <p:sldId id="339" r:id="rId26"/>
    <p:sldId id="282" r:id="rId27"/>
    <p:sldId id="315" r:id="rId28"/>
    <p:sldId id="312" r:id="rId29"/>
    <p:sldId id="295" r:id="rId30"/>
    <p:sldId id="296" r:id="rId31"/>
    <p:sldId id="302" r:id="rId32"/>
    <p:sldId id="304" r:id="rId33"/>
    <p:sldId id="305" r:id="rId34"/>
    <p:sldId id="306" r:id="rId35"/>
    <p:sldId id="307" r:id="rId36"/>
  </p:sldIdLst>
  <p:sldSz cx="9601200" cy="6858000"/>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 lastIdx="1" clrIdx="0"/>
  <p:cmAuthor id="1" name="nazife"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11AB2"/>
    <a:srgbClr val="001C54"/>
    <a:srgbClr val="FF0000"/>
    <a:srgbClr val="3333CC"/>
    <a:srgbClr val="0000FF"/>
    <a:srgbClr val="CC0000"/>
    <a:srgbClr val="3366CC"/>
    <a:srgbClr val="0066FF"/>
    <a:srgbClr val="9999FF"/>
    <a:srgbClr val="4339C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615" autoAdjust="0"/>
    <p:restoredTop sz="99831" autoAdjust="0"/>
  </p:normalViewPr>
  <p:slideViewPr>
    <p:cSldViewPr>
      <p:cViewPr varScale="1">
        <p:scale>
          <a:sx n="91" d="100"/>
          <a:sy n="91" d="100"/>
        </p:scale>
        <p:origin x="-1992" y="-114"/>
      </p:cViewPr>
      <p:guideLst>
        <p:guide orient="horz" pos="2160"/>
        <p:guide pos="3025"/>
      </p:guideLst>
    </p:cSldViewPr>
  </p:slideViewPr>
  <p:outlineViewPr>
    <p:cViewPr>
      <p:scale>
        <a:sx n="33" d="100"/>
        <a:sy n="33" d="100"/>
      </p:scale>
      <p:origin x="0" y="8382"/>
    </p:cViewPr>
  </p:outlineViewPr>
  <p:notesTextViewPr>
    <p:cViewPr>
      <p:scale>
        <a:sx n="100" d="100"/>
        <a:sy n="100" d="100"/>
      </p:scale>
      <p:origin x="0" y="0"/>
    </p:cViewPr>
  </p:notesTextViewPr>
  <p:sorterViewPr>
    <p:cViewPr>
      <p:scale>
        <a:sx n="100" d="100"/>
        <a:sy n="100" d="100"/>
      </p:scale>
      <p:origin x="0" y="516"/>
    </p:cViewPr>
  </p:sorterViewPr>
  <p:notesViewPr>
    <p:cSldViewPr>
      <p:cViewPr varScale="1">
        <p:scale>
          <a:sx n="58" d="100"/>
          <a:sy n="58" d="100"/>
        </p:scale>
        <p:origin x="-2532" y="-84"/>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105.wmf"/><Relationship Id="rId3" Type="http://schemas.openxmlformats.org/officeDocument/2006/relationships/image" Target="../media/image100.wmf"/><Relationship Id="rId7" Type="http://schemas.openxmlformats.org/officeDocument/2006/relationships/image" Target="../media/image104.wmf"/><Relationship Id="rId2" Type="http://schemas.openxmlformats.org/officeDocument/2006/relationships/image" Target="../media/image99.wmf"/><Relationship Id="rId1" Type="http://schemas.openxmlformats.org/officeDocument/2006/relationships/image" Target="../media/image98.wmf"/><Relationship Id="rId6" Type="http://schemas.openxmlformats.org/officeDocument/2006/relationships/image" Target="../media/image103.wmf"/><Relationship Id="rId5" Type="http://schemas.openxmlformats.org/officeDocument/2006/relationships/image" Target="../media/image102.wmf"/><Relationship Id="rId4" Type="http://schemas.openxmlformats.org/officeDocument/2006/relationships/image" Target="../media/image101.wmf"/><Relationship Id="rId9" Type="http://schemas.openxmlformats.org/officeDocument/2006/relationships/image" Target="../media/image10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wmf"/><Relationship Id="rId1" Type="http://schemas.openxmlformats.org/officeDocument/2006/relationships/image" Target="../media/image108.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120.wmf"/><Relationship Id="rId3" Type="http://schemas.openxmlformats.org/officeDocument/2006/relationships/image" Target="../media/image115.wmf"/><Relationship Id="rId7" Type="http://schemas.openxmlformats.org/officeDocument/2006/relationships/image" Target="../media/image119.wmf"/><Relationship Id="rId2" Type="http://schemas.openxmlformats.org/officeDocument/2006/relationships/image" Target="../media/image114.wmf"/><Relationship Id="rId1" Type="http://schemas.openxmlformats.org/officeDocument/2006/relationships/image" Target="../media/image113.wmf"/><Relationship Id="rId6" Type="http://schemas.openxmlformats.org/officeDocument/2006/relationships/image" Target="../media/image118.wmf"/><Relationship Id="rId5" Type="http://schemas.openxmlformats.org/officeDocument/2006/relationships/image" Target="../media/image117.wmf"/><Relationship Id="rId4" Type="http://schemas.openxmlformats.org/officeDocument/2006/relationships/image" Target="../media/image11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20.wmf"/><Relationship Id="rId1" Type="http://schemas.openxmlformats.org/officeDocument/2006/relationships/image" Target="../media/image121.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emf"/><Relationship Id="rId5" Type="http://schemas.openxmlformats.org/officeDocument/2006/relationships/image" Target="../media/image10.w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image" Target="../media/image77.emf"/><Relationship Id="rId7" Type="http://schemas.openxmlformats.org/officeDocument/2006/relationships/image" Target="../media/image81.wmf"/><Relationship Id="rId2" Type="http://schemas.openxmlformats.org/officeDocument/2006/relationships/image" Target="../media/image76.emf"/><Relationship Id="rId1" Type="http://schemas.openxmlformats.org/officeDocument/2006/relationships/image" Target="../media/image75.emf"/><Relationship Id="rId6" Type="http://schemas.openxmlformats.org/officeDocument/2006/relationships/image" Target="../media/image80.wmf"/><Relationship Id="rId5" Type="http://schemas.openxmlformats.org/officeDocument/2006/relationships/image" Target="../media/image79.wmf"/><Relationship Id="rId10" Type="http://schemas.openxmlformats.org/officeDocument/2006/relationships/image" Target="../media/image84.emf"/><Relationship Id="rId4" Type="http://schemas.openxmlformats.org/officeDocument/2006/relationships/image" Target="../media/image78.wmf"/><Relationship Id="rId9" Type="http://schemas.openxmlformats.org/officeDocument/2006/relationships/image" Target="../media/image83.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94.wmf"/><Relationship Id="rId3" Type="http://schemas.openxmlformats.org/officeDocument/2006/relationships/image" Target="../media/image89.wmf"/><Relationship Id="rId7" Type="http://schemas.openxmlformats.org/officeDocument/2006/relationships/image" Target="../media/image93.wmf"/><Relationship Id="rId2" Type="http://schemas.openxmlformats.org/officeDocument/2006/relationships/image" Target="../media/image88.wmf"/><Relationship Id="rId1" Type="http://schemas.openxmlformats.org/officeDocument/2006/relationships/image" Target="../media/image87.emf"/><Relationship Id="rId6" Type="http://schemas.openxmlformats.org/officeDocument/2006/relationships/image" Target="../media/image92.emf"/><Relationship Id="rId5" Type="http://schemas.openxmlformats.org/officeDocument/2006/relationships/image" Target="../media/image91.wmf"/><Relationship Id="rId4" Type="http://schemas.openxmlformats.org/officeDocument/2006/relationships/image" Target="../media/image90.wmf"/><Relationship Id="rId9" Type="http://schemas.openxmlformats.org/officeDocument/2006/relationships/image" Target="../media/image9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D0F18B72-AB34-4C71-9FE3-FD56EEAF60DF}" type="datetimeFigureOut">
              <a:rPr lang="en-US" smtClean="0"/>
              <a:pPr/>
              <a:t>12/15/2012</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DD9A6E74-342D-4578-9848-BF95EF05356E}" type="slidenum">
              <a:rPr lang="en-US" smtClean="0"/>
              <a:pPr/>
              <a:t>‹#›</a:t>
            </a:fld>
            <a:endParaRPr lang="en-US" dirty="0"/>
          </a:p>
        </p:txBody>
      </p:sp>
    </p:spTree>
    <p:extLst>
      <p:ext uri="{BB962C8B-B14F-4D97-AF65-F5344CB8AC3E}">
        <p14:creationId xmlns:p14="http://schemas.microsoft.com/office/powerpoint/2010/main" xmlns="" val="3669667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Candara" pitchFamily="34" charset="0"/>
              </a:defRPr>
            </a:lvl1pPr>
          </a:lstStyle>
          <a:p>
            <a:endParaRPr lang="en-US" dirty="0"/>
          </a:p>
        </p:txBody>
      </p:sp>
      <p:sp>
        <p:nvSpPr>
          <p:cNvPr id="39939" name="Rectangle 3"/>
          <p:cNvSpPr>
            <a:spLocks noGrp="1" noChangeArrowheads="1"/>
          </p:cNvSpPr>
          <p:nvPr>
            <p:ph type="dt" idx="1"/>
          </p:nvPr>
        </p:nvSpPr>
        <p:spPr bwMode="auto">
          <a:xfrm>
            <a:off x="3884613" y="0"/>
            <a:ext cx="2971800"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Candara" pitchFamily="34" charset="0"/>
              </a:defRPr>
            </a:lvl1pPr>
          </a:lstStyle>
          <a:p>
            <a:fld id="{873E0A58-28C3-4000-9189-8555B2AE62C9}" type="datetimeFigureOut">
              <a:rPr lang="en-US"/>
              <a:pPr/>
              <a:t>12/15/2012</a:t>
            </a:fld>
            <a:endParaRPr lang="en-US" dirty="0"/>
          </a:p>
        </p:txBody>
      </p:sp>
      <p:sp>
        <p:nvSpPr>
          <p:cNvPr id="39940" name="Rectangle 4"/>
          <p:cNvSpPr>
            <a:spLocks noGrp="1" noRot="1" noChangeAspect="1" noChangeArrowheads="1" noTextEdit="1"/>
          </p:cNvSpPr>
          <p:nvPr>
            <p:ph type="sldImg" idx="2"/>
          </p:nvPr>
        </p:nvSpPr>
        <p:spPr bwMode="auto">
          <a:xfrm>
            <a:off x="989013" y="696913"/>
            <a:ext cx="4879975"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9941" name="Rectangle 5"/>
          <p:cNvSpPr>
            <a:spLocks noGrp="1" noChangeArrowheads="1"/>
          </p:cNvSpPr>
          <p:nvPr>
            <p:ph type="body" sz="quarter" idx="3"/>
          </p:nvPr>
        </p:nvSpPr>
        <p:spPr bwMode="auto">
          <a:xfrm>
            <a:off x="685800" y="4416425"/>
            <a:ext cx="5486400" cy="4183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2" name="Rectangle 6"/>
          <p:cNvSpPr>
            <a:spLocks noGrp="1" noChangeArrowheads="1"/>
          </p:cNvSpPr>
          <p:nvPr>
            <p:ph type="ftr" sz="quarter" idx="4"/>
          </p:nvPr>
        </p:nvSpPr>
        <p:spPr bwMode="auto">
          <a:xfrm>
            <a:off x="0" y="8829675"/>
            <a:ext cx="2971800"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Candara" pitchFamily="34" charset="0"/>
              </a:defRPr>
            </a:lvl1pPr>
          </a:lstStyle>
          <a:p>
            <a:endParaRPr lang="en-US" dirty="0"/>
          </a:p>
        </p:txBody>
      </p:sp>
      <p:sp>
        <p:nvSpPr>
          <p:cNvPr id="39943" name="Rectangle 7"/>
          <p:cNvSpPr>
            <a:spLocks noGrp="1" noChangeArrowheads="1"/>
          </p:cNvSpPr>
          <p:nvPr>
            <p:ph type="sldNum" sz="quarter" idx="5"/>
          </p:nvPr>
        </p:nvSpPr>
        <p:spPr bwMode="auto">
          <a:xfrm>
            <a:off x="3884613" y="8829675"/>
            <a:ext cx="2971800"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Candara" pitchFamily="34" charset="0"/>
              </a:defRPr>
            </a:lvl1pPr>
          </a:lstStyle>
          <a:p>
            <a:fld id="{4BFECF70-BC92-4C07-BA99-987DB0913C04}" type="slidenum">
              <a:rPr lang="en-US"/>
              <a:pPr/>
              <a:t>‹#›</a:t>
            </a:fld>
            <a:endParaRPr lang="en-US" dirty="0"/>
          </a:p>
        </p:txBody>
      </p:sp>
    </p:spTree>
    <p:extLst>
      <p:ext uri="{BB962C8B-B14F-4D97-AF65-F5344CB8AC3E}">
        <p14:creationId xmlns:p14="http://schemas.microsoft.com/office/powerpoint/2010/main" xmlns="" val="35510288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Arial" charset="0"/>
      </a:defRPr>
    </a:lvl1pPr>
    <a:lvl2pPr marL="457200" algn="l" rtl="0" fontAlgn="base">
      <a:spcBef>
        <a:spcPct val="30000"/>
      </a:spcBef>
      <a:spcAft>
        <a:spcPct val="0"/>
      </a:spcAft>
      <a:defRPr sz="1200" kern="1200">
        <a:solidFill>
          <a:schemeClr val="tx1"/>
        </a:solidFill>
        <a:latin typeface="Calibri" pitchFamily="34" charset="0"/>
        <a:ea typeface="+mn-ea"/>
        <a:cs typeface="Arial" charset="0"/>
      </a:defRPr>
    </a:lvl2pPr>
    <a:lvl3pPr marL="914400" algn="l" rtl="0" fontAlgn="base">
      <a:spcBef>
        <a:spcPct val="30000"/>
      </a:spcBef>
      <a:spcAft>
        <a:spcPct val="0"/>
      </a:spcAft>
      <a:defRPr sz="1200" kern="1200">
        <a:solidFill>
          <a:schemeClr val="tx1"/>
        </a:solidFill>
        <a:latin typeface="Calibri" pitchFamily="34" charset="0"/>
        <a:ea typeface="+mn-ea"/>
        <a:cs typeface="Arial" charset="0"/>
      </a:defRPr>
    </a:lvl3pPr>
    <a:lvl4pPr marL="1371600" algn="l" rtl="0" fontAlgn="base">
      <a:spcBef>
        <a:spcPct val="30000"/>
      </a:spcBef>
      <a:spcAft>
        <a:spcPct val="0"/>
      </a:spcAft>
      <a:defRPr sz="1200" kern="1200">
        <a:solidFill>
          <a:schemeClr val="tx1"/>
        </a:solidFill>
        <a:latin typeface="Calibri" pitchFamily="34" charset="0"/>
        <a:ea typeface="+mn-ea"/>
        <a:cs typeface="Arial" charset="0"/>
      </a:defRPr>
    </a:lvl4pPr>
    <a:lvl5pPr marL="1828800" algn="l" rtl="0" fontAlgn="base">
      <a:spcBef>
        <a:spcPct val="30000"/>
      </a:spcBef>
      <a:spcAft>
        <a:spcPct val="0"/>
      </a:spcAft>
      <a:defRPr sz="1200" kern="1200">
        <a:solidFill>
          <a:schemeClr val="tx1"/>
        </a:solidFill>
        <a:latin typeface="Calibri"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OM"/>
          </a:p>
        </p:txBody>
      </p:sp>
      <p:sp>
        <p:nvSpPr>
          <p:cNvPr id="4" name="Slide Number Placeholder 3"/>
          <p:cNvSpPr>
            <a:spLocks noGrp="1"/>
          </p:cNvSpPr>
          <p:nvPr>
            <p:ph type="sldNum" sz="quarter" idx="10"/>
          </p:nvPr>
        </p:nvSpPr>
        <p:spPr/>
        <p:txBody>
          <a:bodyPr/>
          <a:lstStyle/>
          <a:p>
            <a:fld id="{4BFECF70-BC92-4C07-BA99-987DB0913C04}"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FECF70-BC92-4C07-BA99-987DB0913C04}" type="slidenum">
              <a:rPr lang="en-US" smtClean="0"/>
              <a:pPr/>
              <a:t>11</a:t>
            </a:fld>
            <a:endParaRPr lang="en-US"/>
          </a:p>
        </p:txBody>
      </p:sp>
    </p:spTree>
    <p:extLst>
      <p:ext uri="{BB962C8B-B14F-4D97-AF65-F5344CB8AC3E}">
        <p14:creationId xmlns:p14="http://schemas.microsoft.com/office/powerpoint/2010/main" xmlns="" val="186724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FECF70-BC92-4C07-BA99-987DB0913C04}" type="slidenum">
              <a:rPr lang="en-US" smtClean="0"/>
              <a:pPr/>
              <a:t>12</a:t>
            </a:fld>
            <a:endParaRPr lang="en-US"/>
          </a:p>
        </p:txBody>
      </p:sp>
    </p:spTree>
    <p:extLst>
      <p:ext uri="{BB962C8B-B14F-4D97-AF65-F5344CB8AC3E}">
        <p14:creationId xmlns:p14="http://schemas.microsoft.com/office/powerpoint/2010/main" xmlns="" val="1867241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FECF70-BC92-4C07-BA99-987DB0913C04}" type="slidenum">
              <a:rPr lang="en-US" smtClean="0"/>
              <a:pPr/>
              <a:t>13</a:t>
            </a:fld>
            <a:endParaRPr lang="en-US"/>
          </a:p>
        </p:txBody>
      </p:sp>
    </p:spTree>
    <p:extLst>
      <p:ext uri="{BB962C8B-B14F-4D97-AF65-F5344CB8AC3E}">
        <p14:creationId xmlns:p14="http://schemas.microsoft.com/office/powerpoint/2010/main" xmlns="" val="1718684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FECF70-BC92-4C07-BA99-987DB0913C04}" type="slidenum">
              <a:rPr lang="en-US" smtClean="0"/>
              <a:pPr/>
              <a:t>18</a:t>
            </a:fld>
            <a:endParaRPr lang="en-US"/>
          </a:p>
        </p:txBody>
      </p:sp>
    </p:spTree>
    <p:extLst>
      <p:ext uri="{BB962C8B-B14F-4D97-AF65-F5344CB8AC3E}">
        <p14:creationId xmlns:p14="http://schemas.microsoft.com/office/powerpoint/2010/main" xmlns="" val="2558490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41666" name="Rectangle 2"/>
          <p:cNvSpPr>
            <a:spLocks noGrp="1" noChangeArrowheads="1"/>
          </p:cNvSpPr>
          <p:nvPr>
            <p:ph type="ctrTitle"/>
          </p:nvPr>
        </p:nvSpPr>
        <p:spPr>
          <a:xfrm>
            <a:off x="960438" y="1524000"/>
            <a:ext cx="8004175" cy="1752600"/>
          </a:xfrm>
        </p:spPr>
        <p:txBody>
          <a:bodyPr/>
          <a:lstStyle>
            <a:lvl1pPr>
              <a:defRPr sz="5000"/>
            </a:lvl1pPr>
          </a:lstStyle>
          <a:p>
            <a:pPr lvl="0"/>
            <a:r>
              <a:rPr lang="en-US" altLang="en-US" noProof="0" smtClean="0"/>
              <a:t>Click to edit Master title style</a:t>
            </a:r>
          </a:p>
        </p:txBody>
      </p:sp>
      <p:sp>
        <p:nvSpPr>
          <p:cNvPr id="241667" name="Rectangle 3"/>
          <p:cNvSpPr>
            <a:spLocks noGrp="1" noChangeArrowheads="1"/>
          </p:cNvSpPr>
          <p:nvPr>
            <p:ph type="subTitle" idx="1"/>
          </p:nvPr>
        </p:nvSpPr>
        <p:spPr>
          <a:xfrm>
            <a:off x="2079625" y="3962400"/>
            <a:ext cx="6881813" cy="1752600"/>
          </a:xfrm>
        </p:spPr>
        <p:txBody>
          <a:bodyPr/>
          <a:lstStyle>
            <a:lvl1pPr marL="0" indent="0">
              <a:buFont typeface="Wingdings" pitchFamily="2" charset="2"/>
              <a:buNone/>
              <a:defRPr sz="2800"/>
            </a:lvl1pPr>
          </a:lstStyle>
          <a:p>
            <a:pPr lvl="0"/>
            <a:r>
              <a:rPr lang="en-US" altLang="en-US" noProof="0" smtClean="0"/>
              <a:t>Click to edit Master subtitle style</a:t>
            </a:r>
          </a:p>
        </p:txBody>
      </p:sp>
      <p:sp>
        <p:nvSpPr>
          <p:cNvPr id="241668" name="Rectangle 4"/>
          <p:cNvSpPr>
            <a:spLocks noGrp="1" noChangeArrowheads="1"/>
          </p:cNvSpPr>
          <p:nvPr>
            <p:ph type="dt" sz="half" idx="2"/>
          </p:nvPr>
        </p:nvSpPr>
        <p:spPr/>
        <p:txBody>
          <a:bodyPr/>
          <a:lstStyle>
            <a:lvl1pPr>
              <a:defRPr/>
            </a:lvl1pPr>
          </a:lstStyle>
          <a:p>
            <a:fld id="{F6837455-B3BD-4EBC-98B1-9C0407B55D88}" type="datetime1">
              <a:rPr lang="en-US" smtClean="0"/>
              <a:pPr/>
              <a:t>12/15/2012</a:t>
            </a:fld>
            <a:endParaRPr lang="en-US" altLang="en-US" dirty="0"/>
          </a:p>
        </p:txBody>
      </p:sp>
      <p:sp>
        <p:nvSpPr>
          <p:cNvPr id="241669" name="Rectangle 5"/>
          <p:cNvSpPr>
            <a:spLocks noGrp="1" noChangeArrowheads="1"/>
          </p:cNvSpPr>
          <p:nvPr>
            <p:ph type="ftr" sz="quarter" idx="3"/>
          </p:nvPr>
        </p:nvSpPr>
        <p:spPr>
          <a:xfrm>
            <a:off x="3279775" y="6243638"/>
            <a:ext cx="3041650" cy="457200"/>
          </a:xfrm>
        </p:spPr>
        <p:txBody>
          <a:bodyPr/>
          <a:lstStyle>
            <a:lvl1pPr>
              <a:defRPr/>
            </a:lvl1pPr>
          </a:lstStyle>
          <a:p>
            <a:r>
              <a:rPr lang="en-US" altLang="en-US" smtClean="0"/>
              <a:t>Bangalore conference, 16-22 December, 2012</a:t>
            </a:r>
            <a:endParaRPr lang="en-US" altLang="en-US" dirty="0"/>
          </a:p>
        </p:txBody>
      </p:sp>
      <p:sp>
        <p:nvSpPr>
          <p:cNvPr id="241670" name="Rectangle 6"/>
          <p:cNvSpPr>
            <a:spLocks noGrp="1" noChangeArrowheads="1"/>
          </p:cNvSpPr>
          <p:nvPr>
            <p:ph type="sldNum" sz="quarter" idx="4"/>
          </p:nvPr>
        </p:nvSpPr>
        <p:spPr/>
        <p:txBody>
          <a:bodyPr/>
          <a:lstStyle>
            <a:lvl1pPr>
              <a:defRPr/>
            </a:lvl1pPr>
          </a:lstStyle>
          <a:p>
            <a:fld id="{420EC1C4-F805-4D2B-9E77-1C7DF0235ABF}" type="slidenum">
              <a:rPr lang="en-US" altLang="en-US"/>
              <a:pPr/>
              <a:t>‹#›</a:t>
            </a:fld>
            <a:endParaRPr lang="en-US" altLang="en-US" dirty="0"/>
          </a:p>
        </p:txBody>
      </p:sp>
      <p:sp>
        <p:nvSpPr>
          <p:cNvPr id="241671" name="Freeform 7"/>
          <p:cNvSpPr>
            <a:spLocks noChangeArrowheads="1"/>
          </p:cNvSpPr>
          <p:nvPr/>
        </p:nvSpPr>
        <p:spPr bwMode="auto">
          <a:xfrm>
            <a:off x="639763" y="1219200"/>
            <a:ext cx="8321675"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241672" name="Line 8"/>
          <p:cNvSpPr>
            <a:spLocks noChangeShapeType="1"/>
          </p:cNvSpPr>
          <p:nvPr/>
        </p:nvSpPr>
        <p:spPr bwMode="auto">
          <a:xfrm>
            <a:off x="2079625" y="3962400"/>
            <a:ext cx="6837363" cy="0"/>
          </a:xfrm>
          <a:prstGeom prst="line">
            <a:avLst/>
          </a:prstGeom>
          <a:noFill/>
          <a:ln w="19050">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1731641-75DF-427C-A41D-1E20416C1609}" type="datetime1">
              <a:rPr lang="en-US" smtClean="0"/>
              <a:pPr/>
              <a:t>12/15/2012</a:t>
            </a:fld>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Bangalore conference, 16-22 December, 2012</a:t>
            </a:r>
            <a:endParaRPr lang="en-US" altLang="en-US" dirty="0"/>
          </a:p>
        </p:txBody>
      </p:sp>
      <p:sp>
        <p:nvSpPr>
          <p:cNvPr id="6" name="Slide Number Placeholder 5"/>
          <p:cNvSpPr>
            <a:spLocks noGrp="1"/>
          </p:cNvSpPr>
          <p:nvPr>
            <p:ph type="sldNum" sz="quarter" idx="12"/>
          </p:nvPr>
        </p:nvSpPr>
        <p:spPr/>
        <p:txBody>
          <a:bodyPr/>
          <a:lstStyle>
            <a:lvl1pPr>
              <a:defRPr/>
            </a:lvl1pPr>
          </a:lstStyle>
          <a:p>
            <a:fld id="{DAD27BA4-61D1-4BCA-B459-99273FD30ED8}" type="slidenum">
              <a:rPr lang="en-US" altLang="en-US"/>
              <a:pPr/>
              <a:t>‹#›</a:t>
            </a:fld>
            <a:endParaRPr lang="en-US" altLang="en-US" dirty="0"/>
          </a:p>
        </p:txBody>
      </p:sp>
    </p:spTree>
    <p:extLst>
      <p:ext uri="{BB962C8B-B14F-4D97-AF65-F5344CB8AC3E}">
        <p14:creationId xmlns:p14="http://schemas.microsoft.com/office/powerpoint/2010/main" xmlns="" val="232903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1188" y="277813"/>
            <a:ext cx="2160587"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9425" y="277813"/>
            <a:ext cx="6329363"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AE04114-5D0B-437F-AF41-C98A5C817995}" type="datetime1">
              <a:rPr lang="en-US" smtClean="0"/>
              <a:pPr/>
              <a:t>12/15/2012</a:t>
            </a:fld>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Bangalore conference, 16-22 December, 2012</a:t>
            </a:r>
            <a:endParaRPr lang="en-US" altLang="en-US" dirty="0"/>
          </a:p>
        </p:txBody>
      </p:sp>
      <p:sp>
        <p:nvSpPr>
          <p:cNvPr id="6" name="Slide Number Placeholder 5"/>
          <p:cNvSpPr>
            <a:spLocks noGrp="1"/>
          </p:cNvSpPr>
          <p:nvPr>
            <p:ph type="sldNum" sz="quarter" idx="12"/>
          </p:nvPr>
        </p:nvSpPr>
        <p:spPr/>
        <p:txBody>
          <a:bodyPr/>
          <a:lstStyle>
            <a:lvl1pPr>
              <a:defRPr/>
            </a:lvl1pPr>
          </a:lstStyle>
          <a:p>
            <a:fld id="{9FDECF61-7DE7-4A61-A00B-C5F4D4813913}" type="slidenum">
              <a:rPr lang="en-US" altLang="en-US"/>
              <a:pPr/>
              <a:t>‹#›</a:t>
            </a:fld>
            <a:endParaRPr lang="en-US" altLang="en-US" dirty="0"/>
          </a:p>
        </p:txBody>
      </p:sp>
    </p:spTree>
    <p:extLst>
      <p:ext uri="{BB962C8B-B14F-4D97-AF65-F5344CB8AC3E}">
        <p14:creationId xmlns:p14="http://schemas.microsoft.com/office/powerpoint/2010/main" xmlns="" val="165052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277813"/>
            <a:ext cx="864235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79425" y="1600200"/>
            <a:ext cx="4244975"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0"/>
            <a:ext cx="4244975"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941763"/>
            <a:ext cx="4244975"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79425" y="6243638"/>
            <a:ext cx="2241550" cy="457200"/>
          </a:xfrm>
        </p:spPr>
        <p:txBody>
          <a:bodyPr/>
          <a:lstStyle>
            <a:lvl1pPr>
              <a:defRPr/>
            </a:lvl1pPr>
          </a:lstStyle>
          <a:p>
            <a:fld id="{1B947DBF-FF09-4375-85B5-5D857C30A3A3}" type="datetime1">
              <a:rPr lang="en-US" smtClean="0"/>
              <a:pPr/>
              <a:t>12/15/2012</a:t>
            </a:fld>
            <a:endParaRPr lang="en-US" altLang="en-US" dirty="0"/>
          </a:p>
        </p:txBody>
      </p:sp>
      <p:sp>
        <p:nvSpPr>
          <p:cNvPr id="7" name="Footer Placeholder 6"/>
          <p:cNvSpPr>
            <a:spLocks noGrp="1"/>
          </p:cNvSpPr>
          <p:nvPr>
            <p:ph type="ftr" sz="quarter" idx="11"/>
          </p:nvPr>
        </p:nvSpPr>
        <p:spPr>
          <a:xfrm>
            <a:off x="3279775" y="6248400"/>
            <a:ext cx="3041650" cy="457200"/>
          </a:xfrm>
        </p:spPr>
        <p:txBody>
          <a:bodyPr/>
          <a:lstStyle>
            <a:lvl1pPr>
              <a:defRPr/>
            </a:lvl1pPr>
          </a:lstStyle>
          <a:p>
            <a:r>
              <a:rPr lang="en-US" altLang="en-US" smtClean="0"/>
              <a:t>Bangalore conference, 16-22 December, 2012</a:t>
            </a:r>
            <a:endParaRPr lang="en-US" altLang="en-US" dirty="0"/>
          </a:p>
        </p:txBody>
      </p:sp>
      <p:sp>
        <p:nvSpPr>
          <p:cNvPr id="8" name="Slide Number Placeholder 7"/>
          <p:cNvSpPr>
            <a:spLocks noGrp="1"/>
          </p:cNvSpPr>
          <p:nvPr>
            <p:ph type="sldNum" sz="quarter" idx="12"/>
          </p:nvPr>
        </p:nvSpPr>
        <p:spPr>
          <a:xfrm>
            <a:off x="6880225" y="6243638"/>
            <a:ext cx="2241550" cy="457200"/>
          </a:xfrm>
        </p:spPr>
        <p:txBody>
          <a:bodyPr/>
          <a:lstStyle>
            <a:lvl1pPr>
              <a:defRPr/>
            </a:lvl1pPr>
          </a:lstStyle>
          <a:p>
            <a:fld id="{C87660D3-6A31-4A7D-9604-C90681C7A1B6}" type="slidenum">
              <a:rPr lang="en-US" altLang="en-US"/>
              <a:pPr/>
              <a:t>‹#›</a:t>
            </a:fld>
            <a:endParaRPr lang="en-US" altLang="en-US" dirty="0"/>
          </a:p>
        </p:txBody>
      </p:sp>
    </p:spTree>
    <p:extLst>
      <p:ext uri="{BB962C8B-B14F-4D97-AF65-F5344CB8AC3E}">
        <p14:creationId xmlns:p14="http://schemas.microsoft.com/office/powerpoint/2010/main" xmlns="" val="2978633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277813"/>
            <a:ext cx="864235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79425" y="1600200"/>
            <a:ext cx="4244975"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0"/>
            <a:ext cx="4244975"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941763"/>
            <a:ext cx="4244975"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79425" y="6243638"/>
            <a:ext cx="2241550" cy="457200"/>
          </a:xfrm>
        </p:spPr>
        <p:txBody>
          <a:bodyPr/>
          <a:lstStyle>
            <a:lvl1pPr>
              <a:defRPr/>
            </a:lvl1pPr>
          </a:lstStyle>
          <a:p>
            <a:fld id="{B5984417-08E3-4BCE-9791-4E93EE4C94FC}" type="datetime1">
              <a:rPr lang="en-US" smtClean="0"/>
              <a:pPr/>
              <a:t>12/15/2012</a:t>
            </a:fld>
            <a:endParaRPr lang="en-US" altLang="en-US" dirty="0"/>
          </a:p>
        </p:txBody>
      </p:sp>
      <p:sp>
        <p:nvSpPr>
          <p:cNvPr id="7" name="Footer Placeholder 6"/>
          <p:cNvSpPr>
            <a:spLocks noGrp="1"/>
          </p:cNvSpPr>
          <p:nvPr>
            <p:ph type="ftr" sz="quarter" idx="11"/>
          </p:nvPr>
        </p:nvSpPr>
        <p:spPr>
          <a:xfrm>
            <a:off x="3279775" y="6248400"/>
            <a:ext cx="3041650" cy="457200"/>
          </a:xfrm>
        </p:spPr>
        <p:txBody>
          <a:bodyPr/>
          <a:lstStyle>
            <a:lvl1pPr>
              <a:defRPr/>
            </a:lvl1pPr>
          </a:lstStyle>
          <a:p>
            <a:r>
              <a:rPr lang="en-US" altLang="en-US" smtClean="0"/>
              <a:t>Bangalore conference, 16-22 December, 2012</a:t>
            </a:r>
            <a:endParaRPr lang="en-US" altLang="en-US" dirty="0"/>
          </a:p>
        </p:txBody>
      </p:sp>
      <p:sp>
        <p:nvSpPr>
          <p:cNvPr id="8" name="Slide Number Placeholder 7"/>
          <p:cNvSpPr>
            <a:spLocks noGrp="1"/>
          </p:cNvSpPr>
          <p:nvPr>
            <p:ph type="sldNum" sz="quarter" idx="12"/>
          </p:nvPr>
        </p:nvSpPr>
        <p:spPr>
          <a:xfrm>
            <a:off x="6880225" y="6243638"/>
            <a:ext cx="2241550" cy="457200"/>
          </a:xfrm>
        </p:spPr>
        <p:txBody>
          <a:bodyPr/>
          <a:lstStyle>
            <a:lvl1pPr>
              <a:defRPr/>
            </a:lvl1pPr>
          </a:lstStyle>
          <a:p>
            <a:fld id="{A144F5F5-887C-4B47-B79A-CFCD65E4EA25}" type="slidenum">
              <a:rPr lang="en-US" altLang="en-US"/>
              <a:pPr/>
              <a:t>‹#›</a:t>
            </a:fld>
            <a:endParaRPr lang="en-US" altLang="en-US" dirty="0"/>
          </a:p>
        </p:txBody>
      </p:sp>
    </p:spTree>
    <p:extLst>
      <p:ext uri="{BB962C8B-B14F-4D97-AF65-F5344CB8AC3E}">
        <p14:creationId xmlns:p14="http://schemas.microsoft.com/office/powerpoint/2010/main" xmlns="" val="1104231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79425" y="277813"/>
            <a:ext cx="864235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79425" y="1600200"/>
            <a:ext cx="4244975"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0"/>
            <a:ext cx="4244975"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9425" y="3941763"/>
            <a:ext cx="4244975"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76800" y="3941763"/>
            <a:ext cx="4244975"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425" y="6243638"/>
            <a:ext cx="2241550" cy="457200"/>
          </a:xfrm>
        </p:spPr>
        <p:txBody>
          <a:bodyPr/>
          <a:lstStyle>
            <a:lvl1pPr>
              <a:defRPr/>
            </a:lvl1pPr>
          </a:lstStyle>
          <a:p>
            <a:fld id="{631F6E2E-31F1-456A-ADED-9438375FC321}" type="datetime1">
              <a:rPr lang="en-US" smtClean="0"/>
              <a:pPr/>
              <a:t>12/15/2012</a:t>
            </a:fld>
            <a:endParaRPr lang="en-US" altLang="en-US" dirty="0"/>
          </a:p>
        </p:txBody>
      </p:sp>
      <p:sp>
        <p:nvSpPr>
          <p:cNvPr id="8" name="Footer Placeholder 7"/>
          <p:cNvSpPr>
            <a:spLocks noGrp="1"/>
          </p:cNvSpPr>
          <p:nvPr>
            <p:ph type="ftr" sz="quarter" idx="11"/>
          </p:nvPr>
        </p:nvSpPr>
        <p:spPr>
          <a:xfrm>
            <a:off x="3279775" y="6248400"/>
            <a:ext cx="3041650" cy="457200"/>
          </a:xfrm>
        </p:spPr>
        <p:txBody>
          <a:bodyPr/>
          <a:lstStyle>
            <a:lvl1pPr>
              <a:defRPr/>
            </a:lvl1pPr>
          </a:lstStyle>
          <a:p>
            <a:r>
              <a:rPr lang="en-US" altLang="en-US" smtClean="0"/>
              <a:t>Bangalore conference, 16-22 December, 2012</a:t>
            </a:r>
            <a:endParaRPr lang="en-US" altLang="en-US" dirty="0"/>
          </a:p>
        </p:txBody>
      </p:sp>
      <p:sp>
        <p:nvSpPr>
          <p:cNvPr id="9" name="Slide Number Placeholder 8"/>
          <p:cNvSpPr>
            <a:spLocks noGrp="1"/>
          </p:cNvSpPr>
          <p:nvPr>
            <p:ph type="sldNum" sz="quarter" idx="12"/>
          </p:nvPr>
        </p:nvSpPr>
        <p:spPr>
          <a:xfrm>
            <a:off x="6880225" y="6243638"/>
            <a:ext cx="2241550" cy="457200"/>
          </a:xfrm>
        </p:spPr>
        <p:txBody>
          <a:bodyPr/>
          <a:lstStyle>
            <a:lvl1pPr>
              <a:defRPr/>
            </a:lvl1pPr>
          </a:lstStyle>
          <a:p>
            <a:fld id="{81E210FC-59B2-4F64-88CC-6A245A08C366}" type="slidenum">
              <a:rPr lang="en-US" altLang="en-US"/>
              <a:pPr/>
              <a:t>‹#›</a:t>
            </a:fld>
            <a:endParaRPr lang="en-US" altLang="en-US" dirty="0"/>
          </a:p>
        </p:txBody>
      </p:sp>
    </p:spTree>
    <p:extLst>
      <p:ext uri="{BB962C8B-B14F-4D97-AF65-F5344CB8AC3E}">
        <p14:creationId xmlns:p14="http://schemas.microsoft.com/office/powerpoint/2010/main" xmlns="" val="3914872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277813"/>
            <a:ext cx="864235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79425" y="1600200"/>
            <a:ext cx="4244975"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244975"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79425" y="6243638"/>
            <a:ext cx="2241550" cy="457200"/>
          </a:xfrm>
        </p:spPr>
        <p:txBody>
          <a:bodyPr/>
          <a:lstStyle>
            <a:lvl1pPr>
              <a:defRPr/>
            </a:lvl1pPr>
          </a:lstStyle>
          <a:p>
            <a:fld id="{C007857A-4496-4608-BFFB-46D9DB7DEEAB}" type="datetime1">
              <a:rPr lang="en-US" smtClean="0"/>
              <a:pPr/>
              <a:t>12/15/2012</a:t>
            </a:fld>
            <a:endParaRPr lang="en-US" altLang="en-US" dirty="0"/>
          </a:p>
        </p:txBody>
      </p:sp>
      <p:sp>
        <p:nvSpPr>
          <p:cNvPr id="6" name="Footer Placeholder 5"/>
          <p:cNvSpPr>
            <a:spLocks noGrp="1"/>
          </p:cNvSpPr>
          <p:nvPr>
            <p:ph type="ftr" sz="quarter" idx="11"/>
          </p:nvPr>
        </p:nvSpPr>
        <p:spPr>
          <a:xfrm>
            <a:off x="3279775" y="6248400"/>
            <a:ext cx="3041650" cy="457200"/>
          </a:xfrm>
        </p:spPr>
        <p:txBody>
          <a:bodyPr/>
          <a:lstStyle>
            <a:lvl1pPr>
              <a:defRPr/>
            </a:lvl1pPr>
          </a:lstStyle>
          <a:p>
            <a:r>
              <a:rPr lang="en-US" altLang="en-US" smtClean="0"/>
              <a:t>Bangalore conference, 16-22 December, 2012</a:t>
            </a:r>
            <a:endParaRPr lang="en-US" altLang="en-US" dirty="0"/>
          </a:p>
        </p:txBody>
      </p:sp>
      <p:sp>
        <p:nvSpPr>
          <p:cNvPr id="7" name="Slide Number Placeholder 6"/>
          <p:cNvSpPr>
            <a:spLocks noGrp="1"/>
          </p:cNvSpPr>
          <p:nvPr>
            <p:ph type="sldNum" sz="quarter" idx="12"/>
          </p:nvPr>
        </p:nvSpPr>
        <p:spPr>
          <a:xfrm>
            <a:off x="6880225" y="6243638"/>
            <a:ext cx="2241550" cy="457200"/>
          </a:xfrm>
        </p:spPr>
        <p:txBody>
          <a:bodyPr/>
          <a:lstStyle>
            <a:lvl1pPr>
              <a:defRPr/>
            </a:lvl1pPr>
          </a:lstStyle>
          <a:p>
            <a:fld id="{762A684F-6529-458A-92EF-1BE9B3517DFD}" type="slidenum">
              <a:rPr lang="en-US" altLang="en-US"/>
              <a:pPr/>
              <a:t>‹#›</a:t>
            </a:fld>
            <a:endParaRPr lang="en-US" altLang="en-US" dirty="0"/>
          </a:p>
        </p:txBody>
      </p:sp>
    </p:spTree>
    <p:extLst>
      <p:ext uri="{BB962C8B-B14F-4D97-AF65-F5344CB8AC3E}">
        <p14:creationId xmlns:p14="http://schemas.microsoft.com/office/powerpoint/2010/main" xmlns="" val="570354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791359A-0A5F-4ABE-A8D2-EE6DEDFECAF6}" type="datetime1">
              <a:rPr lang="en-US" smtClean="0"/>
              <a:pPr/>
              <a:t>12/15/2012</a:t>
            </a:fld>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Bangalore conference, 16-22 December, 2012</a:t>
            </a:r>
            <a:endParaRPr lang="en-US" altLang="en-US" dirty="0"/>
          </a:p>
        </p:txBody>
      </p:sp>
      <p:sp>
        <p:nvSpPr>
          <p:cNvPr id="6" name="Slide Number Placeholder 5"/>
          <p:cNvSpPr>
            <a:spLocks noGrp="1"/>
          </p:cNvSpPr>
          <p:nvPr>
            <p:ph type="sldNum" sz="quarter" idx="12"/>
          </p:nvPr>
        </p:nvSpPr>
        <p:spPr/>
        <p:txBody>
          <a:bodyPr/>
          <a:lstStyle>
            <a:lvl1pPr>
              <a:defRPr/>
            </a:lvl1pPr>
          </a:lstStyle>
          <a:p>
            <a:fld id="{C9F91836-6252-4635-A672-7508B59A3A25}" type="slidenum">
              <a:rPr lang="en-US" altLang="en-US"/>
              <a:pPr/>
              <a:t>‹#›</a:t>
            </a:fld>
            <a:endParaRPr lang="en-US" altLang="en-US" dirty="0"/>
          </a:p>
        </p:txBody>
      </p:sp>
    </p:spTree>
    <p:extLst>
      <p:ext uri="{BB962C8B-B14F-4D97-AF65-F5344CB8AC3E}">
        <p14:creationId xmlns:p14="http://schemas.microsoft.com/office/powerpoint/2010/main" xmlns="" val="1591016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406900"/>
            <a:ext cx="8161338"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825" y="2906713"/>
            <a:ext cx="816133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0BE3A52-F1A2-4EDC-90C2-DA4EFDFAEF38}" type="datetime1">
              <a:rPr lang="en-US" smtClean="0"/>
              <a:pPr/>
              <a:t>12/15/2012</a:t>
            </a:fld>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Bangalore conference, 16-22 December, 2012</a:t>
            </a:r>
            <a:endParaRPr lang="en-US" altLang="en-US" dirty="0"/>
          </a:p>
        </p:txBody>
      </p:sp>
      <p:sp>
        <p:nvSpPr>
          <p:cNvPr id="6" name="Slide Number Placeholder 5"/>
          <p:cNvSpPr>
            <a:spLocks noGrp="1"/>
          </p:cNvSpPr>
          <p:nvPr>
            <p:ph type="sldNum" sz="quarter" idx="12"/>
          </p:nvPr>
        </p:nvSpPr>
        <p:spPr/>
        <p:txBody>
          <a:bodyPr/>
          <a:lstStyle>
            <a:lvl1pPr>
              <a:defRPr/>
            </a:lvl1pPr>
          </a:lstStyle>
          <a:p>
            <a:fld id="{77D87AF2-A7C6-4236-AF14-9A17E2769542}" type="slidenum">
              <a:rPr lang="en-US" altLang="en-US"/>
              <a:pPr/>
              <a:t>‹#›</a:t>
            </a:fld>
            <a:endParaRPr lang="en-US" altLang="en-US" dirty="0"/>
          </a:p>
        </p:txBody>
      </p:sp>
    </p:spTree>
    <p:extLst>
      <p:ext uri="{BB962C8B-B14F-4D97-AF65-F5344CB8AC3E}">
        <p14:creationId xmlns:p14="http://schemas.microsoft.com/office/powerpoint/2010/main" xmlns="" val="286253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9425" y="1600200"/>
            <a:ext cx="4244975"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244975"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999C168-D334-419D-A35E-8FC0EBBBDD19}" type="datetime1">
              <a:rPr lang="en-US" smtClean="0"/>
              <a:pPr/>
              <a:t>12/15/2012</a:t>
            </a:fld>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smtClean="0"/>
              <a:t>Bangalore conference, 16-22 December, 2012</a:t>
            </a:r>
            <a:endParaRPr lang="en-US" altLang="en-US" dirty="0"/>
          </a:p>
        </p:txBody>
      </p:sp>
      <p:sp>
        <p:nvSpPr>
          <p:cNvPr id="7" name="Slide Number Placeholder 6"/>
          <p:cNvSpPr>
            <a:spLocks noGrp="1"/>
          </p:cNvSpPr>
          <p:nvPr>
            <p:ph type="sldNum" sz="quarter" idx="12"/>
          </p:nvPr>
        </p:nvSpPr>
        <p:spPr/>
        <p:txBody>
          <a:bodyPr/>
          <a:lstStyle>
            <a:lvl1pPr>
              <a:defRPr/>
            </a:lvl1pPr>
          </a:lstStyle>
          <a:p>
            <a:fld id="{35B41413-67AF-462C-8414-25FF0DF3E096}" type="slidenum">
              <a:rPr lang="en-US" altLang="en-US"/>
              <a:pPr/>
              <a:t>‹#›</a:t>
            </a:fld>
            <a:endParaRPr lang="en-US" altLang="en-US" dirty="0"/>
          </a:p>
        </p:txBody>
      </p:sp>
    </p:spTree>
    <p:extLst>
      <p:ext uri="{BB962C8B-B14F-4D97-AF65-F5344CB8AC3E}">
        <p14:creationId xmlns:p14="http://schemas.microsoft.com/office/powerpoint/2010/main" xmlns="" val="3158595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4638"/>
            <a:ext cx="86423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6800"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800"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8724E32-5640-4CBC-9621-B6F72C552571}" type="datetime1">
              <a:rPr lang="en-US" smtClean="0"/>
              <a:pPr/>
              <a:t>12/15/2012</a:t>
            </a:fld>
            <a:endParaRPr lang="en-US" altLang="en-US" dirty="0"/>
          </a:p>
        </p:txBody>
      </p:sp>
      <p:sp>
        <p:nvSpPr>
          <p:cNvPr id="8" name="Footer Placeholder 7"/>
          <p:cNvSpPr>
            <a:spLocks noGrp="1"/>
          </p:cNvSpPr>
          <p:nvPr>
            <p:ph type="ftr" sz="quarter" idx="11"/>
          </p:nvPr>
        </p:nvSpPr>
        <p:spPr/>
        <p:txBody>
          <a:bodyPr/>
          <a:lstStyle>
            <a:lvl1pPr>
              <a:defRPr/>
            </a:lvl1pPr>
          </a:lstStyle>
          <a:p>
            <a:r>
              <a:rPr lang="en-US" altLang="en-US" smtClean="0"/>
              <a:t>Bangalore conference, 16-22 December, 2012</a:t>
            </a:r>
            <a:endParaRPr lang="en-US" altLang="en-US" dirty="0"/>
          </a:p>
        </p:txBody>
      </p:sp>
      <p:sp>
        <p:nvSpPr>
          <p:cNvPr id="9" name="Slide Number Placeholder 8"/>
          <p:cNvSpPr>
            <a:spLocks noGrp="1"/>
          </p:cNvSpPr>
          <p:nvPr>
            <p:ph type="sldNum" sz="quarter" idx="12"/>
          </p:nvPr>
        </p:nvSpPr>
        <p:spPr/>
        <p:txBody>
          <a:bodyPr/>
          <a:lstStyle>
            <a:lvl1pPr>
              <a:defRPr/>
            </a:lvl1pPr>
          </a:lstStyle>
          <a:p>
            <a:fld id="{FBA16848-CA9C-46A0-BA92-B52B6DD429BA}" type="slidenum">
              <a:rPr lang="en-US" altLang="en-US"/>
              <a:pPr/>
              <a:t>‹#›</a:t>
            </a:fld>
            <a:endParaRPr lang="en-US" altLang="en-US" dirty="0"/>
          </a:p>
        </p:txBody>
      </p:sp>
    </p:spTree>
    <p:extLst>
      <p:ext uri="{BB962C8B-B14F-4D97-AF65-F5344CB8AC3E}">
        <p14:creationId xmlns:p14="http://schemas.microsoft.com/office/powerpoint/2010/main" xmlns="" val="3503775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DEEDE96-1D45-426C-A946-498635CF6D68}" type="datetime1">
              <a:rPr lang="en-US" smtClean="0"/>
              <a:pPr/>
              <a:t>12/15/2012</a:t>
            </a:fld>
            <a:endParaRPr lang="en-US" altLang="en-US" dirty="0"/>
          </a:p>
        </p:txBody>
      </p:sp>
      <p:sp>
        <p:nvSpPr>
          <p:cNvPr id="4" name="Footer Placeholder 3"/>
          <p:cNvSpPr>
            <a:spLocks noGrp="1"/>
          </p:cNvSpPr>
          <p:nvPr>
            <p:ph type="ftr" sz="quarter" idx="11"/>
          </p:nvPr>
        </p:nvSpPr>
        <p:spPr/>
        <p:txBody>
          <a:bodyPr/>
          <a:lstStyle>
            <a:lvl1pPr>
              <a:defRPr/>
            </a:lvl1pPr>
          </a:lstStyle>
          <a:p>
            <a:r>
              <a:rPr lang="en-US" altLang="en-US" smtClean="0"/>
              <a:t>Bangalore conference, 16-22 December, 2012</a:t>
            </a:r>
            <a:endParaRPr lang="en-US" altLang="en-US" dirty="0"/>
          </a:p>
        </p:txBody>
      </p:sp>
      <p:sp>
        <p:nvSpPr>
          <p:cNvPr id="5" name="Slide Number Placeholder 4"/>
          <p:cNvSpPr>
            <a:spLocks noGrp="1"/>
          </p:cNvSpPr>
          <p:nvPr>
            <p:ph type="sldNum" sz="quarter" idx="12"/>
          </p:nvPr>
        </p:nvSpPr>
        <p:spPr/>
        <p:txBody>
          <a:bodyPr/>
          <a:lstStyle>
            <a:lvl1pPr>
              <a:defRPr/>
            </a:lvl1pPr>
          </a:lstStyle>
          <a:p>
            <a:fld id="{DE44E5E6-2555-46DE-9764-B79918544436}" type="slidenum">
              <a:rPr lang="en-US" altLang="en-US"/>
              <a:pPr/>
              <a:t>‹#›</a:t>
            </a:fld>
            <a:endParaRPr lang="en-US" altLang="en-US" dirty="0"/>
          </a:p>
        </p:txBody>
      </p:sp>
    </p:spTree>
    <p:extLst>
      <p:ext uri="{BB962C8B-B14F-4D97-AF65-F5344CB8AC3E}">
        <p14:creationId xmlns:p14="http://schemas.microsoft.com/office/powerpoint/2010/main" xmlns="" val="961580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9AAC3EF-0B5A-4CDC-9C7D-ACAAD253642D}" type="datetime1">
              <a:rPr lang="en-US" smtClean="0"/>
              <a:pPr/>
              <a:t>12/15/2012</a:t>
            </a:fld>
            <a:endParaRPr lang="en-US" altLang="en-US" dirty="0"/>
          </a:p>
        </p:txBody>
      </p:sp>
      <p:sp>
        <p:nvSpPr>
          <p:cNvPr id="3" name="Footer Placeholder 2"/>
          <p:cNvSpPr>
            <a:spLocks noGrp="1"/>
          </p:cNvSpPr>
          <p:nvPr>
            <p:ph type="ftr" sz="quarter" idx="11"/>
          </p:nvPr>
        </p:nvSpPr>
        <p:spPr/>
        <p:txBody>
          <a:bodyPr/>
          <a:lstStyle>
            <a:lvl1pPr>
              <a:defRPr/>
            </a:lvl1pPr>
          </a:lstStyle>
          <a:p>
            <a:r>
              <a:rPr lang="en-US" altLang="en-US" smtClean="0"/>
              <a:t>Bangalore conference, 16-22 December, 2012</a:t>
            </a:r>
            <a:endParaRPr lang="en-US" altLang="en-US" dirty="0"/>
          </a:p>
        </p:txBody>
      </p:sp>
      <p:sp>
        <p:nvSpPr>
          <p:cNvPr id="4" name="Slide Number Placeholder 3"/>
          <p:cNvSpPr>
            <a:spLocks noGrp="1"/>
          </p:cNvSpPr>
          <p:nvPr>
            <p:ph type="sldNum" sz="quarter" idx="12"/>
          </p:nvPr>
        </p:nvSpPr>
        <p:spPr/>
        <p:txBody>
          <a:bodyPr/>
          <a:lstStyle>
            <a:lvl1pPr>
              <a:defRPr/>
            </a:lvl1pPr>
          </a:lstStyle>
          <a:p>
            <a:fld id="{BFDE6113-5D83-4FA4-9B37-FF16632D7A92}" type="slidenum">
              <a:rPr lang="en-US" altLang="en-US"/>
              <a:pPr/>
              <a:t>‹#›</a:t>
            </a:fld>
            <a:endParaRPr lang="en-US" altLang="en-US" dirty="0"/>
          </a:p>
        </p:txBody>
      </p:sp>
    </p:spTree>
    <p:extLst>
      <p:ext uri="{BB962C8B-B14F-4D97-AF65-F5344CB8AC3E}">
        <p14:creationId xmlns:p14="http://schemas.microsoft.com/office/powerpoint/2010/main" xmlns="" val="3103576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3050"/>
            <a:ext cx="315912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38" y="273050"/>
            <a:ext cx="53673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9425" y="1435100"/>
            <a:ext cx="31591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3858784-CFD6-4872-90A4-4BEE6544D156}" type="datetime1">
              <a:rPr lang="en-US" smtClean="0"/>
              <a:pPr/>
              <a:t>12/15/2012</a:t>
            </a:fld>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smtClean="0"/>
              <a:t>Bangalore conference, 16-22 December, 2012</a:t>
            </a:r>
            <a:endParaRPr lang="en-US" altLang="en-US" dirty="0"/>
          </a:p>
        </p:txBody>
      </p:sp>
      <p:sp>
        <p:nvSpPr>
          <p:cNvPr id="7" name="Slide Number Placeholder 6"/>
          <p:cNvSpPr>
            <a:spLocks noGrp="1"/>
          </p:cNvSpPr>
          <p:nvPr>
            <p:ph type="sldNum" sz="quarter" idx="12"/>
          </p:nvPr>
        </p:nvSpPr>
        <p:spPr/>
        <p:txBody>
          <a:bodyPr/>
          <a:lstStyle>
            <a:lvl1pPr>
              <a:defRPr/>
            </a:lvl1pPr>
          </a:lstStyle>
          <a:p>
            <a:fld id="{5641A31E-6DD3-4FE0-8C62-CA94CD1D4159}" type="slidenum">
              <a:rPr lang="en-US" altLang="en-US"/>
              <a:pPr/>
              <a:t>‹#›</a:t>
            </a:fld>
            <a:endParaRPr lang="en-US" altLang="en-US" dirty="0"/>
          </a:p>
        </p:txBody>
      </p:sp>
    </p:spTree>
    <p:extLst>
      <p:ext uri="{BB962C8B-B14F-4D97-AF65-F5344CB8AC3E}">
        <p14:creationId xmlns:p14="http://schemas.microsoft.com/office/powerpoint/2010/main" xmlns="" val="4289130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188" y="4800600"/>
            <a:ext cx="5761037"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1188" y="612775"/>
            <a:ext cx="576103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881188" y="5367338"/>
            <a:ext cx="576103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5E2815E-18EC-403B-B9B2-FB82305D36F8}" type="datetime1">
              <a:rPr lang="en-US" smtClean="0"/>
              <a:pPr/>
              <a:t>12/15/2012</a:t>
            </a:fld>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smtClean="0"/>
              <a:t>Bangalore conference, 16-22 December, 2012</a:t>
            </a:r>
            <a:endParaRPr lang="en-US" altLang="en-US" dirty="0"/>
          </a:p>
        </p:txBody>
      </p:sp>
      <p:sp>
        <p:nvSpPr>
          <p:cNvPr id="7" name="Slide Number Placeholder 6"/>
          <p:cNvSpPr>
            <a:spLocks noGrp="1"/>
          </p:cNvSpPr>
          <p:nvPr>
            <p:ph type="sldNum" sz="quarter" idx="12"/>
          </p:nvPr>
        </p:nvSpPr>
        <p:spPr/>
        <p:txBody>
          <a:bodyPr/>
          <a:lstStyle>
            <a:lvl1pPr>
              <a:defRPr/>
            </a:lvl1pPr>
          </a:lstStyle>
          <a:p>
            <a:fld id="{7389B152-300D-40CA-9A36-73178CA54618}" type="slidenum">
              <a:rPr lang="en-US" altLang="en-US"/>
              <a:pPr/>
              <a:t>‹#›</a:t>
            </a:fld>
            <a:endParaRPr lang="en-US" altLang="en-US" dirty="0"/>
          </a:p>
        </p:txBody>
      </p:sp>
    </p:spTree>
    <p:extLst>
      <p:ext uri="{BB962C8B-B14F-4D97-AF65-F5344CB8AC3E}">
        <p14:creationId xmlns:p14="http://schemas.microsoft.com/office/powerpoint/2010/main" xmlns="" val="717422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bwMode="auto">
          <a:xfrm>
            <a:off x="479425" y="277813"/>
            <a:ext cx="864235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40643" name="Rectangle 3"/>
          <p:cNvSpPr>
            <a:spLocks noGrp="1" noChangeArrowheads="1"/>
          </p:cNvSpPr>
          <p:nvPr>
            <p:ph type="body" idx="1"/>
          </p:nvPr>
        </p:nvSpPr>
        <p:spPr bwMode="auto">
          <a:xfrm>
            <a:off x="479425" y="1600200"/>
            <a:ext cx="864235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0644" name="Rectangle 4"/>
          <p:cNvSpPr>
            <a:spLocks noGrp="1" noChangeArrowheads="1"/>
          </p:cNvSpPr>
          <p:nvPr>
            <p:ph type="dt" sz="half" idx="2"/>
          </p:nvPr>
        </p:nvSpPr>
        <p:spPr bwMode="auto">
          <a:xfrm>
            <a:off x="479425" y="6243638"/>
            <a:ext cx="2241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j-lt"/>
              </a:defRPr>
            </a:lvl1pPr>
          </a:lstStyle>
          <a:p>
            <a:fld id="{2F734BFF-0768-44BD-903B-258DA9A83CC3}" type="datetime1">
              <a:rPr lang="en-US" smtClean="0"/>
              <a:pPr/>
              <a:t>12/15/2012</a:t>
            </a:fld>
            <a:endParaRPr lang="en-US" altLang="en-US" dirty="0"/>
          </a:p>
        </p:txBody>
      </p:sp>
      <p:sp>
        <p:nvSpPr>
          <p:cNvPr id="240645" name="Rectangle 5"/>
          <p:cNvSpPr>
            <a:spLocks noGrp="1" noChangeArrowheads="1"/>
          </p:cNvSpPr>
          <p:nvPr>
            <p:ph type="ftr" sz="quarter" idx="3"/>
          </p:nvPr>
        </p:nvSpPr>
        <p:spPr bwMode="auto">
          <a:xfrm>
            <a:off x="3279775" y="6248400"/>
            <a:ext cx="30416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j-lt"/>
              </a:defRPr>
            </a:lvl1pPr>
          </a:lstStyle>
          <a:p>
            <a:r>
              <a:rPr lang="en-US" altLang="en-US" smtClean="0"/>
              <a:t>Bangalore conference, 16-22 December, 2012</a:t>
            </a:r>
            <a:endParaRPr lang="en-US" altLang="en-US" dirty="0"/>
          </a:p>
        </p:txBody>
      </p:sp>
      <p:sp>
        <p:nvSpPr>
          <p:cNvPr id="240646" name="Rectangle 6"/>
          <p:cNvSpPr>
            <a:spLocks noGrp="1" noChangeArrowheads="1"/>
          </p:cNvSpPr>
          <p:nvPr>
            <p:ph type="sldNum" sz="quarter" idx="4"/>
          </p:nvPr>
        </p:nvSpPr>
        <p:spPr bwMode="auto">
          <a:xfrm>
            <a:off x="6880225" y="6243638"/>
            <a:ext cx="2241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j-lt"/>
              </a:defRPr>
            </a:lvl1pPr>
          </a:lstStyle>
          <a:p>
            <a:fld id="{DA0B5F2D-E1BC-4DA0-9B8E-C0C1DF516389}" type="slidenum">
              <a:rPr lang="en-US" altLang="en-US"/>
              <a:pPr/>
              <a:t>‹#›</a:t>
            </a:fld>
            <a:endParaRPr lang="en-US" altLang="en-US" dirty="0"/>
          </a:p>
        </p:txBody>
      </p:sp>
      <p:sp>
        <p:nvSpPr>
          <p:cNvPr id="240647" name="Freeform 7"/>
          <p:cNvSpPr>
            <a:spLocks noChangeArrowheads="1"/>
          </p:cNvSpPr>
          <p:nvPr/>
        </p:nvSpPr>
        <p:spPr bwMode="auto">
          <a:xfrm>
            <a:off x="400050" y="228600"/>
            <a:ext cx="8640763"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240648" name="Line 8"/>
          <p:cNvSpPr>
            <a:spLocks noChangeShapeType="1"/>
          </p:cNvSpPr>
          <p:nvPr/>
        </p:nvSpPr>
        <p:spPr bwMode="auto">
          <a:xfrm>
            <a:off x="479425" y="6172200"/>
            <a:ext cx="8642350" cy="0"/>
          </a:xfrm>
          <a:prstGeom prst="line">
            <a:avLst/>
          </a:prstGeom>
          <a:noFill/>
          <a:ln w="19050">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Lst>
  <p:timing>
    <p:tnLst>
      <p:par>
        <p:cTn id="1" dur="indefinite" restart="never" nodeType="tmRoot"/>
      </p:par>
    </p:tnLst>
  </p:timing>
  <p:hf hd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cs typeface="Arial" charset="0"/>
        </a:defRPr>
      </a:lvl2pPr>
      <a:lvl3pPr algn="l" rtl="0" fontAlgn="base">
        <a:spcBef>
          <a:spcPct val="0"/>
        </a:spcBef>
        <a:spcAft>
          <a:spcPct val="0"/>
        </a:spcAft>
        <a:defRPr sz="4200">
          <a:solidFill>
            <a:schemeClr val="tx2"/>
          </a:solidFill>
          <a:latin typeface="Garamond" pitchFamily="18" charset="0"/>
          <a:cs typeface="Arial" charset="0"/>
        </a:defRPr>
      </a:lvl3pPr>
      <a:lvl4pPr algn="l" rtl="0" fontAlgn="base">
        <a:spcBef>
          <a:spcPct val="0"/>
        </a:spcBef>
        <a:spcAft>
          <a:spcPct val="0"/>
        </a:spcAft>
        <a:defRPr sz="4200">
          <a:solidFill>
            <a:schemeClr val="tx2"/>
          </a:solidFill>
          <a:latin typeface="Garamond" pitchFamily="18" charset="0"/>
          <a:cs typeface="Arial" charset="0"/>
        </a:defRPr>
      </a:lvl4pPr>
      <a:lvl5pPr algn="l" rtl="0" fontAlgn="base">
        <a:spcBef>
          <a:spcPct val="0"/>
        </a:spcBef>
        <a:spcAft>
          <a:spcPct val="0"/>
        </a:spcAft>
        <a:defRPr sz="4200">
          <a:solidFill>
            <a:schemeClr val="tx2"/>
          </a:solidFill>
          <a:latin typeface="Garamond" pitchFamily="18" charset="0"/>
          <a:cs typeface="Arial" charset="0"/>
        </a:defRPr>
      </a:lvl5pPr>
      <a:lvl6pPr marL="457200" algn="l" rtl="0" fontAlgn="base">
        <a:spcBef>
          <a:spcPct val="0"/>
        </a:spcBef>
        <a:spcAft>
          <a:spcPct val="0"/>
        </a:spcAft>
        <a:defRPr sz="4200">
          <a:solidFill>
            <a:schemeClr val="tx2"/>
          </a:solidFill>
          <a:latin typeface="Garamond" pitchFamily="18" charset="0"/>
          <a:cs typeface="Arial" charset="0"/>
        </a:defRPr>
      </a:lvl6pPr>
      <a:lvl7pPr marL="914400" algn="l" rtl="0" fontAlgn="base">
        <a:spcBef>
          <a:spcPct val="0"/>
        </a:spcBef>
        <a:spcAft>
          <a:spcPct val="0"/>
        </a:spcAft>
        <a:defRPr sz="4200">
          <a:solidFill>
            <a:schemeClr val="tx2"/>
          </a:solidFill>
          <a:latin typeface="Garamond" pitchFamily="18" charset="0"/>
          <a:cs typeface="Arial" charset="0"/>
        </a:defRPr>
      </a:lvl7pPr>
      <a:lvl8pPr marL="1371600" algn="l" rtl="0" fontAlgn="base">
        <a:spcBef>
          <a:spcPct val="0"/>
        </a:spcBef>
        <a:spcAft>
          <a:spcPct val="0"/>
        </a:spcAft>
        <a:defRPr sz="4200">
          <a:solidFill>
            <a:schemeClr val="tx2"/>
          </a:solidFill>
          <a:latin typeface="Garamond" pitchFamily="18" charset="0"/>
          <a:cs typeface="Arial" charset="0"/>
        </a:defRPr>
      </a:lvl8pPr>
      <a:lvl9pPr marL="1828800" algn="l" rtl="0" fontAlgn="base">
        <a:spcBef>
          <a:spcPct val="0"/>
        </a:spcBef>
        <a:spcAft>
          <a:spcPct val="0"/>
        </a:spcAft>
        <a:defRPr sz="4200">
          <a:solidFill>
            <a:schemeClr val="tx2"/>
          </a:solidFill>
          <a:latin typeface="Garamond" pitchFamily="18" charset="0"/>
          <a:cs typeface="Arial"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png"/><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wmf"/><Relationship Id="rId10" Type="http://schemas.openxmlformats.org/officeDocument/2006/relationships/image" Target="../media/image24.wmf"/><Relationship Id="rId4" Type="http://schemas.openxmlformats.org/officeDocument/2006/relationships/image" Target="../media/image18.wmf"/><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5.xml"/><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3.png"/><Relationship Id="rId11" Type="http://schemas.openxmlformats.org/officeDocument/2006/relationships/image" Target="../media/image17.png"/><Relationship Id="rId5" Type="http://schemas.openxmlformats.org/officeDocument/2006/relationships/oleObject" Target="../embeddings/oleObject8.bin"/><Relationship Id="rId10" Type="http://schemas.openxmlformats.org/officeDocument/2006/relationships/oleObject" Target="../embeddings/oleObject11.bin"/><Relationship Id="rId4" Type="http://schemas.openxmlformats.org/officeDocument/2006/relationships/image" Target="../media/image32.png"/><Relationship Id="rId9"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6.xml"/><Relationship Id="rId7"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hyperlink" Target="http://arxiv.org/pdf/1006.3149" TargetMode="External"/><Relationship Id="rId2" Type="http://schemas.openxmlformats.org/officeDocument/2006/relationships/hyperlink" Target="http://arxiv.org/abs/1006.3149"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9.png"/><Relationship Id="rId2" Type="http://schemas.openxmlformats.org/officeDocument/2006/relationships/image" Target="../media/image55.png"/><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58.pn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5.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image" Target="../media/image74.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oleObject" Target="../embeddings/oleObject24.bin"/><Relationship Id="rId3" Type="http://schemas.openxmlformats.org/officeDocument/2006/relationships/oleObject" Target="../embeddings/oleObject16.bin"/><Relationship Id="rId7" Type="http://schemas.openxmlformats.org/officeDocument/2006/relationships/image" Target="../media/image86.png"/><Relationship Id="rId12" Type="http://schemas.openxmlformats.org/officeDocument/2006/relationships/oleObject" Target="../embeddings/oleObject23.bin"/><Relationship Id="rId2" Type="http://schemas.openxmlformats.org/officeDocument/2006/relationships/slideLayout" Target="../slideLayouts/slideLayout14.xml"/><Relationship Id="rId1" Type="http://schemas.openxmlformats.org/officeDocument/2006/relationships/vmlDrawing" Target="../drawings/vmlDrawing7.vml"/><Relationship Id="rId6" Type="http://schemas.openxmlformats.org/officeDocument/2006/relationships/image" Target="../media/image85.png"/><Relationship Id="rId11" Type="http://schemas.openxmlformats.org/officeDocument/2006/relationships/oleObject" Target="../embeddings/oleObject22.bin"/><Relationship Id="rId5" Type="http://schemas.openxmlformats.org/officeDocument/2006/relationships/oleObject" Target="../embeddings/oleObject18.bin"/><Relationship Id="rId10" Type="http://schemas.openxmlformats.org/officeDocument/2006/relationships/oleObject" Target="../embeddings/oleObject21.bin"/><Relationship Id="rId4" Type="http://schemas.openxmlformats.org/officeDocument/2006/relationships/oleObject" Target="../embeddings/oleObject17.bin"/><Relationship Id="rId9" Type="http://schemas.openxmlformats.org/officeDocument/2006/relationships/oleObject" Target="../embeddings/oleObject20.bin"/><Relationship Id="rId14" Type="http://schemas.openxmlformats.org/officeDocument/2006/relationships/oleObject" Target="../embeddings/oleObject25.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oleObject" Target="../embeddings/oleObject26.bin"/><Relationship Id="rId7" Type="http://schemas.openxmlformats.org/officeDocument/2006/relationships/oleObject" Target="../embeddings/oleObject29.bin"/><Relationship Id="rId12" Type="http://schemas.openxmlformats.org/officeDocument/2006/relationships/oleObject" Target="../embeddings/oleObject34.bin"/><Relationship Id="rId2" Type="http://schemas.openxmlformats.org/officeDocument/2006/relationships/slideLayout" Target="../slideLayouts/slideLayout14.xml"/><Relationship Id="rId1" Type="http://schemas.openxmlformats.org/officeDocument/2006/relationships/vmlDrawing" Target="../drawings/vmlDrawing8.vml"/><Relationship Id="rId6" Type="http://schemas.openxmlformats.org/officeDocument/2006/relationships/image" Target="../media/image74.wmf"/><Relationship Id="rId11" Type="http://schemas.openxmlformats.org/officeDocument/2006/relationships/oleObject" Target="../embeddings/oleObject33.bin"/><Relationship Id="rId5" Type="http://schemas.openxmlformats.org/officeDocument/2006/relationships/oleObject" Target="../embeddings/oleObject28.bin"/><Relationship Id="rId10" Type="http://schemas.openxmlformats.org/officeDocument/2006/relationships/oleObject" Target="../embeddings/oleObject32.bin"/><Relationship Id="rId4" Type="http://schemas.openxmlformats.org/officeDocument/2006/relationships/oleObject" Target="../embeddings/oleObject27.bin"/><Relationship Id="rId9" Type="http://schemas.openxmlformats.org/officeDocument/2006/relationships/oleObject" Target="../embeddings/oleObject3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slideLayout" Target="../slideLayouts/slideLayout4.xml"/><Relationship Id="rId1" Type="http://schemas.openxmlformats.org/officeDocument/2006/relationships/vmlDrawing" Target="../drawings/vmlDrawing9.vml"/><Relationship Id="rId4" Type="http://schemas.openxmlformats.org/officeDocument/2006/relationships/oleObject" Target="../embeddings/oleObject35.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oleObject" Target="../embeddings/oleObject36.bin"/><Relationship Id="rId7" Type="http://schemas.openxmlformats.org/officeDocument/2006/relationships/oleObject" Target="../embeddings/oleObject40.bin"/><Relationship Id="rId12" Type="http://schemas.openxmlformats.org/officeDocument/2006/relationships/image" Target="../media/image107.wmf"/><Relationship Id="rId2" Type="http://schemas.openxmlformats.org/officeDocument/2006/relationships/slideLayout" Target="../slideLayouts/slideLayout15.xml"/><Relationship Id="rId1" Type="http://schemas.openxmlformats.org/officeDocument/2006/relationships/vmlDrawing" Target="../drawings/vmlDrawing10.vml"/><Relationship Id="rId6" Type="http://schemas.openxmlformats.org/officeDocument/2006/relationships/oleObject" Target="../embeddings/oleObject39.bin"/><Relationship Id="rId11" Type="http://schemas.openxmlformats.org/officeDocument/2006/relationships/oleObject" Target="../embeddings/oleObject44.bin"/><Relationship Id="rId5" Type="http://schemas.openxmlformats.org/officeDocument/2006/relationships/oleObject" Target="../embeddings/oleObject38.bin"/><Relationship Id="rId10" Type="http://schemas.openxmlformats.org/officeDocument/2006/relationships/oleObject" Target="../embeddings/oleObject43.bin"/><Relationship Id="rId4" Type="http://schemas.openxmlformats.org/officeDocument/2006/relationships/oleObject" Target="../embeddings/oleObject37.bin"/><Relationship Id="rId9" Type="http://schemas.openxmlformats.org/officeDocument/2006/relationships/oleObject" Target="../embeddings/oleObject42.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5.bin"/><Relationship Id="rId7" Type="http://schemas.openxmlformats.org/officeDocument/2006/relationships/image" Target="../media/image112.png"/><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image" Target="../media/image111.png"/><Relationship Id="rId5" Type="http://schemas.openxmlformats.org/officeDocument/2006/relationships/oleObject" Target="../embeddings/oleObject47.bin"/><Relationship Id="rId4" Type="http://schemas.openxmlformats.org/officeDocument/2006/relationships/oleObject" Target="../embeddings/oleObject46.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oleObject" Target="../embeddings/oleObject48.bin"/><Relationship Id="rId7" Type="http://schemas.openxmlformats.org/officeDocument/2006/relationships/oleObject" Target="../embeddings/oleObject51.bin"/><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oleObject" Target="../embeddings/oleObject50.bin"/><Relationship Id="rId11" Type="http://schemas.openxmlformats.org/officeDocument/2006/relationships/oleObject" Target="../embeddings/oleObject55.bin"/><Relationship Id="rId5" Type="http://schemas.openxmlformats.org/officeDocument/2006/relationships/oleObject" Target="../embeddings/oleObject49.bin"/><Relationship Id="rId10" Type="http://schemas.openxmlformats.org/officeDocument/2006/relationships/oleObject" Target="../embeddings/oleObject54.bin"/><Relationship Id="rId4" Type="http://schemas.openxmlformats.org/officeDocument/2006/relationships/image" Target="../media/image107.wmf"/><Relationship Id="rId9" Type="http://schemas.openxmlformats.org/officeDocument/2006/relationships/oleObject" Target="../embeddings/oleObject53.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oleObject" Target="../embeddings/oleObject57.bin"/><Relationship Id="rId4" Type="http://schemas.openxmlformats.org/officeDocument/2006/relationships/image" Target="../media/image1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8" Type="http://schemas.openxmlformats.org/officeDocument/2006/relationships/oleObject" Target="../embeddings/Microsoft_Office_Word_97_-_2003_Document1.doc"/><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10" Type="http://schemas.openxmlformats.org/officeDocument/2006/relationships/oleObject" Target="../embeddings/oleObject7.bin"/><Relationship Id="rId4" Type="http://schemas.openxmlformats.org/officeDocument/2006/relationships/oleObject" Target="../embeddings/oleObject2.bin"/><Relationship Id="rId9"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5" name="Slide Number Placeholder 3"/>
          <p:cNvSpPr>
            <a:spLocks noGrp="1"/>
          </p:cNvSpPr>
          <p:nvPr>
            <p:ph type="sldNum" sz="quarter" idx="12"/>
          </p:nvPr>
        </p:nvSpPr>
        <p:spPr/>
        <p:txBody>
          <a:bodyPr/>
          <a:lstStyle/>
          <a:p>
            <a:fld id="{68C0D9E7-85CA-487A-AE63-DFB8F5D41832}" type="slidenum">
              <a:rPr lang="en-US" altLang="en-US" smtClean="0"/>
              <a:pPr/>
              <a:t>1</a:t>
            </a:fld>
            <a:endParaRPr lang="en-US" altLang="en-US" dirty="0"/>
          </a:p>
        </p:txBody>
      </p:sp>
      <p:sp>
        <p:nvSpPr>
          <p:cNvPr id="10242" name="Rectangle 2"/>
          <p:cNvSpPr>
            <a:spLocks noGrp="1" noChangeArrowheads="1"/>
          </p:cNvSpPr>
          <p:nvPr>
            <p:ph type="ctrTitle" idx="4294967295"/>
          </p:nvPr>
        </p:nvSpPr>
        <p:spPr>
          <a:xfrm>
            <a:off x="1219200" y="381000"/>
            <a:ext cx="7391400" cy="1981200"/>
          </a:xfrm>
        </p:spPr>
        <p:txBody>
          <a:bodyPr anchor="ctr"/>
          <a:lstStyle/>
          <a:p>
            <a:pPr algn="ctr"/>
            <a:r>
              <a:rPr lang="en-US" sz="3200" b="1" dirty="0" smtClean="0">
                <a:solidFill>
                  <a:srgbClr val="FF0000"/>
                </a:solidFill>
              </a:rPr>
              <a:t>Rank 3-4 Coxeter Groups, Quaternions and </a:t>
            </a:r>
            <a:r>
              <a:rPr lang="en-US" sz="3200" b="1" dirty="0" err="1" smtClean="0">
                <a:solidFill>
                  <a:srgbClr val="FF0000"/>
                </a:solidFill>
              </a:rPr>
              <a:t>Quasicrystals</a:t>
            </a:r>
            <a:endParaRPr lang="en-US" sz="3200" dirty="0">
              <a:solidFill>
                <a:srgbClr val="FF0000"/>
              </a:solidFill>
            </a:endParaRPr>
          </a:p>
        </p:txBody>
      </p:sp>
      <p:sp>
        <p:nvSpPr>
          <p:cNvPr id="10243" name="Rectangle 3"/>
          <p:cNvSpPr>
            <a:spLocks noGrp="1" noChangeArrowheads="1"/>
          </p:cNvSpPr>
          <p:nvPr>
            <p:ph type="subTitle" idx="4294967295"/>
          </p:nvPr>
        </p:nvSpPr>
        <p:spPr>
          <a:xfrm>
            <a:off x="1433513" y="2595563"/>
            <a:ext cx="6734175" cy="2816225"/>
          </a:xfrm>
        </p:spPr>
        <p:txBody>
          <a:bodyPr/>
          <a:lstStyle/>
          <a:p>
            <a:pPr marL="0" indent="0" algn="ctr">
              <a:buFont typeface="Wingdings" pitchFamily="2" charset="2"/>
              <a:buNone/>
            </a:pPr>
            <a:r>
              <a:rPr lang="en-US" sz="2800" b="1" dirty="0" smtClean="0"/>
              <a:t> </a:t>
            </a:r>
            <a:r>
              <a:rPr lang="en-US" sz="2800" b="1" dirty="0" smtClean="0">
                <a:latin typeface="Corbel" pitchFamily="34" charset="0"/>
              </a:rPr>
              <a:t>Mehmet Koca </a:t>
            </a:r>
            <a:r>
              <a:rPr lang="en-US" sz="3600" b="1" dirty="0" smtClean="0">
                <a:latin typeface="Corbel" pitchFamily="34" charset="0"/>
              </a:rPr>
              <a:t>   </a:t>
            </a:r>
            <a:endParaRPr lang="en-US" sz="3600" b="1" dirty="0">
              <a:latin typeface="Corbel" pitchFamily="34" charset="0"/>
            </a:endParaRPr>
          </a:p>
          <a:p>
            <a:pPr marL="0" indent="0" algn="ctr">
              <a:buFont typeface="Wingdings" pitchFamily="2" charset="2"/>
              <a:buNone/>
            </a:pPr>
            <a:r>
              <a:rPr lang="en-US" sz="2000" dirty="0">
                <a:latin typeface="Times New Roman" pitchFamily="18" charset="0"/>
              </a:rPr>
              <a:t>Department of Physics</a:t>
            </a:r>
          </a:p>
          <a:p>
            <a:pPr marL="0" indent="0" algn="ctr">
              <a:buFont typeface="Wingdings" pitchFamily="2" charset="2"/>
              <a:buNone/>
            </a:pPr>
            <a:r>
              <a:rPr lang="en-US" sz="2000" dirty="0">
                <a:latin typeface="Times New Roman" pitchFamily="18" charset="0"/>
              </a:rPr>
              <a:t>College of Science</a:t>
            </a:r>
          </a:p>
          <a:p>
            <a:pPr marL="0" indent="0" algn="ctr">
              <a:buFont typeface="Wingdings" pitchFamily="2" charset="2"/>
              <a:buNone/>
            </a:pPr>
            <a:r>
              <a:rPr lang="en-US" sz="2000" dirty="0">
                <a:latin typeface="Times New Roman" pitchFamily="18" charset="0"/>
              </a:rPr>
              <a:t>Sultan Qaboos University</a:t>
            </a:r>
          </a:p>
          <a:p>
            <a:pPr marL="0" indent="0" algn="ctr">
              <a:buFont typeface="Wingdings" pitchFamily="2" charset="2"/>
              <a:buNone/>
            </a:pPr>
            <a:r>
              <a:rPr lang="en-US" sz="2000" dirty="0">
                <a:latin typeface="Times New Roman" pitchFamily="18" charset="0"/>
              </a:rPr>
              <a:t>Muscat-OMAN</a:t>
            </a:r>
          </a:p>
          <a:p>
            <a:pPr marL="0" indent="0" algn="ctr">
              <a:buFont typeface="Wingdings" pitchFamily="2" charset="2"/>
              <a:buNone/>
            </a:pPr>
            <a:r>
              <a:rPr lang="en-US" sz="2000" dirty="0" smtClean="0">
                <a:solidFill>
                  <a:srgbClr val="211AB2"/>
                </a:solidFill>
                <a:latin typeface="Times New Roman" pitchFamily="18" charset="0"/>
              </a:rPr>
              <a:t>kocam@squ.edu.om</a:t>
            </a:r>
            <a:endParaRPr lang="en-US" sz="2000" dirty="0">
              <a:solidFill>
                <a:srgbClr val="211AB2"/>
              </a:solidFill>
              <a:latin typeface="Times New Roman" pitchFamily="18" charset="0"/>
            </a:endParaRPr>
          </a:p>
          <a:p>
            <a:pPr marL="0" indent="0" algn="ctr">
              <a:buFont typeface="Wingdings" pitchFamily="2" charset="2"/>
              <a:buNone/>
            </a:pPr>
            <a:endParaRPr lang="en-US" sz="2000" dirty="0">
              <a:solidFill>
                <a:srgbClr val="211AB2"/>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277813"/>
            <a:ext cx="8642350" cy="941387"/>
          </a:xfrm>
        </p:spPr>
        <p:txBody>
          <a:bodyPr/>
          <a:lstStyle/>
          <a:p>
            <a:pPr algn="ctr"/>
            <a:r>
              <a:rPr lang="en-US" sz="3200" b="1" dirty="0" smtClean="0">
                <a:solidFill>
                  <a:srgbClr val="FF0000"/>
                </a:solidFill>
              </a:rPr>
              <a:t>Coxeter Diagrams A</a:t>
            </a:r>
            <a:r>
              <a:rPr lang="en-US" sz="2400" b="1" dirty="0" smtClean="0">
                <a:solidFill>
                  <a:srgbClr val="FF0000"/>
                </a:solidFill>
              </a:rPr>
              <a:t>3</a:t>
            </a:r>
            <a:r>
              <a:rPr lang="en-US" sz="3200" b="1" dirty="0" smtClean="0">
                <a:solidFill>
                  <a:srgbClr val="FF0000"/>
                </a:solidFill>
              </a:rPr>
              <a:t>, B</a:t>
            </a:r>
            <a:r>
              <a:rPr lang="en-US" sz="2400" b="1" dirty="0" smtClean="0">
                <a:solidFill>
                  <a:srgbClr val="FF0000"/>
                </a:solidFill>
              </a:rPr>
              <a:t>3</a:t>
            </a:r>
            <a:r>
              <a:rPr lang="en-US" sz="3200" b="1" dirty="0" smtClean="0">
                <a:solidFill>
                  <a:srgbClr val="FF0000"/>
                </a:solidFill>
              </a:rPr>
              <a:t> and H</a:t>
            </a:r>
            <a:r>
              <a:rPr lang="en-US" sz="2400" b="1" dirty="0" smtClean="0">
                <a:solidFill>
                  <a:srgbClr val="FF0000"/>
                </a:solidFill>
              </a:rPr>
              <a:t>3</a:t>
            </a:r>
            <a:r>
              <a:rPr lang="en-US" sz="3200" b="1" dirty="0" smtClean="0">
                <a:solidFill>
                  <a:srgbClr val="FF0000"/>
                </a:solidFill>
              </a:rPr>
              <a:t> with quaternionic roots</a:t>
            </a:r>
            <a:r>
              <a:rPr lang="en-US" b="1" dirty="0" smtClean="0"/>
              <a:t/>
            </a:r>
            <a:br>
              <a:rPr lang="en-US" b="1" dirty="0" smtClean="0"/>
            </a:br>
            <a:r>
              <a:rPr lang="en-US" b="1" dirty="0" smtClean="0"/>
              <a:t> </a:t>
            </a:r>
            <a:r>
              <a:rPr lang="en-US" dirty="0" smtClean="0"/>
              <a:t/>
            </a:r>
            <a:br>
              <a:rPr lang="en-US" dirty="0" smtClean="0"/>
            </a:br>
            <a:endParaRPr lang="ar-OM" dirty="0"/>
          </a:p>
        </p:txBody>
      </p:sp>
      <p:sp>
        <p:nvSpPr>
          <p:cNvPr id="3" name="Footer Placeholder 2"/>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4" name="Slide Number Placeholder 3"/>
          <p:cNvSpPr>
            <a:spLocks noGrp="1"/>
          </p:cNvSpPr>
          <p:nvPr>
            <p:ph type="sldNum" sz="quarter" idx="12"/>
          </p:nvPr>
        </p:nvSpPr>
        <p:spPr/>
        <p:txBody>
          <a:bodyPr/>
          <a:lstStyle/>
          <a:p>
            <a:fld id="{DE44E5E6-2555-46DE-9764-B79918544436}" type="slidenum">
              <a:rPr lang="en-US" altLang="en-US" smtClean="0"/>
              <a:pPr/>
              <a:t>10</a:t>
            </a:fld>
            <a:endParaRPr lang="en-US" altLang="en-US" dirty="0"/>
          </a:p>
        </p:txBody>
      </p:sp>
      <p:pic>
        <p:nvPicPr>
          <p:cNvPr id="299010" name="Picture 2"/>
          <p:cNvPicPr>
            <a:picLocks noChangeAspect="1" noChangeArrowheads="1"/>
          </p:cNvPicPr>
          <p:nvPr/>
        </p:nvPicPr>
        <p:blipFill>
          <a:blip r:embed="rId2" cstate="print"/>
          <a:srcRect/>
          <a:stretch>
            <a:fillRect/>
          </a:stretch>
        </p:blipFill>
        <p:spPr bwMode="auto">
          <a:xfrm>
            <a:off x="762000" y="1752600"/>
            <a:ext cx="499993" cy="457200"/>
          </a:xfrm>
          <a:prstGeom prst="rect">
            <a:avLst/>
          </a:prstGeom>
          <a:noFill/>
          <a:ln w="9525">
            <a:noFill/>
            <a:miter lim="800000"/>
            <a:headEnd/>
            <a:tailEnd/>
          </a:ln>
          <a:effectLst/>
        </p:spPr>
      </p:pic>
      <p:pic>
        <p:nvPicPr>
          <p:cNvPr id="6" name="Picture 5"/>
          <p:cNvPicPr/>
          <p:nvPr/>
        </p:nvPicPr>
        <p:blipFill>
          <a:blip r:embed="rId3" cstate="print"/>
          <a:srcRect/>
          <a:stretch>
            <a:fillRect/>
          </a:stretch>
        </p:blipFill>
        <p:spPr bwMode="auto">
          <a:xfrm>
            <a:off x="1828800" y="1295400"/>
            <a:ext cx="3124200" cy="1295400"/>
          </a:xfrm>
          <a:prstGeom prst="rect">
            <a:avLst/>
          </a:prstGeom>
          <a:noFill/>
          <a:ln w="9525">
            <a:noFill/>
            <a:miter lim="800000"/>
            <a:headEnd/>
            <a:tailEnd/>
          </a:ln>
        </p:spPr>
      </p:pic>
      <p:pic>
        <p:nvPicPr>
          <p:cNvPr id="299011" name="Picture 3"/>
          <p:cNvPicPr>
            <a:picLocks noChangeAspect="1" noChangeArrowheads="1"/>
          </p:cNvPicPr>
          <p:nvPr/>
        </p:nvPicPr>
        <p:blipFill>
          <a:blip r:embed="rId4" cstate="print"/>
          <a:srcRect/>
          <a:stretch>
            <a:fillRect/>
          </a:stretch>
        </p:blipFill>
        <p:spPr bwMode="auto">
          <a:xfrm>
            <a:off x="838200" y="2590800"/>
            <a:ext cx="5410200" cy="367249"/>
          </a:xfrm>
          <a:prstGeom prst="rect">
            <a:avLst/>
          </a:prstGeom>
          <a:noFill/>
          <a:ln w="9525">
            <a:noFill/>
            <a:miter lim="800000"/>
            <a:headEnd/>
            <a:tailEnd/>
          </a:ln>
          <a:effectLst/>
        </p:spPr>
      </p:pic>
      <p:pic>
        <p:nvPicPr>
          <p:cNvPr id="299012" name="Picture 4"/>
          <p:cNvPicPr>
            <a:picLocks noChangeAspect="1" noChangeArrowheads="1"/>
          </p:cNvPicPr>
          <p:nvPr/>
        </p:nvPicPr>
        <p:blipFill>
          <a:blip r:embed="rId5" cstate="print"/>
          <a:srcRect/>
          <a:stretch>
            <a:fillRect/>
          </a:stretch>
        </p:blipFill>
        <p:spPr bwMode="auto">
          <a:xfrm>
            <a:off x="838200" y="3429000"/>
            <a:ext cx="472966" cy="457200"/>
          </a:xfrm>
          <a:prstGeom prst="rect">
            <a:avLst/>
          </a:prstGeom>
          <a:noFill/>
          <a:ln w="9525">
            <a:noFill/>
            <a:miter lim="800000"/>
            <a:headEnd/>
            <a:tailEnd/>
          </a:ln>
          <a:effectLst/>
        </p:spPr>
      </p:pic>
      <p:pic>
        <p:nvPicPr>
          <p:cNvPr id="9" name="Picture 8"/>
          <p:cNvPicPr/>
          <p:nvPr/>
        </p:nvPicPr>
        <p:blipFill>
          <a:blip r:embed="rId6" cstate="print"/>
          <a:srcRect/>
          <a:stretch>
            <a:fillRect/>
          </a:stretch>
        </p:blipFill>
        <p:spPr bwMode="auto">
          <a:xfrm>
            <a:off x="2057400" y="3352800"/>
            <a:ext cx="2667000" cy="685800"/>
          </a:xfrm>
          <a:prstGeom prst="rect">
            <a:avLst/>
          </a:prstGeom>
          <a:noFill/>
          <a:ln w="9525">
            <a:noFill/>
            <a:miter lim="800000"/>
            <a:headEnd/>
            <a:tailEnd/>
          </a:ln>
        </p:spPr>
      </p:pic>
      <p:pic>
        <p:nvPicPr>
          <p:cNvPr id="299013" name="Picture 5"/>
          <p:cNvPicPr>
            <a:picLocks noChangeAspect="1" noChangeArrowheads="1"/>
          </p:cNvPicPr>
          <p:nvPr/>
        </p:nvPicPr>
        <p:blipFill>
          <a:blip r:embed="rId7" cstate="print"/>
          <a:srcRect/>
          <a:stretch>
            <a:fillRect/>
          </a:stretch>
        </p:blipFill>
        <p:spPr bwMode="auto">
          <a:xfrm>
            <a:off x="914400" y="4114800"/>
            <a:ext cx="7467600" cy="353496"/>
          </a:xfrm>
          <a:prstGeom prst="rect">
            <a:avLst/>
          </a:prstGeom>
          <a:noFill/>
          <a:ln w="9525">
            <a:noFill/>
            <a:miter lim="800000"/>
            <a:headEnd/>
            <a:tailEnd/>
          </a:ln>
          <a:effectLst/>
        </p:spPr>
      </p:pic>
      <p:pic>
        <p:nvPicPr>
          <p:cNvPr id="299014" name="Picture 6"/>
          <p:cNvPicPr>
            <a:picLocks noChangeAspect="1" noChangeArrowheads="1"/>
          </p:cNvPicPr>
          <p:nvPr/>
        </p:nvPicPr>
        <p:blipFill>
          <a:blip r:embed="rId8" cstate="print"/>
          <a:srcRect/>
          <a:stretch>
            <a:fillRect/>
          </a:stretch>
        </p:blipFill>
        <p:spPr bwMode="auto">
          <a:xfrm>
            <a:off x="990600" y="5105400"/>
            <a:ext cx="489108" cy="395572"/>
          </a:xfrm>
          <a:prstGeom prst="rect">
            <a:avLst/>
          </a:prstGeom>
          <a:noFill/>
          <a:ln w="9525">
            <a:noFill/>
            <a:miter lim="800000"/>
            <a:headEnd/>
            <a:tailEnd/>
          </a:ln>
          <a:effectLst/>
        </p:spPr>
      </p:pic>
      <p:pic>
        <p:nvPicPr>
          <p:cNvPr id="12" name="Picture 11"/>
          <p:cNvPicPr/>
          <p:nvPr/>
        </p:nvPicPr>
        <p:blipFill>
          <a:blip r:embed="rId9" cstate="print"/>
          <a:srcRect/>
          <a:stretch>
            <a:fillRect/>
          </a:stretch>
        </p:blipFill>
        <p:spPr bwMode="auto">
          <a:xfrm>
            <a:off x="2057400" y="4876800"/>
            <a:ext cx="2781300" cy="733425"/>
          </a:xfrm>
          <a:prstGeom prst="rect">
            <a:avLst/>
          </a:prstGeom>
          <a:noFill/>
          <a:ln w="9525">
            <a:noFill/>
            <a:miter lim="800000"/>
            <a:headEnd/>
            <a:tailEnd/>
          </a:ln>
        </p:spPr>
      </p:pic>
      <p:pic>
        <p:nvPicPr>
          <p:cNvPr id="299017" name="Picture 9"/>
          <p:cNvPicPr>
            <a:picLocks noChangeAspect="1" noChangeArrowheads="1"/>
          </p:cNvPicPr>
          <p:nvPr/>
        </p:nvPicPr>
        <p:blipFill>
          <a:blip r:embed="rId10" cstate="print"/>
          <a:srcRect/>
          <a:stretch>
            <a:fillRect/>
          </a:stretch>
        </p:blipFill>
        <p:spPr bwMode="auto">
          <a:xfrm>
            <a:off x="990600" y="5791200"/>
            <a:ext cx="5553075" cy="363537"/>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9425" y="277813"/>
            <a:ext cx="8642350" cy="636587"/>
          </a:xfrm>
        </p:spPr>
        <p:txBody>
          <a:bodyPr/>
          <a:lstStyle/>
          <a:p>
            <a:pPr algn="ctr"/>
            <a:r>
              <a:rPr lang="en-US" sz="3200" b="1" dirty="0" smtClean="0">
                <a:solidFill>
                  <a:srgbClr val="FF0000"/>
                </a:solidFill>
              </a:rPr>
              <a:t>Platonic solids (regular polyhedra</a:t>
            </a:r>
            <a:r>
              <a:rPr lang="en-US" sz="3200" dirty="0" smtClean="0">
                <a:solidFill>
                  <a:srgbClr val="3333CC"/>
                </a:solidFill>
              </a:rPr>
              <a:t>)</a:t>
            </a:r>
            <a:endParaRPr lang="en-US" sz="3200" dirty="0">
              <a:solidFill>
                <a:srgbClr val="3333CC"/>
              </a:solidFill>
            </a:endParaRPr>
          </a:p>
        </p:txBody>
      </p:sp>
      <p:sp>
        <p:nvSpPr>
          <p:cNvPr id="5" name="Content Placeholder 4"/>
          <p:cNvSpPr>
            <a:spLocks noGrp="1"/>
          </p:cNvSpPr>
          <p:nvPr>
            <p:ph idx="1"/>
          </p:nvPr>
        </p:nvSpPr>
        <p:spPr>
          <a:xfrm>
            <a:off x="479425" y="1066800"/>
            <a:ext cx="8992586" cy="5064125"/>
          </a:xfrm>
        </p:spPr>
        <p:txBody>
          <a:bodyPr/>
          <a:lstStyle/>
          <a:p>
            <a:pPr marL="285750" lvl="1" indent="-285750"/>
            <a:r>
              <a:rPr lang="en-US" sz="1800" dirty="0"/>
              <a:t>Platonic solids are the five convex regular </a:t>
            </a:r>
            <a:r>
              <a:rPr lang="en-US" sz="1800" dirty="0" smtClean="0"/>
              <a:t>polyhedra. They </a:t>
            </a:r>
            <a:r>
              <a:rPr lang="en-US" sz="1800" dirty="0"/>
              <a:t>consist of regular polygons (triangle, square or pentagon) meeting in identical vertices. </a:t>
            </a:r>
            <a:r>
              <a:rPr lang="en-US" sz="1800" dirty="0" smtClean="0"/>
              <a:t>They have </a:t>
            </a:r>
            <a:r>
              <a:rPr lang="en-US" sz="1800" dirty="0" smtClean="0">
                <a:solidFill>
                  <a:srgbClr val="FF0000"/>
                </a:solidFill>
              </a:rPr>
              <a:t>identical </a:t>
            </a:r>
            <a:r>
              <a:rPr lang="en-US" sz="1800" dirty="0">
                <a:solidFill>
                  <a:srgbClr val="FF0000"/>
                </a:solidFill>
              </a:rPr>
              <a:t>faces of regular </a:t>
            </a:r>
            <a:r>
              <a:rPr lang="en-US" sz="1800" dirty="0" smtClean="0">
                <a:solidFill>
                  <a:srgbClr val="FF0000"/>
                </a:solidFill>
              </a:rPr>
              <a:t>polygons </a:t>
            </a:r>
            <a:r>
              <a:rPr lang="en-US" sz="1800" dirty="0" smtClean="0">
                <a:solidFill>
                  <a:srgbClr val="3333CC"/>
                </a:solidFill>
              </a:rPr>
              <a:t>and </a:t>
            </a:r>
            <a:r>
              <a:rPr lang="en-US" sz="1800" dirty="0" smtClean="0">
                <a:solidFill>
                  <a:srgbClr val="FF0000"/>
                </a:solidFill>
              </a:rPr>
              <a:t>the </a:t>
            </a:r>
            <a:r>
              <a:rPr lang="en-US" sz="1800" dirty="0">
                <a:solidFill>
                  <a:srgbClr val="FF0000"/>
                </a:solidFill>
              </a:rPr>
              <a:t>same number of faces </a:t>
            </a:r>
            <a:r>
              <a:rPr lang="en-US" sz="1800" dirty="0">
                <a:solidFill>
                  <a:srgbClr val="3333CC"/>
                </a:solidFill>
              </a:rPr>
              <a:t>meeting at each </a:t>
            </a:r>
            <a:r>
              <a:rPr lang="en-US" sz="1800" dirty="0" smtClean="0">
                <a:solidFill>
                  <a:srgbClr val="3333CC"/>
                </a:solidFill>
              </a:rPr>
              <a:t>corner</a:t>
            </a:r>
          </a:p>
          <a:p>
            <a:pPr marL="342900" lvl="1" indent="-342900"/>
            <a:r>
              <a:rPr lang="en-US" sz="1800" dirty="0" smtClean="0"/>
              <a:t>In</a:t>
            </a:r>
            <a:r>
              <a:rPr lang="en-US" sz="1800" dirty="0"/>
              <a:t> geometry, polyhedra are </a:t>
            </a:r>
            <a:r>
              <a:rPr lang="en-US" sz="1800" dirty="0" smtClean="0"/>
              <a:t>formed in </a:t>
            </a:r>
            <a:r>
              <a:rPr lang="en-US" sz="1800" dirty="0"/>
              <a:t>pairs called </a:t>
            </a:r>
            <a:r>
              <a:rPr lang="en-US" sz="1800" i="1" dirty="0">
                <a:solidFill>
                  <a:srgbClr val="211AB2"/>
                </a:solidFill>
              </a:rPr>
              <a:t>duals</a:t>
            </a:r>
            <a:r>
              <a:rPr lang="en-US" sz="1800" dirty="0"/>
              <a:t>, where the vertices of one correspond to the </a:t>
            </a:r>
            <a:r>
              <a:rPr lang="en-US" sz="1800" dirty="0">
                <a:solidFill>
                  <a:srgbClr val="211AB2"/>
                </a:solidFill>
              </a:rPr>
              <a:t>faces</a:t>
            </a:r>
            <a:r>
              <a:rPr lang="en-US" sz="1800" dirty="0"/>
              <a:t> of the </a:t>
            </a:r>
            <a:r>
              <a:rPr lang="en-US" sz="1800" dirty="0" smtClean="0"/>
              <a:t>other.</a:t>
            </a:r>
            <a:r>
              <a:rPr lang="en-US" sz="1800" dirty="0"/>
              <a:t> </a:t>
            </a:r>
            <a:r>
              <a:rPr lang="en-US" sz="1800" dirty="0" smtClean="0"/>
              <a:t>The </a:t>
            </a:r>
            <a:r>
              <a:rPr lang="en-US" sz="1800" dirty="0"/>
              <a:t>dual of each platonic solid is another platonic </a:t>
            </a:r>
            <a:r>
              <a:rPr lang="en-US" sz="1800" dirty="0" smtClean="0"/>
              <a:t>solid:</a:t>
            </a:r>
          </a:p>
          <a:p>
            <a:pPr marL="342900" lvl="1" indent="-342900">
              <a:buFont typeface="Wingdings" pitchFamily="2" charset="2"/>
              <a:buChar char="Ø"/>
            </a:pPr>
            <a:r>
              <a:rPr lang="en-US" sz="1800" dirty="0" smtClean="0">
                <a:solidFill>
                  <a:srgbClr val="4339C7"/>
                </a:solidFill>
              </a:rPr>
              <a:t>Tetrahedron</a:t>
            </a:r>
            <a:r>
              <a:rPr lang="en-US" sz="1800" dirty="0" smtClean="0"/>
              <a:t> </a:t>
            </a:r>
            <a:r>
              <a:rPr lang="en-US" sz="1800" dirty="0"/>
              <a:t>is self </a:t>
            </a:r>
            <a:r>
              <a:rPr lang="en-US" sz="1800" dirty="0" smtClean="0"/>
              <a:t>dual</a:t>
            </a:r>
          </a:p>
          <a:p>
            <a:pPr marL="342900" lvl="1" indent="-342900">
              <a:buFont typeface="Wingdings" pitchFamily="2" charset="2"/>
              <a:buChar char="Ø"/>
            </a:pPr>
            <a:r>
              <a:rPr lang="en-US" sz="1800" dirty="0" smtClean="0">
                <a:solidFill>
                  <a:srgbClr val="4339C7"/>
                </a:solidFill>
              </a:rPr>
              <a:t>Cube</a:t>
            </a:r>
            <a:r>
              <a:rPr lang="en-US" sz="1800" dirty="0" smtClean="0"/>
              <a:t> </a:t>
            </a:r>
            <a:r>
              <a:rPr lang="en-US" sz="1800" dirty="0"/>
              <a:t>and </a:t>
            </a:r>
            <a:r>
              <a:rPr lang="en-US" sz="1800" dirty="0">
                <a:solidFill>
                  <a:srgbClr val="4339C7"/>
                </a:solidFill>
              </a:rPr>
              <a:t>Octahedron</a:t>
            </a:r>
            <a:r>
              <a:rPr lang="en-US" sz="1800" dirty="0"/>
              <a:t> form a dual </a:t>
            </a:r>
            <a:r>
              <a:rPr lang="en-US" sz="1800" dirty="0" smtClean="0"/>
              <a:t>pair</a:t>
            </a:r>
          </a:p>
          <a:p>
            <a:pPr marL="342900" lvl="1" indent="-342900">
              <a:buFont typeface="Wingdings" pitchFamily="2" charset="2"/>
              <a:buChar char="Ø"/>
            </a:pPr>
            <a:r>
              <a:rPr lang="en-US" sz="1800" dirty="0" smtClean="0">
                <a:solidFill>
                  <a:srgbClr val="4339C7"/>
                </a:solidFill>
              </a:rPr>
              <a:t>Dodecahedron</a:t>
            </a:r>
            <a:r>
              <a:rPr lang="en-US" sz="1800" dirty="0" smtClean="0"/>
              <a:t> </a:t>
            </a:r>
            <a:r>
              <a:rPr lang="en-US" sz="1800" dirty="0"/>
              <a:t>and </a:t>
            </a:r>
            <a:r>
              <a:rPr lang="en-US" sz="1800" dirty="0">
                <a:solidFill>
                  <a:srgbClr val="4339C7"/>
                </a:solidFill>
              </a:rPr>
              <a:t>Icosahedron</a:t>
            </a:r>
            <a:r>
              <a:rPr lang="en-US" sz="1800" dirty="0"/>
              <a:t> form </a:t>
            </a:r>
          </a:p>
          <a:p>
            <a:pPr lvl="1">
              <a:buNone/>
            </a:pPr>
            <a:r>
              <a:rPr lang="en-US" sz="1800" dirty="0"/>
              <a:t>      a dual pair</a:t>
            </a:r>
          </a:p>
          <a:p>
            <a:pPr marL="344487" lvl="1" indent="0">
              <a:buNone/>
            </a:pPr>
            <a:r>
              <a:rPr lang="en-US" sz="1800" dirty="0" smtClean="0"/>
              <a:t> </a:t>
            </a:r>
            <a:endParaRPr lang="en-US" sz="1800" dirty="0"/>
          </a:p>
          <a:p>
            <a:endParaRPr lang="en-US" sz="1800" dirty="0" smtClean="0"/>
          </a:p>
          <a:p>
            <a:endParaRPr lang="en-US" sz="1800" dirty="0"/>
          </a:p>
        </p:txBody>
      </p:sp>
      <p:sp>
        <p:nvSpPr>
          <p:cNvPr id="2" name="Footer Placeholder 1"/>
          <p:cNvSpPr>
            <a:spLocks noGrp="1"/>
          </p:cNvSpPr>
          <p:nvPr>
            <p:ph type="ftr" sz="quarter" idx="11"/>
          </p:nvPr>
        </p:nvSpPr>
        <p:spPr>
          <a:xfrm>
            <a:off x="3276600" y="6248400"/>
            <a:ext cx="3041650" cy="457200"/>
          </a:xfrm>
        </p:spPr>
        <p:txBody>
          <a:bodyPr/>
          <a:lstStyle/>
          <a:p>
            <a:r>
              <a:rPr lang="en-US" altLang="en-US" smtClean="0"/>
              <a:t>Bangalore conference, 16-22 December, 2012</a:t>
            </a:r>
            <a:endParaRPr lang="en-US" altLang="en-US"/>
          </a:p>
        </p:txBody>
      </p:sp>
      <p:sp>
        <p:nvSpPr>
          <p:cNvPr id="3" name="Slide Number Placeholder 2"/>
          <p:cNvSpPr>
            <a:spLocks noGrp="1"/>
          </p:cNvSpPr>
          <p:nvPr>
            <p:ph type="sldNum" sz="quarter" idx="12"/>
          </p:nvPr>
        </p:nvSpPr>
        <p:spPr>
          <a:xfrm>
            <a:off x="6934200" y="6248400"/>
            <a:ext cx="2241550" cy="457200"/>
          </a:xfrm>
        </p:spPr>
        <p:txBody>
          <a:bodyPr/>
          <a:lstStyle/>
          <a:p>
            <a:fld id="{BFDE6113-5D83-4FA4-9B37-FF16632D7A92}" type="slidenum">
              <a:rPr lang="en-US" altLang="en-US" smtClean="0"/>
              <a:pPr/>
              <a:t>11</a:t>
            </a:fld>
            <a:endParaRPr lang="en-US" altLang="en-US" dirty="0"/>
          </a:p>
        </p:txBody>
      </p:sp>
      <p:pic>
        <p:nvPicPr>
          <p:cNvPr id="7" name="Picture 6"/>
          <p:cNvPicPr/>
          <p:nvPr/>
        </p:nvPicPr>
        <p:blipFill>
          <a:blip r:embed="rId3" cstate="print"/>
          <a:srcRect/>
          <a:stretch>
            <a:fillRect/>
          </a:stretch>
        </p:blipFill>
        <p:spPr bwMode="auto">
          <a:xfrm>
            <a:off x="5029200" y="2895600"/>
            <a:ext cx="4267200" cy="2971800"/>
          </a:xfrm>
          <a:prstGeom prst="rect">
            <a:avLst/>
          </a:prstGeom>
          <a:noFill/>
          <a:ln w="9525">
            <a:noFill/>
            <a:miter lim="800000"/>
            <a:headEnd/>
            <a:tailEnd/>
          </a:ln>
        </p:spPr>
      </p:pic>
    </p:spTree>
    <p:extLst>
      <p:ext uri="{BB962C8B-B14F-4D97-AF65-F5344CB8AC3E}">
        <p14:creationId xmlns:p14="http://schemas.microsoft.com/office/powerpoint/2010/main" xmlns="" val="1796908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9425" y="277813"/>
            <a:ext cx="8642350" cy="636587"/>
          </a:xfrm>
        </p:spPr>
        <p:txBody>
          <a:bodyPr/>
          <a:lstStyle/>
          <a:p>
            <a:r>
              <a:rPr lang="en-US" sz="3200" b="1" dirty="0">
                <a:solidFill>
                  <a:srgbClr val="FF0000"/>
                </a:solidFill>
                <a:latin typeface="Candara" pitchFamily="34" charset="0"/>
              </a:rPr>
              <a:t>Archimedean </a:t>
            </a:r>
            <a:r>
              <a:rPr lang="en-US" sz="3200" b="1" dirty="0" smtClean="0">
                <a:solidFill>
                  <a:srgbClr val="FF0000"/>
                </a:solidFill>
                <a:latin typeface="Candara" pitchFamily="34" charset="0"/>
              </a:rPr>
              <a:t> Solids (semi-regular polyhedra)</a:t>
            </a:r>
            <a:endParaRPr lang="en-US" sz="3200" dirty="0">
              <a:solidFill>
                <a:srgbClr val="FF0000"/>
              </a:solidFill>
            </a:endParaRPr>
          </a:p>
        </p:txBody>
      </p:sp>
      <p:sp>
        <p:nvSpPr>
          <p:cNvPr id="5" name="Content Placeholder 4"/>
          <p:cNvSpPr>
            <a:spLocks noGrp="1"/>
          </p:cNvSpPr>
          <p:nvPr>
            <p:ph idx="1"/>
          </p:nvPr>
        </p:nvSpPr>
        <p:spPr>
          <a:xfrm>
            <a:off x="479425" y="1066800"/>
            <a:ext cx="8992586" cy="5064125"/>
          </a:xfrm>
        </p:spPr>
        <p:txBody>
          <a:bodyPr/>
          <a:lstStyle/>
          <a:p>
            <a:pPr marL="285750" lvl="1" indent="-285750"/>
            <a:r>
              <a:rPr lang="en-US" sz="1800" u="sng" dirty="0" smtClean="0">
                <a:solidFill>
                  <a:srgbClr val="211AB2"/>
                </a:solidFill>
              </a:rPr>
              <a:t>Two or </a:t>
            </a:r>
            <a:r>
              <a:rPr lang="en-US" sz="1800" u="sng" dirty="0">
                <a:solidFill>
                  <a:srgbClr val="211AB2"/>
                </a:solidFill>
              </a:rPr>
              <a:t>more types of  </a:t>
            </a:r>
            <a:r>
              <a:rPr lang="en-US" sz="1800" u="sng" dirty="0" smtClean="0">
                <a:solidFill>
                  <a:srgbClr val="211AB2"/>
                </a:solidFill>
              </a:rPr>
              <a:t>regular </a:t>
            </a:r>
            <a:r>
              <a:rPr lang="en-US" sz="1800" u="sng" dirty="0">
                <a:solidFill>
                  <a:srgbClr val="211AB2"/>
                </a:solidFill>
              </a:rPr>
              <a:t>polygons</a:t>
            </a:r>
            <a:r>
              <a:rPr lang="en-US" sz="1800" dirty="0">
                <a:solidFill>
                  <a:srgbClr val="211AB2"/>
                </a:solidFill>
              </a:rPr>
              <a:t> </a:t>
            </a:r>
            <a:r>
              <a:rPr lang="en-US" sz="1800" dirty="0" smtClean="0">
                <a:solidFill>
                  <a:srgbClr val="211AB2"/>
                </a:solidFill>
              </a:rPr>
              <a:t>meet </a:t>
            </a:r>
            <a:r>
              <a:rPr lang="en-US" sz="1800" dirty="0">
                <a:solidFill>
                  <a:srgbClr val="211AB2"/>
                </a:solidFill>
              </a:rPr>
              <a:t>in identical vertices</a:t>
            </a:r>
            <a:r>
              <a:rPr lang="en-US" sz="1800" dirty="0" smtClean="0">
                <a:solidFill>
                  <a:srgbClr val="211AB2"/>
                </a:solidFill>
              </a:rPr>
              <a:t>.</a:t>
            </a:r>
          </a:p>
          <a:p>
            <a:pPr marL="285750" lvl="1" indent="-285750"/>
            <a:r>
              <a:rPr lang="en-US" sz="1800" dirty="0" smtClean="0"/>
              <a:t>There are 13 Archimedean solids. </a:t>
            </a:r>
          </a:p>
          <a:p>
            <a:pPr marL="285750" lvl="1" indent="-285750">
              <a:buFont typeface="Wingdings" pitchFamily="2" charset="2"/>
              <a:buChar char="Ø"/>
            </a:pPr>
            <a:r>
              <a:rPr lang="en-US" sz="1800" dirty="0" smtClean="0"/>
              <a:t>7 </a:t>
            </a:r>
            <a:r>
              <a:rPr lang="en-US" sz="1800" dirty="0"/>
              <a:t>of the Archimedean solids can be obtained by</a:t>
            </a:r>
            <a:r>
              <a:rPr lang="en-US" sz="1800" b="1" u="sng" dirty="0">
                <a:solidFill>
                  <a:srgbClr val="1A62B2"/>
                </a:solidFill>
              </a:rPr>
              <a:t> truncation</a:t>
            </a:r>
            <a:r>
              <a:rPr lang="en-US" sz="1800" dirty="0"/>
              <a:t> of the </a:t>
            </a:r>
            <a:r>
              <a:rPr lang="en-US" sz="1800" b="1" u="sng" dirty="0">
                <a:solidFill>
                  <a:srgbClr val="1A62B2"/>
                </a:solidFill>
              </a:rPr>
              <a:t>platonic </a:t>
            </a:r>
            <a:r>
              <a:rPr lang="en-US" sz="1800" b="1" u="sng" dirty="0" smtClean="0">
                <a:solidFill>
                  <a:srgbClr val="1A62B2"/>
                </a:solidFill>
              </a:rPr>
              <a:t>solids</a:t>
            </a:r>
            <a:r>
              <a:rPr lang="en-US" sz="1800" dirty="0" smtClean="0"/>
              <a:t>.</a:t>
            </a:r>
          </a:p>
          <a:p>
            <a:pPr marL="285750" lvl="1" indent="-285750">
              <a:buFont typeface="Wingdings" pitchFamily="2" charset="2"/>
              <a:buChar char="Ø"/>
            </a:pPr>
            <a:r>
              <a:rPr lang="en-US" sz="1700" dirty="0" smtClean="0"/>
              <a:t>4 </a:t>
            </a:r>
            <a:r>
              <a:rPr lang="en-US" sz="1700" dirty="0"/>
              <a:t>of the Archimedean solids are obtained by </a:t>
            </a:r>
            <a:r>
              <a:rPr lang="en-US" sz="1700" b="1" u="sng" dirty="0">
                <a:solidFill>
                  <a:srgbClr val="1A62B2"/>
                </a:solidFill>
              </a:rPr>
              <a:t>expansion of platonic solids and previous Archimedean </a:t>
            </a:r>
            <a:r>
              <a:rPr lang="en-US" sz="1700" b="1" u="sng" dirty="0" smtClean="0">
                <a:solidFill>
                  <a:srgbClr val="1A62B2"/>
                </a:solidFill>
              </a:rPr>
              <a:t>solids.</a:t>
            </a:r>
          </a:p>
          <a:p>
            <a:pPr>
              <a:lnSpc>
                <a:spcPct val="80000"/>
              </a:lnSpc>
              <a:buFont typeface="Wingdings" pitchFamily="2" charset="2"/>
              <a:buChar char="Ø"/>
            </a:pPr>
            <a:r>
              <a:rPr lang="en-US" sz="1700" dirty="0" smtClean="0"/>
              <a:t>The </a:t>
            </a:r>
            <a:r>
              <a:rPr lang="en-US" sz="1700" dirty="0"/>
              <a:t>remaining 2 chiral solids are </a:t>
            </a:r>
            <a:r>
              <a:rPr lang="en-US" sz="1700" b="1" u="sng" dirty="0">
                <a:solidFill>
                  <a:srgbClr val="1A62B2"/>
                </a:solidFill>
              </a:rPr>
              <a:t>snub cube and snub </a:t>
            </a:r>
            <a:r>
              <a:rPr lang="en-US" sz="1700" b="1" u="sng" dirty="0" smtClean="0">
                <a:solidFill>
                  <a:srgbClr val="1A62B2"/>
                </a:solidFill>
              </a:rPr>
              <a:t>dodecahedron</a:t>
            </a:r>
          </a:p>
        </p:txBody>
      </p:sp>
      <p:sp>
        <p:nvSpPr>
          <p:cNvPr id="2" name="Footer Placeholder 1"/>
          <p:cNvSpPr>
            <a:spLocks noGrp="1"/>
          </p:cNvSpPr>
          <p:nvPr>
            <p:ph type="ftr" sz="quarter" idx="11"/>
          </p:nvPr>
        </p:nvSpPr>
        <p:spPr/>
        <p:txBody>
          <a:bodyPr/>
          <a:lstStyle/>
          <a:p>
            <a:r>
              <a:rPr lang="en-US" altLang="en-US" smtClean="0"/>
              <a:t>Bangalore conference, 16-22 December, 2012</a:t>
            </a:r>
            <a:endParaRPr lang="en-US" altLang="en-US"/>
          </a:p>
        </p:txBody>
      </p:sp>
      <p:sp>
        <p:nvSpPr>
          <p:cNvPr id="3" name="Slide Number Placeholder 2"/>
          <p:cNvSpPr>
            <a:spLocks noGrp="1"/>
          </p:cNvSpPr>
          <p:nvPr>
            <p:ph type="sldNum" sz="quarter" idx="12"/>
          </p:nvPr>
        </p:nvSpPr>
        <p:spPr/>
        <p:txBody>
          <a:bodyPr/>
          <a:lstStyle/>
          <a:p>
            <a:fld id="{BFDE6113-5D83-4FA4-9B37-FF16632D7A92}" type="slidenum">
              <a:rPr lang="en-US" altLang="en-US" smtClean="0"/>
              <a:pPr/>
              <a:t>12</a:t>
            </a:fld>
            <a:endParaRPr lang="en-US" altLang="en-US" dirty="0"/>
          </a:p>
        </p:txBody>
      </p:sp>
      <p:pic>
        <p:nvPicPr>
          <p:cNvPr id="7" name="Picture 6"/>
          <p:cNvPicPr/>
          <p:nvPr/>
        </p:nvPicPr>
        <p:blipFill>
          <a:blip r:embed="rId3" cstate="print"/>
          <a:srcRect/>
          <a:stretch>
            <a:fillRect/>
          </a:stretch>
        </p:blipFill>
        <p:spPr bwMode="auto">
          <a:xfrm>
            <a:off x="990600" y="3276599"/>
            <a:ext cx="3886200" cy="2695575"/>
          </a:xfrm>
          <a:prstGeom prst="rect">
            <a:avLst/>
          </a:prstGeom>
          <a:noFill/>
          <a:ln w="9525">
            <a:noFill/>
            <a:miter lim="800000"/>
            <a:headEnd/>
            <a:tailEnd/>
          </a:ln>
        </p:spPr>
      </p:pic>
      <p:pic>
        <p:nvPicPr>
          <p:cNvPr id="8" name="Picture 7"/>
          <p:cNvPicPr/>
          <p:nvPr/>
        </p:nvPicPr>
        <p:blipFill>
          <a:blip r:embed="rId4" cstate="print"/>
          <a:srcRect/>
          <a:stretch>
            <a:fillRect/>
          </a:stretch>
        </p:blipFill>
        <p:spPr bwMode="auto">
          <a:xfrm>
            <a:off x="4953000" y="3148009"/>
            <a:ext cx="4114800" cy="2847975"/>
          </a:xfrm>
          <a:prstGeom prst="rect">
            <a:avLst/>
          </a:prstGeom>
          <a:noFill/>
          <a:ln w="9525">
            <a:noFill/>
            <a:miter lim="800000"/>
            <a:headEnd/>
            <a:tailEnd/>
          </a:ln>
        </p:spPr>
      </p:pic>
    </p:spTree>
    <p:extLst>
      <p:ext uri="{BB962C8B-B14F-4D97-AF65-F5344CB8AC3E}">
        <p14:creationId xmlns:p14="http://schemas.microsoft.com/office/powerpoint/2010/main" xmlns="" val="4178153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79" name="Title 266378"/>
          <p:cNvSpPr>
            <a:spLocks noGrp="1"/>
          </p:cNvSpPr>
          <p:nvPr>
            <p:ph type="title"/>
          </p:nvPr>
        </p:nvSpPr>
        <p:spPr>
          <a:xfrm>
            <a:off x="479425" y="277813"/>
            <a:ext cx="8642350" cy="484187"/>
          </a:xfrm>
        </p:spPr>
        <p:txBody>
          <a:bodyPr/>
          <a:lstStyle/>
          <a:p>
            <a:pPr algn="ctr"/>
            <a:r>
              <a:rPr lang="en-US" sz="2800" b="1" dirty="0" smtClean="0">
                <a:solidFill>
                  <a:srgbClr val="FF0000"/>
                </a:solidFill>
              </a:rPr>
              <a:t>Construction of polyhedra with Tetrahedral Symmetry</a:t>
            </a:r>
            <a:endParaRPr lang="en-US" sz="2800" dirty="0">
              <a:solidFill>
                <a:srgbClr val="FF0000"/>
              </a:solidFill>
            </a:endParaRPr>
          </a:p>
        </p:txBody>
      </p:sp>
      <p:sp>
        <p:nvSpPr>
          <p:cNvPr id="266380" name="Content Placeholder 266379"/>
          <p:cNvSpPr>
            <a:spLocks noGrp="1" noRot="1" noChangeAspect="1" noMove="1" noResize="1" noEditPoints="1" noAdjustHandles="1" noChangeArrowheads="1" noChangeShapeType="1" noTextEdit="1"/>
          </p:cNvSpPr>
          <p:nvPr>
            <p:ph idx="1"/>
          </p:nvPr>
        </p:nvSpPr>
        <p:spPr>
          <a:xfrm>
            <a:off x="381000" y="762000"/>
            <a:ext cx="8991599" cy="5254625"/>
          </a:xfrm>
          <a:blipFill rotWithShape="1">
            <a:blip r:embed="rId4" cstate="print"/>
            <a:stretch>
              <a:fillRect t="-348"/>
            </a:stretch>
          </a:blipFill>
        </p:spPr>
        <p:txBody>
          <a:bodyPr/>
          <a:lstStyle/>
          <a:p>
            <a:pPr>
              <a:buNone/>
            </a:pPr>
            <a:r>
              <a:rPr lang="en-US" dirty="0" smtClean="0">
                <a:noFill/>
              </a:rPr>
              <a:t> </a:t>
            </a:r>
            <a:endParaRPr lang="en-US" dirty="0">
              <a:noFill/>
            </a:endParaRPr>
          </a:p>
        </p:txBody>
      </p:sp>
      <p:sp>
        <p:nvSpPr>
          <p:cNvPr id="2" name="Footer Placeholder 1"/>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3" name="Slide Number Placeholder 2"/>
          <p:cNvSpPr>
            <a:spLocks noGrp="1"/>
          </p:cNvSpPr>
          <p:nvPr>
            <p:ph type="sldNum" sz="quarter" idx="12"/>
          </p:nvPr>
        </p:nvSpPr>
        <p:spPr>
          <a:xfrm>
            <a:off x="8686799" y="6243638"/>
            <a:ext cx="434975" cy="457200"/>
          </a:xfrm>
        </p:spPr>
        <p:txBody>
          <a:bodyPr/>
          <a:lstStyle/>
          <a:p>
            <a:fld id="{BFDE6113-5D83-4FA4-9B37-FF16632D7A92}" type="slidenum">
              <a:rPr lang="en-US" altLang="en-US" smtClean="0"/>
              <a:pPr/>
              <a:t>13</a:t>
            </a:fld>
            <a:endParaRPr lang="en-US" altLang="en-US" dirty="0"/>
          </a:p>
        </p:txBody>
      </p:sp>
      <p:graphicFrame>
        <p:nvGraphicFramePr>
          <p:cNvPr id="266381" name="Object 266380"/>
          <p:cNvGraphicFramePr>
            <a:graphicFrameLocks noChangeAspect="1"/>
          </p:cNvGraphicFramePr>
          <p:nvPr>
            <p:extLst>
              <p:ext uri="{D42A27DB-BD31-4B8C-83A1-F6EECF244321}">
                <p14:modId xmlns:p14="http://schemas.microsoft.com/office/powerpoint/2010/main" xmlns="" val="2360003849"/>
              </p:ext>
            </p:extLst>
          </p:nvPr>
        </p:nvGraphicFramePr>
        <p:xfrm>
          <a:off x="838200" y="2057400"/>
          <a:ext cx="7459661" cy="827020"/>
        </p:xfrm>
        <a:graphic>
          <a:graphicData uri="http://schemas.openxmlformats.org/presentationml/2006/ole">
            <p:oleObj spid="_x0000_s266611" name="Equation" r:id="rId5" imgW="6883200" imgH="723600" progId="Equation.3">
              <p:embed/>
            </p:oleObj>
          </a:graphicData>
        </a:graphic>
      </p:graphicFrame>
      <p:pic>
        <p:nvPicPr>
          <p:cNvPr id="266411" name="Picture 17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33998" y="2895600"/>
            <a:ext cx="1383131"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6412" name="Picture 17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027820" y="2838450"/>
            <a:ext cx="1597943" cy="9715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266382" name="Object 266381"/>
          <p:cNvGraphicFramePr>
            <a:graphicFrameLocks noChangeAspect="1"/>
          </p:cNvGraphicFramePr>
          <p:nvPr>
            <p:extLst>
              <p:ext uri="{D42A27DB-BD31-4B8C-83A1-F6EECF244321}">
                <p14:modId xmlns:p14="http://schemas.microsoft.com/office/powerpoint/2010/main" xmlns="" val="3072365321"/>
              </p:ext>
            </p:extLst>
          </p:nvPr>
        </p:nvGraphicFramePr>
        <p:xfrm>
          <a:off x="1066800" y="4114800"/>
          <a:ext cx="2521527" cy="533400"/>
        </p:xfrm>
        <a:graphic>
          <a:graphicData uri="http://schemas.openxmlformats.org/presentationml/2006/ole">
            <p:oleObj spid="_x0000_s266612" name="Equation" r:id="rId8" imgW="1981080" imgH="419040" progId="Equation.DSMT4">
              <p:embed/>
            </p:oleObj>
          </a:graphicData>
        </a:graphic>
      </p:graphicFrame>
      <p:graphicFrame>
        <p:nvGraphicFramePr>
          <p:cNvPr id="266383" name="Object 266382"/>
          <p:cNvGraphicFramePr>
            <a:graphicFrameLocks noChangeAspect="1"/>
          </p:cNvGraphicFramePr>
          <p:nvPr>
            <p:extLst>
              <p:ext uri="{D42A27DB-BD31-4B8C-83A1-F6EECF244321}">
                <p14:modId xmlns:p14="http://schemas.microsoft.com/office/powerpoint/2010/main" xmlns="" val="1255735724"/>
              </p:ext>
            </p:extLst>
          </p:nvPr>
        </p:nvGraphicFramePr>
        <p:xfrm>
          <a:off x="3695700" y="4114800"/>
          <a:ext cx="2209800" cy="458638"/>
        </p:xfrm>
        <a:graphic>
          <a:graphicData uri="http://schemas.openxmlformats.org/presentationml/2006/ole">
            <p:oleObj spid="_x0000_s266613" name="Equation" r:id="rId9" imgW="2019240" imgH="419040" progId="Equation.DSMT4">
              <p:embed/>
            </p:oleObj>
          </a:graphicData>
        </a:graphic>
      </p:graphicFrame>
      <p:graphicFrame>
        <p:nvGraphicFramePr>
          <p:cNvPr id="266384" name="Object 266383"/>
          <p:cNvGraphicFramePr>
            <a:graphicFrameLocks noChangeAspect="1"/>
          </p:cNvGraphicFramePr>
          <p:nvPr>
            <p:extLst>
              <p:ext uri="{D42A27DB-BD31-4B8C-83A1-F6EECF244321}">
                <p14:modId xmlns:p14="http://schemas.microsoft.com/office/powerpoint/2010/main" xmlns="" val="1832788861"/>
              </p:ext>
            </p:extLst>
          </p:nvPr>
        </p:nvGraphicFramePr>
        <p:xfrm>
          <a:off x="6172200" y="4114800"/>
          <a:ext cx="2571750" cy="541421"/>
        </p:xfrm>
        <a:graphic>
          <a:graphicData uri="http://schemas.openxmlformats.org/presentationml/2006/ole">
            <p:oleObj spid="_x0000_s266614" name="Equation" r:id="rId10" imgW="1993680" imgH="419040" progId="Equation.DSMT4">
              <p:embed/>
            </p:oleObj>
          </a:graphicData>
        </a:graphic>
      </p:graphicFrame>
      <p:sp>
        <p:nvSpPr>
          <p:cNvPr id="266385" name="Rectangle 178"/>
          <p:cNvSpPr>
            <a:spLocks noChangeArrowheads="1"/>
          </p:cNvSpPr>
          <p:nvPr/>
        </p:nvSpPr>
        <p:spPr bwMode="auto">
          <a:xfrm>
            <a:off x="0" y="0"/>
            <a:ext cx="9601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6386" name="Rectangle 179"/>
          <p:cNvSpPr>
            <a:spLocks noChangeArrowheads="1"/>
          </p:cNvSpPr>
          <p:nvPr/>
        </p:nvSpPr>
        <p:spPr bwMode="auto">
          <a:xfrm>
            <a:off x="0" y="87630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388" name="Rectangle 180"/>
          <p:cNvSpPr>
            <a:spLocks noChangeArrowheads="1"/>
          </p:cNvSpPr>
          <p:nvPr/>
        </p:nvSpPr>
        <p:spPr bwMode="auto">
          <a:xfrm>
            <a:off x="0" y="129540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6389" name="Rectangle 181"/>
          <p:cNvSpPr>
            <a:spLocks noChangeArrowheads="1"/>
          </p:cNvSpPr>
          <p:nvPr/>
        </p:nvSpPr>
        <p:spPr bwMode="auto">
          <a:xfrm>
            <a:off x="0" y="171450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7" name="Picture 16"/>
          <p:cNvPicPr/>
          <p:nvPr/>
        </p:nvPicPr>
        <p:blipFill>
          <a:blip r:embed="rId11" cstate="print"/>
          <a:srcRect/>
          <a:stretch>
            <a:fillRect/>
          </a:stretch>
        </p:blipFill>
        <p:spPr bwMode="auto">
          <a:xfrm>
            <a:off x="6019800" y="1295400"/>
            <a:ext cx="2057400" cy="762000"/>
          </a:xfrm>
          <a:prstGeom prst="rect">
            <a:avLst/>
          </a:prstGeom>
          <a:noFill/>
          <a:ln w="9525">
            <a:noFill/>
            <a:miter lim="800000"/>
            <a:headEnd/>
            <a:tailEnd/>
          </a:ln>
        </p:spPr>
      </p:pic>
    </p:spTree>
    <p:extLst>
      <p:ext uri="{BB962C8B-B14F-4D97-AF65-F5344CB8AC3E}">
        <p14:creationId xmlns:p14="http://schemas.microsoft.com/office/powerpoint/2010/main" xmlns="" val="22135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277813"/>
            <a:ext cx="8642350" cy="712787"/>
          </a:xfrm>
        </p:spPr>
        <p:txBody>
          <a:bodyPr/>
          <a:lstStyle/>
          <a:p>
            <a:pPr algn="ctr"/>
            <a:r>
              <a:rPr lang="en-US" sz="3200" b="1" dirty="0" smtClean="0">
                <a:solidFill>
                  <a:srgbClr val="FF0000"/>
                </a:solidFill>
              </a:rPr>
              <a:t>A method used to  construct the polyhedra  </a:t>
            </a:r>
            <a:endParaRPr lang="en-US" sz="3200" b="1" dirty="0">
              <a:solidFill>
                <a:srgbClr val="FF0000"/>
              </a:solidFill>
            </a:endParaRPr>
          </a:p>
        </p:txBody>
      </p:sp>
      <p:sp>
        <p:nvSpPr>
          <p:cNvPr id="3" name="Content Placeholder 2"/>
          <p:cNvSpPr>
            <a:spLocks noGrp="1"/>
          </p:cNvSpPr>
          <p:nvPr>
            <p:ph idx="1"/>
          </p:nvPr>
        </p:nvSpPr>
        <p:spPr>
          <a:xfrm>
            <a:off x="479425" y="1219200"/>
            <a:ext cx="8359775" cy="4648200"/>
          </a:xfrm>
        </p:spPr>
        <p:txBody>
          <a:bodyPr/>
          <a:lstStyle/>
          <a:p>
            <a:r>
              <a:rPr lang="en-US" sz="1800" dirty="0" smtClean="0"/>
              <a:t>We construct </a:t>
            </a:r>
            <a:r>
              <a:rPr lang="en-US" sz="1800" dirty="0" smtClean="0"/>
              <a:t> </a:t>
            </a:r>
            <a:r>
              <a:rPr lang="en-US" sz="1800" dirty="0" smtClean="0"/>
              <a:t>polyhedra using a method based on applying the group elements of Coxeter-Weyl groups W(A</a:t>
            </a:r>
            <a:r>
              <a:rPr lang="en-US" sz="1100" dirty="0" smtClean="0"/>
              <a:t>3</a:t>
            </a:r>
            <a:r>
              <a:rPr lang="en-US" sz="1800" dirty="0" smtClean="0"/>
              <a:t>), W(B</a:t>
            </a:r>
            <a:r>
              <a:rPr lang="en-US" sz="1200" dirty="0" smtClean="0"/>
              <a:t>3</a:t>
            </a:r>
            <a:r>
              <a:rPr lang="en-US" sz="1800" dirty="0" smtClean="0"/>
              <a:t>) and W(H</a:t>
            </a:r>
            <a:r>
              <a:rPr lang="en-US" sz="1200" dirty="0" smtClean="0"/>
              <a:t>3</a:t>
            </a:r>
            <a:r>
              <a:rPr lang="en-US" sz="1800" dirty="0" smtClean="0"/>
              <a:t>) on a vector representing one vertex of the polyhedron in the dual space denoted as</a:t>
            </a:r>
            <a:endParaRPr lang="en-US" sz="1800" dirty="0"/>
          </a:p>
          <a:p>
            <a:pPr marL="0" indent="0">
              <a:buNone/>
            </a:pPr>
            <a:endParaRPr lang="en-US" sz="1800" dirty="0"/>
          </a:p>
          <a:p>
            <a:endParaRPr lang="en-US" sz="1800" dirty="0" smtClean="0"/>
          </a:p>
          <a:p>
            <a:r>
              <a:rPr lang="en-US" sz="1800" dirty="0" smtClean="0"/>
              <a:t>This vector is called </a:t>
            </a:r>
            <a:r>
              <a:rPr lang="en-US" sz="1800" dirty="0" smtClean="0"/>
              <a:t>“</a:t>
            </a:r>
            <a:r>
              <a:rPr lang="en-US" sz="1800" dirty="0" smtClean="0">
                <a:solidFill>
                  <a:srgbClr val="FF0000"/>
                </a:solidFill>
              </a:rPr>
              <a:t>highest </a:t>
            </a:r>
            <a:r>
              <a:rPr lang="en-US" sz="1800" dirty="0" smtClean="0">
                <a:solidFill>
                  <a:srgbClr val="FF0000"/>
                </a:solidFill>
              </a:rPr>
              <a:t>weight</a:t>
            </a:r>
            <a:r>
              <a:rPr lang="en-US" sz="1800" dirty="0" smtClean="0"/>
              <a:t>” . It can be expressed as a linear combination of imaginary quaternionic units. </a:t>
            </a:r>
          </a:p>
          <a:p>
            <a:r>
              <a:rPr lang="en-US" sz="1800" dirty="0" smtClean="0"/>
              <a:t>Certain choices of the parameters of the highest weight vector lead to the Platonic, Archimedean solids  as well as the semi-regular polyhedra. </a:t>
            </a:r>
          </a:p>
          <a:p>
            <a:r>
              <a:rPr lang="en-US" sz="1800" dirty="0" smtClean="0"/>
              <a:t>The set of vertices obtained by the action of Coxeter-Weyl group elements on the highest weight defines a polyhedron and is called the “</a:t>
            </a:r>
            <a:r>
              <a:rPr lang="en-US" sz="1800" dirty="0" smtClean="0">
                <a:solidFill>
                  <a:srgbClr val="FF0000"/>
                </a:solidFill>
              </a:rPr>
              <a:t>orbit</a:t>
            </a:r>
            <a:r>
              <a:rPr lang="en-US" sz="1800" dirty="0" smtClean="0"/>
              <a:t>”.</a:t>
            </a:r>
          </a:p>
          <a:p>
            <a:endParaRPr lang="en-US" sz="1800" dirty="0" smtClean="0"/>
          </a:p>
          <a:p>
            <a:r>
              <a:rPr lang="en-US" sz="2000" dirty="0" smtClean="0"/>
              <a:t>Denote by </a:t>
            </a:r>
            <a:r>
              <a:rPr lang="en-US" sz="2000" i="1" dirty="0" smtClean="0">
                <a:solidFill>
                  <a:srgbClr val="FF0000"/>
                </a:solidFill>
              </a:rPr>
              <a:t>W</a:t>
            </a:r>
            <a:r>
              <a:rPr lang="en-US" sz="2000" dirty="0" smtClean="0">
                <a:solidFill>
                  <a:srgbClr val="FF0000"/>
                </a:solidFill>
              </a:rPr>
              <a:t>(</a:t>
            </a:r>
            <a:r>
              <a:rPr lang="en-US" sz="2000" i="1" dirty="0" smtClean="0">
                <a:solidFill>
                  <a:srgbClr val="FF0000"/>
                </a:solidFill>
              </a:rPr>
              <a:t>G</a:t>
            </a:r>
            <a:r>
              <a:rPr lang="en-US" sz="2000" dirty="0" smtClean="0">
                <a:solidFill>
                  <a:srgbClr val="FF0000"/>
                </a:solidFill>
              </a:rPr>
              <a:t>)(</a:t>
            </a:r>
            <a:r>
              <a:rPr lang="en-US" sz="2000" i="1" dirty="0" smtClean="0">
                <a:solidFill>
                  <a:srgbClr val="FF0000"/>
                </a:solidFill>
              </a:rPr>
              <a:t>a</a:t>
            </a:r>
            <a:r>
              <a:rPr lang="en-US" sz="2000" i="1" baseline="-25000" dirty="0" smtClean="0">
                <a:solidFill>
                  <a:srgbClr val="FF0000"/>
                </a:solidFill>
              </a:rPr>
              <a:t>1</a:t>
            </a:r>
            <a:r>
              <a:rPr lang="en-US" sz="2000" i="1" dirty="0" smtClean="0">
                <a:solidFill>
                  <a:srgbClr val="FF0000"/>
                </a:solidFill>
              </a:rPr>
              <a:t>a</a:t>
            </a:r>
            <a:r>
              <a:rPr lang="en-US" sz="2000" i="1" baseline="-25000" dirty="0" smtClean="0">
                <a:solidFill>
                  <a:srgbClr val="FF0000"/>
                </a:solidFill>
              </a:rPr>
              <a:t>2</a:t>
            </a:r>
            <a:r>
              <a:rPr lang="en-US" sz="2000" i="1" dirty="0" smtClean="0">
                <a:solidFill>
                  <a:srgbClr val="FF0000"/>
                </a:solidFill>
              </a:rPr>
              <a:t>a</a:t>
            </a:r>
            <a:r>
              <a:rPr lang="en-US" sz="2000" i="1" baseline="-25000" dirty="0" smtClean="0">
                <a:solidFill>
                  <a:srgbClr val="FF0000"/>
                </a:solidFill>
              </a:rPr>
              <a:t>3</a:t>
            </a:r>
            <a:r>
              <a:rPr lang="en-US" sz="2000" dirty="0" smtClean="0">
                <a:solidFill>
                  <a:srgbClr val="FF0000"/>
                </a:solidFill>
              </a:rPr>
              <a:t>)=(</a:t>
            </a:r>
            <a:r>
              <a:rPr lang="en-US" sz="2000" i="1" dirty="0" smtClean="0">
                <a:solidFill>
                  <a:srgbClr val="FF0000"/>
                </a:solidFill>
              </a:rPr>
              <a:t>a</a:t>
            </a:r>
            <a:r>
              <a:rPr lang="en-US" sz="2000" i="1" baseline="-25000" dirty="0" smtClean="0">
                <a:solidFill>
                  <a:srgbClr val="FF0000"/>
                </a:solidFill>
              </a:rPr>
              <a:t>1</a:t>
            </a:r>
            <a:r>
              <a:rPr lang="en-US" sz="2000" i="1" dirty="0" smtClean="0">
                <a:solidFill>
                  <a:srgbClr val="FF0000"/>
                </a:solidFill>
              </a:rPr>
              <a:t>a</a:t>
            </a:r>
            <a:r>
              <a:rPr lang="en-US" sz="2000" i="1" baseline="-25000" dirty="0" smtClean="0">
                <a:solidFill>
                  <a:srgbClr val="FF0000"/>
                </a:solidFill>
              </a:rPr>
              <a:t>2</a:t>
            </a:r>
            <a:r>
              <a:rPr lang="en-US" sz="2000" i="1" dirty="0" smtClean="0">
                <a:solidFill>
                  <a:srgbClr val="FF0000"/>
                </a:solidFill>
              </a:rPr>
              <a:t>a</a:t>
            </a:r>
            <a:r>
              <a:rPr lang="en-US" sz="2000" i="1" baseline="-25000" dirty="0" smtClean="0">
                <a:solidFill>
                  <a:srgbClr val="FF0000"/>
                </a:solidFill>
              </a:rPr>
              <a:t>3</a:t>
            </a:r>
            <a:r>
              <a:rPr lang="en-US" sz="2000" dirty="0" smtClean="0">
                <a:solidFill>
                  <a:srgbClr val="FF0000"/>
                </a:solidFill>
              </a:rPr>
              <a:t>)</a:t>
            </a:r>
            <a:r>
              <a:rPr lang="en-US" sz="2000" i="1" baseline="-25000" dirty="0" smtClean="0">
                <a:solidFill>
                  <a:srgbClr val="FF0000"/>
                </a:solidFill>
              </a:rPr>
              <a:t>G</a:t>
            </a:r>
            <a:r>
              <a:rPr lang="en-US" sz="2000" dirty="0" smtClean="0">
                <a:solidFill>
                  <a:srgbClr val="FF0000"/>
                </a:solidFill>
              </a:rPr>
              <a:t> </a:t>
            </a:r>
            <a:r>
              <a:rPr lang="en-US" sz="2000" dirty="0" smtClean="0"/>
              <a:t>,</a:t>
            </a:r>
            <a:r>
              <a:rPr lang="en-US" sz="2000" dirty="0" smtClean="0">
                <a:solidFill>
                  <a:srgbClr val="FF0000"/>
                </a:solidFill>
              </a:rPr>
              <a:t>  </a:t>
            </a:r>
            <a:r>
              <a:rPr lang="en-US" sz="2000" dirty="0" smtClean="0"/>
              <a:t>the orbit of </a:t>
            </a:r>
            <a:r>
              <a:rPr lang="en-US" sz="2000" i="1" dirty="0" smtClean="0"/>
              <a:t>W</a:t>
            </a:r>
            <a:r>
              <a:rPr lang="en-US" sz="2000" dirty="0" smtClean="0"/>
              <a:t>(</a:t>
            </a:r>
            <a:r>
              <a:rPr lang="en-US" sz="2000" i="1" dirty="0" smtClean="0"/>
              <a:t>G</a:t>
            </a:r>
            <a:r>
              <a:rPr lang="en-US" sz="2000" dirty="0" smtClean="0"/>
              <a:t>)  </a:t>
            </a:r>
          </a:p>
          <a:p>
            <a:pPr>
              <a:buNone/>
            </a:pPr>
            <a:r>
              <a:rPr lang="en-US" sz="2000" dirty="0" smtClean="0"/>
              <a:t> </a:t>
            </a:r>
          </a:p>
          <a:p>
            <a:pPr>
              <a:buNone/>
            </a:pPr>
            <a:endParaRPr lang="en-US" sz="1800" dirty="0" smtClean="0"/>
          </a:p>
          <a:p>
            <a:endParaRPr lang="en-US" sz="1800" dirty="0" smtClean="0"/>
          </a:p>
          <a:p>
            <a:endParaRPr lang="en-US" sz="1800" dirty="0" smtClean="0"/>
          </a:p>
          <a:p>
            <a:endParaRPr lang="en-US" sz="1800" dirty="0"/>
          </a:p>
        </p:txBody>
      </p:sp>
      <p:sp>
        <p:nvSpPr>
          <p:cNvPr id="4" name="Footer Placeholder 3"/>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5" name="Slide Number Placeholder 4"/>
          <p:cNvSpPr>
            <a:spLocks noGrp="1"/>
          </p:cNvSpPr>
          <p:nvPr>
            <p:ph type="sldNum" sz="quarter" idx="12"/>
          </p:nvPr>
        </p:nvSpPr>
        <p:spPr/>
        <p:txBody>
          <a:bodyPr/>
          <a:lstStyle/>
          <a:p>
            <a:fld id="{C9F91836-6252-4635-A672-7508B59A3A25}" type="slidenum">
              <a:rPr lang="en-US" altLang="en-US" smtClean="0"/>
              <a:pPr/>
              <a:t>14</a:t>
            </a:fld>
            <a:endParaRPr lang="en-US" altLang="en-US" dirty="0"/>
          </a:p>
        </p:txBody>
      </p:sp>
      <p:sp>
        <p:nvSpPr>
          <p:cNvPr id="6" name="TextBox 5"/>
          <p:cNvSpPr txBox="1"/>
          <p:nvPr/>
        </p:nvSpPr>
        <p:spPr>
          <a:xfrm>
            <a:off x="4343400" y="2971800"/>
            <a:ext cx="184731" cy="369332"/>
          </a:xfrm>
          <a:prstGeom prst="rect">
            <a:avLst/>
          </a:prstGeom>
          <a:noFill/>
        </p:spPr>
        <p:txBody>
          <a:bodyPr wrap="none" rtlCol="0">
            <a:spAutoFit/>
          </a:bodyPr>
          <a:lstStyle/>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xmlns="" val="3977130448"/>
              </p:ext>
            </p:extLst>
          </p:nvPr>
        </p:nvGraphicFramePr>
        <p:xfrm>
          <a:off x="4743450" y="4768850"/>
          <a:ext cx="114300" cy="215900"/>
        </p:xfrm>
        <a:graphic>
          <a:graphicData uri="http://schemas.openxmlformats.org/presentationml/2006/ole">
            <p:oleObj spid="_x0000_s264333" name="Equation" r:id="rId3" imgW="114120" imgH="215640" progId="Equation.3">
              <p:embed/>
            </p:oleObj>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xmlns="" val="4044745508"/>
              </p:ext>
            </p:extLst>
          </p:nvPr>
        </p:nvGraphicFramePr>
        <p:xfrm>
          <a:off x="2743201" y="2075651"/>
          <a:ext cx="4876800" cy="550652"/>
        </p:xfrm>
        <a:graphic>
          <a:graphicData uri="http://schemas.openxmlformats.org/presentationml/2006/ole">
            <p:oleObj spid="_x0000_s264334" name="Equation" r:id="rId4" imgW="2019240" imgH="228600" progId="Equation.DSMT4">
              <p:embed/>
            </p:oleObj>
          </a:graphicData>
        </a:graphic>
      </p:graphicFrame>
    </p:spTree>
    <p:extLst>
      <p:ext uri="{BB962C8B-B14F-4D97-AF65-F5344CB8AC3E}">
        <p14:creationId xmlns:p14="http://schemas.microsoft.com/office/powerpoint/2010/main" xmlns="" val="328327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277813"/>
            <a:ext cx="8642350" cy="560387"/>
          </a:xfrm>
        </p:spPr>
        <p:txBody>
          <a:bodyPr/>
          <a:lstStyle/>
          <a:p>
            <a:r>
              <a:rPr lang="en-US" sz="2800" b="1" dirty="0" smtClean="0">
                <a:solidFill>
                  <a:srgbClr val="FF0000"/>
                </a:solidFill>
              </a:rPr>
              <a:t>Construction of polyhedra with Tetrahedral Symmetry </a:t>
            </a:r>
            <a:endParaRPr lang="en-US" sz="2800" dirty="0">
              <a:solidFill>
                <a:srgbClr val="FF0000"/>
              </a:solidFill>
            </a:endParaRPr>
          </a:p>
        </p:txBody>
      </p:sp>
      <p:sp>
        <p:nvSpPr>
          <p:cNvPr id="3" name="Content Placeholder 2"/>
          <p:cNvSpPr>
            <a:spLocks noGrp="1" noRot="1" noChangeAspect="1" noMove="1" noResize="1" noEditPoints="1" noAdjustHandles="1" noChangeArrowheads="1" noChangeShapeType="1" noTextEdit="1"/>
          </p:cNvSpPr>
          <p:nvPr>
            <p:ph idx="1"/>
          </p:nvPr>
        </p:nvSpPr>
        <p:spPr>
          <a:xfrm>
            <a:off x="457200" y="762000"/>
            <a:ext cx="8642350" cy="5445125"/>
          </a:xfrm>
          <a:blipFill rotWithShape="1">
            <a:blip r:embed="rId2" cstate="print"/>
            <a:stretch>
              <a:fillRect l="-705" t="-672"/>
            </a:stretch>
          </a:blipFill>
        </p:spPr>
        <p:txBody>
          <a:bodyPr/>
          <a:lstStyle/>
          <a:p>
            <a:pPr>
              <a:buNone/>
            </a:pPr>
            <a:r>
              <a:rPr lang="en-US" dirty="0">
                <a:noFill/>
              </a:rPr>
              <a:t> </a:t>
            </a:r>
          </a:p>
        </p:txBody>
      </p:sp>
      <p:sp>
        <p:nvSpPr>
          <p:cNvPr id="4" name="Footer Placeholder 3"/>
          <p:cNvSpPr>
            <a:spLocks noGrp="1"/>
          </p:cNvSpPr>
          <p:nvPr>
            <p:ph type="ftr" sz="quarter" idx="11"/>
          </p:nvPr>
        </p:nvSpPr>
        <p:spPr>
          <a:xfrm>
            <a:off x="3200400" y="6172200"/>
            <a:ext cx="3041650" cy="457200"/>
          </a:xfrm>
        </p:spPr>
        <p:txBody>
          <a:bodyPr/>
          <a:lstStyle/>
          <a:p>
            <a:r>
              <a:rPr lang="en-US" altLang="en-US" smtClean="0"/>
              <a:t>Bangalore conference, 16-22 December, 2012</a:t>
            </a:r>
            <a:endParaRPr lang="en-US" altLang="en-US" dirty="0"/>
          </a:p>
        </p:txBody>
      </p:sp>
      <p:sp>
        <p:nvSpPr>
          <p:cNvPr id="5" name="Slide Number Placeholder 4"/>
          <p:cNvSpPr>
            <a:spLocks noGrp="1"/>
          </p:cNvSpPr>
          <p:nvPr>
            <p:ph type="sldNum" sz="quarter" idx="12"/>
          </p:nvPr>
        </p:nvSpPr>
        <p:spPr>
          <a:xfrm>
            <a:off x="8762999" y="6324600"/>
            <a:ext cx="358775" cy="376238"/>
          </a:xfrm>
        </p:spPr>
        <p:txBody>
          <a:bodyPr/>
          <a:lstStyle/>
          <a:p>
            <a:fld id="{C9F91836-6252-4635-A672-7508B59A3A25}" type="slidenum">
              <a:rPr lang="en-US" altLang="en-US" smtClean="0"/>
              <a:pPr/>
              <a:t>15</a:t>
            </a:fld>
            <a:endParaRPr lang="en-US" altLang="en-US" dirty="0"/>
          </a:p>
        </p:txBody>
      </p:sp>
      <p:pic>
        <p:nvPicPr>
          <p:cNvPr id="267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10400" y="1524000"/>
            <a:ext cx="1372061" cy="1114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726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39000" y="4267200"/>
            <a:ext cx="1082843" cy="10668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02364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277813"/>
            <a:ext cx="8642350" cy="560387"/>
          </a:xfrm>
        </p:spPr>
        <p:txBody>
          <a:bodyPr/>
          <a:lstStyle/>
          <a:p>
            <a:pPr algn="ctr"/>
            <a:r>
              <a:rPr lang="en-US" sz="2400" b="1" dirty="0">
                <a:solidFill>
                  <a:srgbClr val="FF0000"/>
                </a:solidFill>
                <a:latin typeface="+mn-lt"/>
              </a:rPr>
              <a:t>Construction of polyhedra with Octahedral Symmetry </a:t>
            </a:r>
          </a:p>
        </p:txBody>
      </p:sp>
      <p:sp>
        <p:nvSpPr>
          <p:cNvPr id="3" name="Content Placeholder 2"/>
          <p:cNvSpPr>
            <a:spLocks noGrp="1"/>
          </p:cNvSpPr>
          <p:nvPr>
            <p:ph idx="1"/>
          </p:nvPr>
        </p:nvSpPr>
        <p:spPr>
          <a:xfrm>
            <a:off x="457200" y="1625600"/>
            <a:ext cx="8642350" cy="4530725"/>
          </a:xfrm>
        </p:spPr>
        <p:txBody>
          <a:bodyPr/>
          <a:lstStyle/>
          <a:p>
            <a:endParaRPr lang="en-US" dirty="0" smtClean="0"/>
          </a:p>
          <a:p>
            <a:endParaRPr lang="en-US" dirty="0"/>
          </a:p>
          <a:p>
            <a:endParaRPr lang="en-US" dirty="0"/>
          </a:p>
        </p:txBody>
      </p:sp>
      <p:sp>
        <p:nvSpPr>
          <p:cNvPr id="4" name="Footer Placeholder 3"/>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5" name="Slide Number Placeholder 4"/>
          <p:cNvSpPr>
            <a:spLocks noGrp="1"/>
          </p:cNvSpPr>
          <p:nvPr>
            <p:ph type="sldNum" sz="quarter" idx="12"/>
          </p:nvPr>
        </p:nvSpPr>
        <p:spPr/>
        <p:txBody>
          <a:bodyPr/>
          <a:lstStyle/>
          <a:p>
            <a:fld id="{C9F91836-6252-4635-A672-7508B59A3A25}" type="slidenum">
              <a:rPr lang="en-US" altLang="en-US" smtClean="0"/>
              <a:pPr/>
              <a:t>16</a:t>
            </a:fld>
            <a:endParaRPr lang="en-US" altLang="en-US"/>
          </a:p>
        </p:txBody>
      </p:sp>
      <p:pic>
        <p:nvPicPr>
          <p:cNvPr id="6" name="Picture 23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399" y="2133600"/>
            <a:ext cx="7265340" cy="358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3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19400" y="1321594"/>
            <a:ext cx="2590800" cy="661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2036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277813"/>
            <a:ext cx="8642350" cy="636587"/>
          </a:xfrm>
        </p:spPr>
        <p:txBody>
          <a:bodyPr/>
          <a:lstStyle/>
          <a:p>
            <a:r>
              <a:rPr lang="en-US" sz="2800" b="1" dirty="0" smtClean="0">
                <a:solidFill>
                  <a:srgbClr val="FF0000"/>
                </a:solidFill>
              </a:rPr>
              <a:t>Construction of polyhedra with Octahedral Symmetry </a:t>
            </a:r>
            <a:endParaRPr lang="en-US" sz="2800" dirty="0">
              <a:solidFill>
                <a:srgbClr val="FF0000"/>
              </a:solidFill>
            </a:endParaRPr>
          </a:p>
        </p:txBody>
      </p:sp>
      <p:sp>
        <p:nvSpPr>
          <p:cNvPr id="3" name="Content Placeholder 2"/>
          <p:cNvSpPr>
            <a:spLocks noGrp="1" noRot="1" noChangeAspect="1" noMove="1" noResize="1" noEditPoints="1" noAdjustHandles="1" noChangeArrowheads="1" noChangeShapeType="1" noTextEdit="1"/>
          </p:cNvSpPr>
          <p:nvPr>
            <p:ph idx="1"/>
          </p:nvPr>
        </p:nvSpPr>
        <p:spPr>
          <a:xfrm>
            <a:off x="533400" y="838200"/>
            <a:ext cx="8642350" cy="5368925"/>
          </a:xfrm>
          <a:blipFill rotWithShape="1">
            <a:blip r:embed="rId2" cstate="print"/>
            <a:stretch>
              <a:fillRect l="-776" t="-682"/>
            </a:stretch>
          </a:blipFill>
        </p:spPr>
        <p:txBody>
          <a:bodyPr/>
          <a:lstStyle/>
          <a:p>
            <a:pPr>
              <a:buNone/>
            </a:pPr>
            <a:endParaRPr lang="en-US" dirty="0">
              <a:noFill/>
            </a:endParaRPr>
          </a:p>
        </p:txBody>
      </p:sp>
      <p:sp>
        <p:nvSpPr>
          <p:cNvPr id="4" name="Footer Placeholder 3"/>
          <p:cNvSpPr>
            <a:spLocks noGrp="1"/>
          </p:cNvSpPr>
          <p:nvPr>
            <p:ph type="ftr" sz="quarter" idx="11"/>
          </p:nvPr>
        </p:nvSpPr>
        <p:spPr>
          <a:xfrm>
            <a:off x="3200400" y="6324600"/>
            <a:ext cx="3041650" cy="304800"/>
          </a:xfrm>
        </p:spPr>
        <p:txBody>
          <a:bodyPr/>
          <a:lstStyle/>
          <a:p>
            <a:r>
              <a:rPr lang="en-US" altLang="en-US" smtClean="0"/>
              <a:t>Bangalore conference, 16-22 December, 2012</a:t>
            </a:r>
            <a:endParaRPr lang="en-US" altLang="en-US" dirty="0"/>
          </a:p>
        </p:txBody>
      </p:sp>
      <p:sp>
        <p:nvSpPr>
          <p:cNvPr id="5" name="Slide Number Placeholder 4"/>
          <p:cNvSpPr>
            <a:spLocks noGrp="1"/>
          </p:cNvSpPr>
          <p:nvPr>
            <p:ph type="sldNum" sz="quarter" idx="12"/>
          </p:nvPr>
        </p:nvSpPr>
        <p:spPr>
          <a:xfrm>
            <a:off x="8753475" y="6400800"/>
            <a:ext cx="387350" cy="304800"/>
          </a:xfrm>
        </p:spPr>
        <p:txBody>
          <a:bodyPr/>
          <a:lstStyle/>
          <a:p>
            <a:fld id="{C9F91836-6252-4635-A672-7508B59A3A25}" type="slidenum">
              <a:rPr lang="en-US" altLang="en-US" smtClean="0"/>
              <a:pPr/>
              <a:t>17</a:t>
            </a:fld>
            <a:endParaRPr lang="en-US" altLang="en-US" dirty="0"/>
          </a:p>
        </p:txBody>
      </p:sp>
      <p:pic>
        <p:nvPicPr>
          <p:cNvPr id="268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15200" y="2590801"/>
            <a:ext cx="1420135" cy="144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829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91400" y="4782356"/>
            <a:ext cx="1295400" cy="13136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95460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79425" y="277813"/>
            <a:ext cx="8642350" cy="560387"/>
          </a:xfrm>
        </p:spPr>
        <p:txBody>
          <a:bodyPr/>
          <a:lstStyle/>
          <a:p>
            <a:r>
              <a:rPr lang="en-US" sz="2800" b="1" dirty="0">
                <a:solidFill>
                  <a:srgbClr val="FF0000"/>
                </a:solidFill>
              </a:rPr>
              <a:t>Construction of polyhedra with </a:t>
            </a:r>
            <a:r>
              <a:rPr lang="en-US" sz="2800" b="1" dirty="0" smtClean="0">
                <a:solidFill>
                  <a:srgbClr val="FF0000"/>
                </a:solidFill>
              </a:rPr>
              <a:t> Icosahedral  symmetry</a:t>
            </a:r>
            <a:endParaRPr lang="en-US" sz="2800" b="1" dirty="0">
              <a:solidFill>
                <a:srgbClr val="FF0000"/>
              </a:solidFill>
            </a:endParaRPr>
          </a:p>
        </p:txBody>
      </p:sp>
      <p:sp>
        <p:nvSpPr>
          <p:cNvPr id="2" name="Content Placeholder 1"/>
          <p:cNvSpPr>
            <a:spLocks noGrp="1" noRot="1" noChangeAspect="1" noMove="1" noResize="1" noEditPoints="1" noAdjustHandles="1" noChangeArrowheads="1" noChangeShapeType="1" noTextEdit="1"/>
          </p:cNvSpPr>
          <p:nvPr>
            <p:ph idx="1"/>
          </p:nvPr>
        </p:nvSpPr>
        <p:spPr>
          <a:xfrm>
            <a:off x="479425" y="914400"/>
            <a:ext cx="8642350" cy="5216525"/>
          </a:xfrm>
          <a:blipFill rotWithShape="1">
            <a:blip r:embed="rId4" cstate="print"/>
            <a:stretch>
              <a:fillRect t="-350"/>
            </a:stretch>
          </a:blipFill>
        </p:spPr>
        <p:txBody>
          <a:bodyPr/>
          <a:lstStyle/>
          <a:p>
            <a:pPr>
              <a:buNone/>
            </a:pPr>
            <a:r>
              <a:rPr lang="en-US" dirty="0">
                <a:noFill/>
              </a:rPr>
              <a:t> </a:t>
            </a:r>
          </a:p>
        </p:txBody>
      </p:sp>
      <p:sp>
        <p:nvSpPr>
          <p:cNvPr id="8" name="Footer Placeholder 6"/>
          <p:cNvSpPr>
            <a:spLocks noGrp="1"/>
          </p:cNvSpPr>
          <p:nvPr>
            <p:ph type="ftr" sz="quarter" idx="11"/>
          </p:nvPr>
        </p:nvSpPr>
        <p:spPr/>
        <p:txBody>
          <a:bodyPr/>
          <a:lstStyle/>
          <a:p>
            <a:r>
              <a:rPr lang="en-US" altLang="en-US" smtClean="0"/>
              <a:t>Bangalore conference, 16-22 December, 2012</a:t>
            </a:r>
            <a:endParaRPr lang="en-US" altLang="en-US"/>
          </a:p>
        </p:txBody>
      </p:sp>
      <p:sp>
        <p:nvSpPr>
          <p:cNvPr id="9" name="Slide Number Placeholder 7"/>
          <p:cNvSpPr>
            <a:spLocks noGrp="1"/>
          </p:cNvSpPr>
          <p:nvPr>
            <p:ph type="sldNum" sz="quarter" idx="12"/>
          </p:nvPr>
        </p:nvSpPr>
        <p:spPr/>
        <p:txBody>
          <a:bodyPr/>
          <a:lstStyle/>
          <a:p>
            <a:fld id="{DC1631E3-75B3-4FB5-8C4A-1FF9F9DD0F7D}" type="slidenum">
              <a:rPr lang="en-US" altLang="en-US"/>
              <a:pPr/>
              <a:t>18</a:t>
            </a:fld>
            <a:endParaRPr lang="en-US" altLang="en-US"/>
          </a:p>
        </p:txBody>
      </p:sp>
      <p:sp>
        <p:nvSpPr>
          <p:cNvPr id="46298" name="Rectangle 218"/>
          <p:cNvSpPr>
            <a:spLocks noChangeArrowheads="1"/>
          </p:cNvSpPr>
          <p:nvPr/>
        </p:nvSpPr>
        <p:spPr bwMode="auto">
          <a:xfrm>
            <a:off x="228600" y="3238501"/>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mc:AlternateContent xmlns:mc="http://schemas.openxmlformats.org/markup-compatibility/2006">
        <mc:Choice xmlns:a14="http://schemas.microsoft.com/office/drawing/2010/main" xmlns="" Requires="a14">
          <p:sp>
            <p:nvSpPr>
              <p:cNvPr id="46299" name="Rectangle 219"/>
              <p:cNvSpPr>
                <a:spLocks noChangeArrowheads="1"/>
              </p:cNvSpPr>
              <p:nvPr/>
            </p:nvSpPr>
            <p:spPr bwMode="auto">
              <a:xfrm>
                <a:off x="533400" y="3441208"/>
                <a:ext cx="8610600" cy="53219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nchor="ctr">
                <a:spAutoFit/>
              </a:bodyPr>
              <a:lstStyle/>
              <a:p>
                <a14:m>
                  <m:oMath xmlns:m="http://schemas.openxmlformats.org/officeDocument/2006/math">
                    <m:sSub>
                      <m:sSubPr>
                        <m:ctrlPr>
                          <a:rPr lang="en-US" i="1" smtClean="0">
                            <a:latin typeface="Cambria Math"/>
                          </a:rPr>
                        </m:ctrlPr>
                      </m:sSubPr>
                      <m:e>
                        <m:r>
                          <a:rPr lang="en-US" i="1">
                            <a:latin typeface="Cambria Math"/>
                          </a:rPr>
                          <m:t>𝑟</m:t>
                        </m:r>
                      </m:e>
                      <m:sub>
                        <m:r>
                          <a:rPr lang="en-US" i="1">
                            <a:latin typeface="Cambria Math"/>
                          </a:rPr>
                          <m:t>1</m:t>
                        </m:r>
                      </m:sub>
                    </m:sSub>
                    <m:r>
                      <a:rPr lang="en-US" i="1">
                        <a:latin typeface="Cambria Math"/>
                      </a:rPr>
                      <m:t>=</m:t>
                    </m:r>
                    <m:sSup>
                      <m:sSupPr>
                        <m:ctrlPr>
                          <a:rPr lang="en-US" i="1">
                            <a:latin typeface="Cambria Math"/>
                          </a:rPr>
                        </m:ctrlPr>
                      </m:sSupPr>
                      <m:e>
                        <m:d>
                          <m:dPr>
                            <m:begChr m:val="["/>
                            <m:endChr m:val="]"/>
                            <m:ctrlPr>
                              <a:rPr lang="en-US" i="1">
                                <a:latin typeface="Cambria Math"/>
                              </a:rPr>
                            </m:ctrlPr>
                          </m:dPr>
                          <m:e>
                            <m:sSub>
                              <m:sSubPr>
                                <m:ctrlPr>
                                  <a:rPr lang="en-US" i="1">
                                    <a:latin typeface="Cambria Math"/>
                                  </a:rPr>
                                </m:ctrlPr>
                              </m:sSubPr>
                              <m:e>
                                <m:r>
                                  <a:rPr lang="en-US" i="1">
                                    <a:latin typeface="Cambria Math"/>
                                  </a:rPr>
                                  <m:t>𝑒</m:t>
                                </m:r>
                              </m:e>
                              <m:sub>
                                <m:r>
                                  <a:rPr lang="en-US" i="1">
                                    <a:latin typeface="Cambria Math"/>
                                  </a:rPr>
                                  <m:t>1</m:t>
                                </m:r>
                              </m:sub>
                            </m:sSub>
                            <m:r>
                              <a:rPr lang="en-US" i="1">
                                <a:latin typeface="Cambria Math"/>
                              </a:rPr>
                              <m:t>, −</m:t>
                            </m:r>
                            <m:sSub>
                              <m:sSubPr>
                                <m:ctrlPr>
                                  <a:rPr lang="en-US" i="1">
                                    <a:latin typeface="Cambria Math"/>
                                  </a:rPr>
                                </m:ctrlPr>
                              </m:sSubPr>
                              <m:e>
                                <m:r>
                                  <a:rPr lang="en-US" i="1">
                                    <a:latin typeface="Cambria Math"/>
                                  </a:rPr>
                                  <m:t>𝑒</m:t>
                                </m:r>
                              </m:e>
                              <m:sub>
                                <m:r>
                                  <a:rPr lang="en-US" i="1">
                                    <a:latin typeface="Cambria Math"/>
                                  </a:rPr>
                                  <m:t>1</m:t>
                                </m:r>
                              </m:sub>
                            </m:sSub>
                          </m:e>
                        </m:d>
                      </m:e>
                      <m:sup>
                        <m:r>
                          <a:rPr lang="en-US" i="1">
                            <a:latin typeface="Cambria Math"/>
                          </a:rPr>
                          <m:t>∗</m:t>
                        </m:r>
                      </m:sup>
                    </m:sSup>
                    <m:r>
                      <a:rPr lang="en-US" i="1">
                        <a:latin typeface="Cambria Math"/>
                      </a:rPr>
                      <m:t>,</m:t>
                    </m:r>
                  </m:oMath>
                </a14:m>
                <a:r>
                  <a:rPr lang="en-US" dirty="0"/>
                  <a:t/>
                </a:r>
                <a14:m>
                  <m:oMath xmlns:m="http://schemas.openxmlformats.org/officeDocument/2006/math">
                    <m:sSub>
                      <m:sSubPr>
                        <m:ctrlPr>
                          <a:rPr lang="en-US" i="1">
                            <a:latin typeface="Cambria Math"/>
                          </a:rPr>
                        </m:ctrlPr>
                      </m:sSubPr>
                      <m:e>
                        <m:r>
                          <a:rPr lang="en-US" i="1">
                            <a:latin typeface="Cambria Math"/>
                          </a:rPr>
                          <m:t>𝑟</m:t>
                        </m:r>
                      </m:e>
                      <m:sub>
                        <m:r>
                          <a:rPr lang="en-US" i="1">
                            <a:latin typeface="Cambria Math"/>
                          </a:rPr>
                          <m:t>2</m:t>
                        </m:r>
                      </m:sub>
                    </m:sSub>
                    <m:r>
                      <a:rPr lang="en-US" i="1">
                        <a:latin typeface="Cambria Math"/>
                      </a:rPr>
                      <m:t>=</m:t>
                    </m:r>
                    <m:sSup>
                      <m:sSupPr>
                        <m:ctrlPr>
                          <a:rPr lang="en-US" i="1">
                            <a:latin typeface="Cambria Math"/>
                          </a:rPr>
                        </m:ctrlPr>
                      </m:sSupPr>
                      <m:e>
                        <m:d>
                          <m:dPr>
                            <m:begChr m:val="["/>
                            <m:endChr m:val="]"/>
                            <m:ctrlPr>
                              <a:rPr lang="en-US" i="1">
                                <a:latin typeface="Cambria Math"/>
                              </a:rPr>
                            </m:ctrlPr>
                          </m:dPr>
                          <m:e>
                            <m:f>
                              <m:fPr>
                                <m:ctrlPr>
                                  <a:rPr lang="en-US" i="1">
                                    <a:latin typeface="Cambria Math"/>
                                  </a:rPr>
                                </m:ctrlPr>
                              </m:fPr>
                              <m:num>
                                <m:r>
                                  <a:rPr lang="en-US" i="1">
                                    <a:latin typeface="Cambria Math"/>
                                  </a:rPr>
                                  <m:t>1</m:t>
                                </m:r>
                              </m:num>
                              <m:den>
                                <m:r>
                                  <a:rPr lang="en-US" i="1">
                                    <a:latin typeface="Cambria Math"/>
                                  </a:rPr>
                                  <m:t>2</m:t>
                                </m:r>
                              </m:den>
                            </m:f>
                            <m:d>
                              <m:dPr>
                                <m:ctrlPr>
                                  <a:rPr lang="en-US" i="1">
                                    <a:latin typeface="Cambria Math"/>
                                  </a:rPr>
                                </m:ctrlPr>
                              </m:dPr>
                              <m:e>
                                <m:r>
                                  <a:rPr lang="en-US" i="1">
                                    <a:latin typeface="Cambria Math"/>
                                  </a:rPr>
                                  <m:t>𝜏</m:t>
                                </m:r>
                                <m:sSub>
                                  <m:sSubPr>
                                    <m:ctrlPr>
                                      <a:rPr lang="en-US" i="1">
                                        <a:latin typeface="Cambria Math"/>
                                      </a:rPr>
                                    </m:ctrlPr>
                                  </m:sSubPr>
                                  <m:e>
                                    <m:r>
                                      <a:rPr lang="en-US" i="1">
                                        <a:latin typeface="Cambria Math"/>
                                      </a:rPr>
                                      <m:t>𝑒</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𝑒</m:t>
                                    </m:r>
                                  </m:e>
                                  <m:sub>
                                    <m:r>
                                      <a:rPr lang="en-US" i="1">
                                        <a:latin typeface="Cambria Math"/>
                                      </a:rPr>
                                      <m:t>2</m:t>
                                    </m:r>
                                  </m:sub>
                                </m:sSub>
                                <m:r>
                                  <a:rPr lang="en-US" i="1">
                                    <a:latin typeface="Cambria Math"/>
                                  </a:rPr>
                                  <m:t>+</m:t>
                                </m:r>
                                <m:r>
                                  <a:rPr lang="en-US" i="1">
                                    <a:latin typeface="Cambria Math"/>
                                  </a:rPr>
                                  <m:t>𝜎</m:t>
                                </m:r>
                                <m:sSub>
                                  <m:sSubPr>
                                    <m:ctrlPr>
                                      <a:rPr lang="en-US" i="1">
                                        <a:latin typeface="Cambria Math"/>
                                      </a:rPr>
                                    </m:ctrlPr>
                                  </m:sSubPr>
                                  <m:e>
                                    <m:r>
                                      <a:rPr lang="en-US" i="1">
                                        <a:latin typeface="Cambria Math"/>
                                      </a:rPr>
                                      <m:t>𝑒</m:t>
                                    </m:r>
                                  </m:e>
                                  <m:sub>
                                    <m:r>
                                      <a:rPr lang="en-US" i="1">
                                        <a:latin typeface="Cambria Math"/>
                                      </a:rPr>
                                      <m:t>3</m:t>
                                    </m:r>
                                  </m:sub>
                                </m:sSub>
                              </m:e>
                            </m:d>
                            <m:r>
                              <a:rPr lang="en-US" i="1">
                                <a:latin typeface="Cambria Math"/>
                              </a:rPr>
                              <m:t>,− </m:t>
                            </m:r>
                            <m:f>
                              <m:fPr>
                                <m:ctrlPr>
                                  <a:rPr lang="en-US" i="1">
                                    <a:latin typeface="Cambria Math"/>
                                  </a:rPr>
                                </m:ctrlPr>
                              </m:fPr>
                              <m:num>
                                <m:r>
                                  <a:rPr lang="en-US" i="1">
                                    <a:latin typeface="Cambria Math"/>
                                  </a:rPr>
                                  <m:t>1</m:t>
                                </m:r>
                              </m:num>
                              <m:den>
                                <m:r>
                                  <a:rPr lang="en-US" i="1">
                                    <a:latin typeface="Cambria Math"/>
                                  </a:rPr>
                                  <m:t>2</m:t>
                                </m:r>
                              </m:den>
                            </m:f>
                            <m:r>
                              <a:rPr lang="en-US" i="1">
                                <a:latin typeface="Cambria Math"/>
                              </a:rPr>
                              <m:t>(</m:t>
                            </m:r>
                            <m:r>
                              <a:rPr lang="en-US" i="1">
                                <a:latin typeface="Cambria Math"/>
                              </a:rPr>
                              <m:t>𝜏</m:t>
                            </m:r>
                            <m:sSub>
                              <m:sSubPr>
                                <m:ctrlPr>
                                  <a:rPr lang="en-US" i="1">
                                    <a:latin typeface="Cambria Math"/>
                                  </a:rPr>
                                </m:ctrlPr>
                              </m:sSubPr>
                              <m:e>
                                <m:r>
                                  <a:rPr lang="en-US" i="1">
                                    <a:latin typeface="Cambria Math"/>
                                  </a:rPr>
                                  <m:t>𝑒</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𝑒</m:t>
                                </m:r>
                              </m:e>
                              <m:sub>
                                <m:r>
                                  <a:rPr lang="en-US" i="1">
                                    <a:latin typeface="Cambria Math"/>
                                  </a:rPr>
                                  <m:t>2</m:t>
                                </m:r>
                              </m:sub>
                            </m:sSub>
                            <m:r>
                              <a:rPr lang="en-US" i="1">
                                <a:latin typeface="Cambria Math"/>
                              </a:rPr>
                              <m:t>+</m:t>
                            </m:r>
                            <m:r>
                              <a:rPr lang="en-US" i="1">
                                <a:latin typeface="Cambria Math"/>
                              </a:rPr>
                              <m:t>𝜎</m:t>
                            </m:r>
                            <m:sSub>
                              <m:sSubPr>
                                <m:ctrlPr>
                                  <a:rPr lang="en-US" i="1">
                                    <a:latin typeface="Cambria Math"/>
                                  </a:rPr>
                                </m:ctrlPr>
                              </m:sSubPr>
                              <m:e>
                                <m:r>
                                  <a:rPr lang="en-US" i="1">
                                    <a:latin typeface="Cambria Math"/>
                                  </a:rPr>
                                  <m:t>𝑒</m:t>
                                </m:r>
                              </m:e>
                              <m:sub>
                                <m:r>
                                  <a:rPr lang="en-US" i="1">
                                    <a:latin typeface="Cambria Math"/>
                                  </a:rPr>
                                  <m:t>3</m:t>
                                </m:r>
                              </m:sub>
                            </m:sSub>
                            <m:r>
                              <a:rPr lang="en-US" i="1">
                                <a:latin typeface="Cambria Math"/>
                              </a:rPr>
                              <m:t>)</m:t>
                            </m:r>
                          </m:e>
                        </m:d>
                      </m:e>
                      <m:sup>
                        <m:r>
                          <a:rPr lang="en-US" i="1">
                            <a:latin typeface="Cambria Math"/>
                          </a:rPr>
                          <m:t>∗</m:t>
                        </m:r>
                      </m:sup>
                    </m:sSup>
                    <m:sSub>
                      <m:sSubPr>
                        <m:ctrlPr>
                          <a:rPr lang="en-US" i="1">
                            <a:latin typeface="Cambria Math"/>
                          </a:rPr>
                        </m:ctrlPr>
                      </m:sSubPr>
                      <m:e>
                        <m:r>
                          <a:rPr lang="en-US" b="0" i="1" smtClean="0">
                            <a:latin typeface="Cambria Math"/>
                          </a:rPr>
                          <m:t>, </m:t>
                        </m:r>
                        <m:r>
                          <a:rPr lang="en-US" i="1">
                            <a:latin typeface="Cambria Math"/>
                          </a:rPr>
                          <m:t>𝑟</m:t>
                        </m:r>
                      </m:e>
                      <m:sub>
                        <m:r>
                          <a:rPr lang="en-US" i="1">
                            <a:latin typeface="Cambria Math"/>
                          </a:rPr>
                          <m:t>3</m:t>
                        </m:r>
                      </m:sub>
                    </m:sSub>
                    <m:r>
                      <a:rPr lang="en-US" i="1">
                        <a:latin typeface="Cambria Math"/>
                      </a:rPr>
                      <m:t>=</m:t>
                    </m:r>
                    <m:sSup>
                      <m:sSupPr>
                        <m:ctrlPr>
                          <a:rPr lang="en-US" i="1" smtClean="0">
                            <a:latin typeface="Cambria Math"/>
                          </a:rPr>
                        </m:ctrlPr>
                      </m:sSupPr>
                      <m:e>
                        <m:d>
                          <m:dPr>
                            <m:begChr m:val="["/>
                            <m:endChr m:val="]"/>
                            <m:ctrlPr>
                              <a:rPr lang="en-US" i="1">
                                <a:latin typeface="Cambria Math"/>
                              </a:rPr>
                            </m:ctrlPr>
                          </m:dPr>
                          <m:e>
                            <m:sSub>
                              <m:sSubPr>
                                <m:ctrlPr>
                                  <a:rPr lang="en-US" i="1">
                                    <a:latin typeface="Cambria Math"/>
                                  </a:rPr>
                                </m:ctrlPr>
                              </m:sSubPr>
                              <m:e>
                                <m:r>
                                  <a:rPr lang="en-US" i="1">
                                    <a:latin typeface="Cambria Math"/>
                                  </a:rPr>
                                  <m:t>𝑒</m:t>
                                </m:r>
                              </m:e>
                              <m:sub>
                                <m:r>
                                  <a:rPr lang="en-US" i="1">
                                    <a:latin typeface="Cambria Math"/>
                                  </a:rPr>
                                  <m:t>2</m:t>
                                </m:r>
                              </m:sub>
                            </m:sSub>
                            <m:r>
                              <a:rPr lang="en-US" i="1">
                                <a:latin typeface="Cambria Math"/>
                              </a:rPr>
                              <m:t>,</m:t>
                            </m:r>
                            <m:sSub>
                              <m:sSubPr>
                                <m:ctrlPr>
                                  <a:rPr lang="en-US" i="1">
                                    <a:latin typeface="Cambria Math"/>
                                  </a:rPr>
                                </m:ctrlPr>
                              </m:sSubPr>
                              <m:e>
                                <m:r>
                                  <a:rPr lang="en-US" i="1">
                                    <a:latin typeface="Cambria Math"/>
                                  </a:rPr>
                                  <m:t>−</m:t>
                                </m:r>
                                <m:r>
                                  <a:rPr lang="en-US" i="1">
                                    <a:latin typeface="Cambria Math"/>
                                  </a:rPr>
                                  <m:t>𝑒</m:t>
                                </m:r>
                              </m:e>
                              <m:sub>
                                <m:r>
                                  <a:rPr lang="en-US" i="1">
                                    <a:latin typeface="Cambria Math"/>
                                  </a:rPr>
                                  <m:t>2</m:t>
                                </m:r>
                              </m:sub>
                            </m:sSub>
                          </m:e>
                        </m:d>
                      </m:e>
                      <m:sup>
                        <m:r>
                          <a:rPr lang="en-US" i="1">
                            <a:latin typeface="Cambria Math"/>
                          </a:rPr>
                          <m:t>∗</m:t>
                        </m:r>
                      </m:sup>
                    </m:sSup>
                    <m:r>
                      <a:rPr lang="en-US" i="1">
                        <a:latin typeface="Cambria Math"/>
                      </a:rPr>
                      <m:t> </m:t>
                    </m:r>
                  </m:oMath>
                </a14:m>
                <a:r>
                  <a:rPr lang="en-US" dirty="0"/>
                  <a:t>.</a:t>
                </a:r>
              </a:p>
            </p:txBody>
          </p:sp>
        </mc:Choice>
        <mc:Fallback>
          <p:sp>
            <p:nvSpPr>
              <p:cNvPr id="46299" name="Rectangle 219"/>
              <p:cNvSpPr>
                <a:spLocks noRot="1" noChangeAspect="1" noMove="1" noResize="1" noEditPoints="1" noAdjustHandles="1" noChangeArrowheads="1" noChangeShapeType="1" noTextEdit="1"/>
              </p:cNvSpPr>
              <p:nvPr/>
            </p:nvSpPr>
            <p:spPr bwMode="auto">
              <a:xfrm>
                <a:off x="533400" y="3441208"/>
                <a:ext cx="8610600" cy="532197"/>
              </a:xfrm>
              <a:prstGeom prst="rect">
                <a:avLst/>
              </a:prstGeom>
              <a:blipFill rotWithShape="1">
                <a:blip r:embed="rId5" cstate="print"/>
                <a:stretch>
                  <a:fillRect b="-4598"/>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US">
                    <a:noFill/>
                  </a:rPr>
                  <a:t> </a:t>
                </a:r>
              </a:p>
            </p:txBody>
          </p:sp>
        </mc:Fallback>
      </mc:AlternateContent>
      <p:pic>
        <p:nvPicPr>
          <p:cNvPr id="11" name="Picture 10"/>
          <p:cNvPicPr/>
          <p:nvPr/>
        </p:nvPicPr>
        <p:blipFill>
          <a:blip r:embed="rId6" cstate="print"/>
          <a:srcRect/>
          <a:stretch>
            <a:fillRect/>
          </a:stretch>
        </p:blipFill>
        <p:spPr bwMode="auto">
          <a:xfrm>
            <a:off x="6467475" y="685800"/>
            <a:ext cx="2551906" cy="1562100"/>
          </a:xfrm>
          <a:prstGeom prst="rect">
            <a:avLst/>
          </a:prstGeom>
          <a:noFill/>
          <a:ln w="9525">
            <a:noFill/>
            <a:miter lim="800000"/>
            <a:headEnd/>
            <a:tailEnd/>
          </a:ln>
        </p:spPr>
      </p:pic>
      <mc:AlternateContent xmlns:mc="http://schemas.openxmlformats.org/markup-compatibility/2006">
        <mc:Choice xmlns:a14="http://schemas.microsoft.com/office/drawing/2010/main" xmlns="" Requires="a14">
          <p:sp>
            <p:nvSpPr>
              <p:cNvPr id="4" name="Rectangle 3"/>
              <p:cNvSpPr/>
              <p:nvPr/>
            </p:nvSpPr>
            <p:spPr>
              <a:xfrm>
                <a:off x="4552867" y="2037702"/>
                <a:ext cx="3313278" cy="8778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a:rPr>
                          </m:ctrlPr>
                        </m:sSupPr>
                        <m:e>
                          <m:sSub>
                            <m:sSubPr>
                              <m:ctrlPr>
                                <a:rPr lang="en-US" i="1">
                                  <a:latin typeface="Cambria Math"/>
                                </a:rPr>
                              </m:ctrlPr>
                            </m:sSubPr>
                            <m:e>
                              <m:r>
                                <a:rPr lang="en-US" i="1">
                                  <a:latin typeface="Cambria Math"/>
                                </a:rPr>
                                <m:t>𝐶</m:t>
                              </m:r>
                            </m:e>
                            <m:sub>
                              <m:sSub>
                                <m:sSubPr>
                                  <m:ctrlPr>
                                    <a:rPr lang="en-US" i="1">
                                      <a:latin typeface="Cambria Math"/>
                                    </a:rPr>
                                  </m:ctrlPr>
                                </m:sSubPr>
                                <m:e>
                                  <m:r>
                                    <a:rPr lang="en-US" i="1">
                                      <a:latin typeface="Cambria Math"/>
                                    </a:rPr>
                                    <m:t>𝐻</m:t>
                                  </m:r>
                                </m:e>
                                <m:sub>
                                  <m:r>
                                    <a:rPr lang="en-US" i="1">
                                      <a:latin typeface="Cambria Math"/>
                                    </a:rPr>
                                    <m:t>3</m:t>
                                  </m:r>
                                </m:sub>
                              </m:sSub>
                            </m:sub>
                          </m:sSub>
                        </m:e>
                        <m:sup>
                          <m:r>
                            <a:rPr lang="en-US" i="1">
                              <a:latin typeface="Cambria Math"/>
                            </a:rPr>
                            <m:t>−1</m:t>
                          </m:r>
                        </m:sup>
                      </m:sSup>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den>
                      </m:f>
                      <m:d>
                        <m:dPr>
                          <m:ctrlPr>
                            <a:rPr lang="en-US" i="1">
                              <a:latin typeface="Cambria Math"/>
                            </a:rPr>
                          </m:ctrlPr>
                        </m:dPr>
                        <m:e>
                          <m:m>
                            <m:mPr>
                              <m:mcs>
                                <m:mc>
                                  <m:mcPr>
                                    <m:count m:val="3"/>
                                    <m:mcJc m:val="center"/>
                                  </m:mcPr>
                                </m:mc>
                              </m:mcs>
                              <m:ctrlPr>
                                <a:rPr lang="en-US" i="1">
                                  <a:latin typeface="Cambria Math"/>
                                </a:rPr>
                              </m:ctrlPr>
                            </m:mPr>
                            <m:mr>
                              <m:e>
                                <m:r>
                                  <a:rPr lang="en-US" i="1">
                                    <a:latin typeface="Cambria Math"/>
                                  </a:rPr>
                                  <m:t>3</m:t>
                                </m:r>
                                <m:sSup>
                                  <m:sSupPr>
                                    <m:ctrlPr>
                                      <a:rPr lang="en-US" i="1">
                                        <a:latin typeface="Cambria Math"/>
                                      </a:rPr>
                                    </m:ctrlPr>
                                  </m:sSupPr>
                                  <m:e>
                                    <m:r>
                                      <a:rPr lang="en-US" i="1">
                                        <a:latin typeface="Cambria Math"/>
                                      </a:rPr>
                                      <m:t>𝜏</m:t>
                                    </m:r>
                                  </m:e>
                                  <m:sup>
                                    <m:r>
                                      <a:rPr lang="en-US" i="1">
                                        <a:latin typeface="Cambria Math"/>
                                      </a:rPr>
                                      <m:t>2</m:t>
                                    </m:r>
                                  </m:sup>
                                </m:sSup>
                              </m:e>
                              <m:e>
                                <m:r>
                                  <a:rPr lang="en-US" i="1">
                                    <a:latin typeface="Cambria Math"/>
                                  </a:rPr>
                                  <m:t>2</m:t>
                                </m:r>
                                <m:sSup>
                                  <m:sSupPr>
                                    <m:ctrlPr>
                                      <a:rPr lang="en-US" i="1">
                                        <a:latin typeface="Cambria Math"/>
                                      </a:rPr>
                                    </m:ctrlPr>
                                  </m:sSupPr>
                                  <m:e>
                                    <m:r>
                                      <a:rPr lang="en-US" i="1">
                                        <a:latin typeface="Cambria Math"/>
                                      </a:rPr>
                                      <m:t>𝜏</m:t>
                                    </m:r>
                                  </m:e>
                                  <m:sup>
                                    <m:r>
                                      <a:rPr lang="en-US" i="1">
                                        <a:latin typeface="Cambria Math"/>
                                      </a:rPr>
                                      <m:t>3</m:t>
                                    </m:r>
                                  </m:sup>
                                </m:sSup>
                              </m:e>
                              <m:e>
                                <m:sSup>
                                  <m:sSupPr>
                                    <m:ctrlPr>
                                      <a:rPr lang="en-US" i="1">
                                        <a:latin typeface="Cambria Math"/>
                                      </a:rPr>
                                    </m:ctrlPr>
                                  </m:sSupPr>
                                  <m:e>
                                    <m:r>
                                      <a:rPr lang="en-US" i="1">
                                        <a:latin typeface="Cambria Math"/>
                                      </a:rPr>
                                      <m:t>𝜏</m:t>
                                    </m:r>
                                  </m:e>
                                  <m:sup>
                                    <m:r>
                                      <a:rPr lang="en-US" i="1">
                                        <a:latin typeface="Cambria Math"/>
                                      </a:rPr>
                                      <m:t>3</m:t>
                                    </m:r>
                                  </m:sup>
                                </m:sSup>
                              </m:e>
                            </m:mr>
                            <m:mr>
                              <m:e>
                                <m:r>
                                  <a:rPr lang="en-US" i="1">
                                    <a:latin typeface="Cambria Math"/>
                                  </a:rPr>
                                  <m:t>2</m:t>
                                </m:r>
                                <m:sSup>
                                  <m:sSupPr>
                                    <m:ctrlPr>
                                      <a:rPr lang="en-US" i="1">
                                        <a:latin typeface="Cambria Math"/>
                                      </a:rPr>
                                    </m:ctrlPr>
                                  </m:sSupPr>
                                  <m:e>
                                    <m:r>
                                      <a:rPr lang="en-US" i="1">
                                        <a:latin typeface="Cambria Math"/>
                                      </a:rPr>
                                      <m:t>𝜏</m:t>
                                    </m:r>
                                  </m:e>
                                  <m:sup>
                                    <m:r>
                                      <a:rPr lang="en-US" i="1">
                                        <a:latin typeface="Cambria Math"/>
                                      </a:rPr>
                                      <m:t>3</m:t>
                                    </m:r>
                                  </m:sup>
                                </m:sSup>
                              </m:e>
                              <m:e>
                                <m:r>
                                  <a:rPr lang="en-US" i="1">
                                    <a:latin typeface="Cambria Math"/>
                                  </a:rPr>
                                  <m:t>4</m:t>
                                </m:r>
                                <m:sSup>
                                  <m:sSupPr>
                                    <m:ctrlPr>
                                      <a:rPr lang="en-US" i="1">
                                        <a:latin typeface="Cambria Math"/>
                                      </a:rPr>
                                    </m:ctrlPr>
                                  </m:sSupPr>
                                  <m:e>
                                    <m:r>
                                      <a:rPr lang="en-US" i="1">
                                        <a:latin typeface="Cambria Math"/>
                                      </a:rPr>
                                      <m:t>𝜏</m:t>
                                    </m:r>
                                  </m:e>
                                  <m:sup>
                                    <m:r>
                                      <a:rPr lang="en-US" i="1">
                                        <a:latin typeface="Cambria Math"/>
                                      </a:rPr>
                                      <m:t>2</m:t>
                                    </m:r>
                                  </m:sup>
                                </m:sSup>
                              </m:e>
                              <m:e>
                                <m:r>
                                  <a:rPr lang="en-US" i="1">
                                    <a:latin typeface="Cambria Math"/>
                                  </a:rPr>
                                  <m:t>2</m:t>
                                </m:r>
                                <m:sSup>
                                  <m:sSupPr>
                                    <m:ctrlPr>
                                      <a:rPr lang="en-US" i="1">
                                        <a:latin typeface="Cambria Math"/>
                                      </a:rPr>
                                    </m:ctrlPr>
                                  </m:sSupPr>
                                  <m:e>
                                    <m:r>
                                      <a:rPr lang="en-US" i="1">
                                        <a:latin typeface="Cambria Math"/>
                                      </a:rPr>
                                      <m:t>𝜏</m:t>
                                    </m:r>
                                  </m:e>
                                  <m:sup>
                                    <m:r>
                                      <a:rPr lang="en-US" i="1">
                                        <a:latin typeface="Cambria Math"/>
                                      </a:rPr>
                                      <m:t>2</m:t>
                                    </m:r>
                                  </m:sup>
                                </m:sSup>
                              </m:e>
                            </m:mr>
                            <m:mr>
                              <m:e>
                                <m:sSup>
                                  <m:sSupPr>
                                    <m:ctrlPr>
                                      <a:rPr lang="en-US" i="1">
                                        <a:latin typeface="Cambria Math"/>
                                      </a:rPr>
                                    </m:ctrlPr>
                                  </m:sSupPr>
                                  <m:e>
                                    <m:r>
                                      <a:rPr lang="en-US" i="1">
                                        <a:latin typeface="Cambria Math"/>
                                      </a:rPr>
                                      <m:t>𝜏</m:t>
                                    </m:r>
                                  </m:e>
                                  <m:sup>
                                    <m:r>
                                      <a:rPr lang="en-US" i="1">
                                        <a:latin typeface="Cambria Math"/>
                                      </a:rPr>
                                      <m:t>3</m:t>
                                    </m:r>
                                  </m:sup>
                                </m:sSup>
                              </m:e>
                              <m:e>
                                <m:r>
                                  <a:rPr lang="en-US" i="1">
                                    <a:latin typeface="Cambria Math"/>
                                  </a:rPr>
                                  <m:t>2</m:t>
                                </m:r>
                                <m:sSup>
                                  <m:sSupPr>
                                    <m:ctrlPr>
                                      <a:rPr lang="en-US" i="1">
                                        <a:latin typeface="Cambria Math"/>
                                      </a:rPr>
                                    </m:ctrlPr>
                                  </m:sSupPr>
                                  <m:e>
                                    <m:r>
                                      <a:rPr lang="en-US" i="1">
                                        <a:latin typeface="Cambria Math"/>
                                      </a:rPr>
                                      <m:t>𝜏</m:t>
                                    </m:r>
                                  </m:e>
                                  <m:sup>
                                    <m:r>
                                      <a:rPr lang="en-US" i="1">
                                        <a:latin typeface="Cambria Math"/>
                                      </a:rPr>
                                      <m:t>2</m:t>
                                    </m:r>
                                  </m:sup>
                                </m:sSup>
                              </m:e>
                              <m:e>
                                <m:r>
                                  <a:rPr lang="en-US" i="1">
                                    <a:latin typeface="Cambria Math"/>
                                  </a:rPr>
                                  <m:t>𝜏</m:t>
                                </m:r>
                                <m:r>
                                  <a:rPr lang="en-US" i="1">
                                    <a:latin typeface="Cambria Math"/>
                                  </a:rPr>
                                  <m:t>+2</m:t>
                                </m:r>
                              </m:e>
                            </m:mr>
                          </m:m>
                        </m:e>
                      </m:d>
                      <m:r>
                        <a:rPr lang="en-US" i="1">
                          <a:latin typeface="Cambria Math"/>
                        </a:rPr>
                        <m:t>.</m:t>
                      </m:r>
                    </m:oMath>
                  </m:oMathPara>
                </a14:m>
                <a:endParaRPr lang="en-US" dirty="0"/>
              </a:p>
            </p:txBody>
          </p:sp>
        </mc:Choice>
        <mc:Fallback>
          <p:sp>
            <p:nvSpPr>
              <p:cNvPr id="4" name="Rectangle 3"/>
              <p:cNvSpPr>
                <a:spLocks noRot="1" noChangeAspect="1" noMove="1" noResize="1" noEditPoints="1" noAdjustHandles="1" noChangeArrowheads="1" noChangeShapeType="1" noTextEdit="1"/>
              </p:cNvSpPr>
              <p:nvPr/>
            </p:nvSpPr>
            <p:spPr>
              <a:xfrm>
                <a:off x="4552867" y="2037702"/>
                <a:ext cx="3313278" cy="877869"/>
              </a:xfrm>
              <a:prstGeom prst="rect">
                <a:avLst/>
              </a:prstGeom>
              <a:blipFill rotWithShape="1">
                <a:blip r:embed="rId7" cstate="print"/>
                <a:stretch>
                  <a:fillRect/>
                </a:stretch>
              </a:blipFill>
            </p:spPr>
            <p:txBody>
              <a:bodyPr/>
              <a:lstStyle/>
              <a:p>
                <a:r>
                  <a:rPr lang="en-US">
                    <a:noFill/>
                  </a:rPr>
                  <a:t> </a:t>
                </a:r>
              </a:p>
            </p:txBody>
          </p:sp>
        </mc:Fallback>
      </mc:AlternateContent>
      <p:sp>
        <p:nvSpPr>
          <p:cNvPr id="280578" name="Rectangle 2"/>
          <p:cNvSpPr>
            <a:spLocks noChangeArrowheads="1"/>
          </p:cNvSpPr>
          <p:nvPr/>
        </p:nvSpPr>
        <p:spPr bwMode="auto">
          <a:xfrm>
            <a:off x="0" y="0"/>
            <a:ext cx="960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OM"/>
          </a:p>
        </p:txBody>
      </p:sp>
      <p:graphicFrame>
        <p:nvGraphicFramePr>
          <p:cNvPr id="280577" name="Object 1"/>
          <p:cNvGraphicFramePr>
            <a:graphicFrameLocks noChangeAspect="1"/>
          </p:cNvGraphicFramePr>
          <p:nvPr/>
        </p:nvGraphicFramePr>
        <p:xfrm>
          <a:off x="1600200" y="1981200"/>
          <a:ext cx="1752600" cy="1035000"/>
        </p:xfrm>
        <a:graphic>
          <a:graphicData uri="http://schemas.openxmlformats.org/presentationml/2006/ole">
            <p:oleObj spid="_x0000_s280577" r:id="rId8" imgW="1206500" imgH="711200" progId="Equation.DSMT4">
              <p:embed/>
            </p:oleObj>
          </a:graphicData>
        </a:graphic>
      </p:graphicFrame>
      <p:sp>
        <p:nvSpPr>
          <p:cNvPr id="280579" name="Rectangle 3"/>
          <p:cNvSpPr>
            <a:spLocks noChangeArrowheads="1"/>
          </p:cNvSpPr>
          <p:nvPr/>
        </p:nvSpPr>
        <p:spPr bwMode="auto">
          <a:xfrm>
            <a:off x="0" y="714375"/>
            <a:ext cx="960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OM"/>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277813"/>
            <a:ext cx="8642350" cy="636587"/>
          </a:xfrm>
        </p:spPr>
        <p:txBody>
          <a:bodyPr/>
          <a:lstStyle/>
          <a:p>
            <a:r>
              <a:rPr lang="en-US" sz="2800" b="1" dirty="0" smtClean="0">
                <a:solidFill>
                  <a:srgbClr val="FF0000"/>
                </a:solidFill>
              </a:rPr>
              <a:t>Construction of polyhedra with Icosahedral Symmetry </a:t>
            </a:r>
            <a:endParaRPr lang="en-US" sz="2800" dirty="0">
              <a:solidFill>
                <a:srgbClr val="FF0000"/>
              </a:solidFill>
            </a:endParaRPr>
          </a:p>
        </p:txBody>
      </p:sp>
      <p:sp>
        <p:nvSpPr>
          <p:cNvPr id="3" name="Content Placeholder 2"/>
          <p:cNvSpPr>
            <a:spLocks noGrp="1" noRot="1" noChangeAspect="1" noMove="1" noResize="1" noEditPoints="1" noAdjustHandles="1" noChangeArrowheads="1" noChangeShapeType="1" noTextEdit="1"/>
          </p:cNvSpPr>
          <p:nvPr>
            <p:ph idx="1"/>
          </p:nvPr>
        </p:nvSpPr>
        <p:spPr>
          <a:xfrm>
            <a:off x="533400" y="1143000"/>
            <a:ext cx="8839200" cy="5064125"/>
          </a:xfrm>
          <a:blipFill rotWithShape="1">
            <a:blip r:embed="rId2" cstate="print"/>
            <a:stretch>
              <a:fillRect l="-621" t="-602" r="-621"/>
            </a:stretch>
          </a:blipFill>
        </p:spPr>
        <p:txBody>
          <a:bodyPr/>
          <a:lstStyle/>
          <a:p>
            <a:pPr>
              <a:buNone/>
            </a:pPr>
            <a:r>
              <a:rPr lang="en-US" dirty="0">
                <a:noFill/>
              </a:rPr>
              <a:t> </a:t>
            </a:r>
          </a:p>
        </p:txBody>
      </p:sp>
      <p:sp>
        <p:nvSpPr>
          <p:cNvPr id="4" name="Footer Placeholder 3"/>
          <p:cNvSpPr>
            <a:spLocks noGrp="1"/>
          </p:cNvSpPr>
          <p:nvPr>
            <p:ph type="ftr" sz="quarter" idx="11"/>
          </p:nvPr>
        </p:nvSpPr>
        <p:spPr>
          <a:xfrm>
            <a:off x="3200400" y="6134100"/>
            <a:ext cx="3041650" cy="457200"/>
          </a:xfrm>
        </p:spPr>
        <p:txBody>
          <a:bodyPr/>
          <a:lstStyle/>
          <a:p>
            <a:r>
              <a:rPr lang="en-US" altLang="en-US" smtClean="0">
                <a:solidFill>
                  <a:srgbClr val="000000"/>
                </a:solidFill>
              </a:rPr>
              <a:t>Bangalore conference, 16-22 December, 2012</a:t>
            </a:r>
            <a:endParaRPr lang="en-US" altLang="en-US" dirty="0">
              <a:solidFill>
                <a:srgbClr val="000000"/>
              </a:solidFill>
            </a:endParaRPr>
          </a:p>
        </p:txBody>
      </p:sp>
      <p:sp>
        <p:nvSpPr>
          <p:cNvPr id="5" name="Slide Number Placeholder 4"/>
          <p:cNvSpPr>
            <a:spLocks noGrp="1"/>
          </p:cNvSpPr>
          <p:nvPr>
            <p:ph type="sldNum" sz="quarter" idx="12"/>
          </p:nvPr>
        </p:nvSpPr>
        <p:spPr>
          <a:xfrm>
            <a:off x="8753475" y="6400800"/>
            <a:ext cx="387350" cy="304800"/>
          </a:xfrm>
        </p:spPr>
        <p:txBody>
          <a:bodyPr/>
          <a:lstStyle/>
          <a:p>
            <a:fld id="{C9F91836-6252-4635-A672-7508B59A3A25}" type="slidenum">
              <a:rPr lang="en-US" altLang="en-US" smtClean="0">
                <a:solidFill>
                  <a:srgbClr val="000000"/>
                </a:solidFill>
              </a:rPr>
              <a:pPr/>
              <a:t>19</a:t>
            </a:fld>
            <a:endParaRPr lang="en-US" altLang="en-US" dirty="0">
              <a:solidFill>
                <a:srgbClr val="000000"/>
              </a:solidFill>
            </a:endParaRPr>
          </a:p>
        </p:txBody>
      </p:sp>
      <p:pic>
        <p:nvPicPr>
          <p:cNvPr id="269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81800" y="1524000"/>
            <a:ext cx="1439382" cy="144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931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19850" y="4038600"/>
            <a:ext cx="1302707"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41268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277813"/>
            <a:ext cx="8642350" cy="636587"/>
          </a:xfrm>
        </p:spPr>
        <p:txBody>
          <a:bodyPr/>
          <a:lstStyle/>
          <a:p>
            <a:pPr algn="ctr"/>
            <a:r>
              <a:rPr lang="en-US" sz="3200" b="1" dirty="0" smtClean="0">
                <a:solidFill>
                  <a:srgbClr val="FF0000"/>
                </a:solidFill>
              </a:rPr>
              <a:t>References </a:t>
            </a:r>
            <a:endParaRPr lang="en-US" sz="3200" b="1" dirty="0">
              <a:solidFill>
                <a:srgbClr val="FF0000"/>
              </a:solidFill>
            </a:endParaRPr>
          </a:p>
        </p:txBody>
      </p:sp>
      <p:sp>
        <p:nvSpPr>
          <p:cNvPr id="3" name="Content Placeholder 2"/>
          <p:cNvSpPr>
            <a:spLocks noGrp="1"/>
          </p:cNvSpPr>
          <p:nvPr>
            <p:ph idx="1"/>
          </p:nvPr>
        </p:nvSpPr>
        <p:spPr>
          <a:xfrm>
            <a:off x="479425" y="1066800"/>
            <a:ext cx="8642350" cy="5064125"/>
          </a:xfrm>
        </p:spPr>
        <p:txBody>
          <a:bodyPr/>
          <a:lstStyle/>
          <a:p>
            <a:pPr marL="514350" indent="-514350">
              <a:buNone/>
            </a:pPr>
            <a:r>
              <a:rPr lang="en-US" sz="2400" i="1" dirty="0">
                <a:solidFill>
                  <a:srgbClr val="0000FF"/>
                </a:solidFill>
              </a:rPr>
              <a:t>Polyhedra obtained from Coxeter groups and quaternions. </a:t>
            </a:r>
            <a:r>
              <a:rPr lang="en-US" sz="2400" b="1" dirty="0"/>
              <a:t>Koca M., Al-Ajmi M</a:t>
            </a:r>
            <a:r>
              <a:rPr lang="en-US" sz="2400" b="1" dirty="0" smtClean="0"/>
              <a:t>.,</a:t>
            </a:r>
            <a:r>
              <a:rPr lang="en-US" sz="2400" b="1" dirty="0"/>
              <a:t> </a:t>
            </a:r>
            <a:r>
              <a:rPr lang="en-US" sz="2400" b="1" dirty="0" err="1"/>
              <a:t>Koc</a:t>
            </a:r>
            <a:r>
              <a:rPr lang="en-US" sz="2400" b="1" dirty="0"/>
              <a:t> R.</a:t>
            </a:r>
            <a:r>
              <a:rPr lang="en-US" sz="2400" dirty="0"/>
              <a:t> 11, November </a:t>
            </a:r>
            <a:r>
              <a:rPr lang="en-US" sz="2400" b="1" dirty="0"/>
              <a:t>2007,</a:t>
            </a:r>
            <a:r>
              <a:rPr lang="en-US" sz="2400" dirty="0"/>
              <a:t> Journal of Mathematical Physics, Vol. 48</a:t>
            </a:r>
            <a:r>
              <a:rPr lang="en-US" sz="2400" dirty="0" smtClean="0"/>
              <a:t>.</a:t>
            </a:r>
          </a:p>
          <a:p>
            <a:pPr marL="0" indent="0">
              <a:buNone/>
            </a:pPr>
            <a:endParaRPr lang="en-US" sz="2400" dirty="0" smtClean="0"/>
          </a:p>
          <a:p>
            <a:pPr marL="514350" indent="-514350">
              <a:buNone/>
            </a:pPr>
            <a:r>
              <a:rPr lang="en-US" sz="2400" i="1" dirty="0">
                <a:solidFill>
                  <a:srgbClr val="0000FF"/>
                </a:solidFill>
              </a:rPr>
              <a:t>Catalan solids derived from 3D-root systems and quaternions. </a:t>
            </a:r>
            <a:r>
              <a:rPr lang="en-US" sz="2400" b="1" dirty="0"/>
              <a:t>Koca M., Koca N.O, </a:t>
            </a:r>
            <a:r>
              <a:rPr lang="en-US" sz="2400" b="1" dirty="0" err="1"/>
              <a:t>Koc</a:t>
            </a:r>
            <a:r>
              <a:rPr lang="en-US" sz="2400" b="1" dirty="0"/>
              <a:t> R.</a:t>
            </a:r>
            <a:r>
              <a:rPr lang="en-US" sz="2400" dirty="0"/>
              <a:t> 4, </a:t>
            </a:r>
            <a:r>
              <a:rPr lang="en-US" sz="2400" dirty="0" err="1"/>
              <a:t>s.l</a:t>
            </a:r>
            <a:r>
              <a:rPr lang="en-US" sz="2400" dirty="0"/>
              <a:t>. : Journal of Mathematical Physics, </a:t>
            </a:r>
            <a:r>
              <a:rPr lang="en-US" sz="2400" b="1" dirty="0"/>
              <a:t>2010</a:t>
            </a:r>
            <a:r>
              <a:rPr lang="en-US" sz="2400" dirty="0"/>
              <a:t>, Vol. 51</a:t>
            </a:r>
            <a:r>
              <a:rPr lang="en-US" sz="2400" dirty="0" smtClean="0"/>
              <a:t>.</a:t>
            </a:r>
          </a:p>
          <a:p>
            <a:pPr marL="0" indent="0">
              <a:buNone/>
            </a:pPr>
            <a:endParaRPr lang="en-US" sz="2400" dirty="0" smtClean="0"/>
          </a:p>
          <a:p>
            <a:pPr marL="457200" indent="-457200">
              <a:buNone/>
            </a:pPr>
            <a:r>
              <a:rPr lang="en-US" sz="2400" i="1" dirty="0">
                <a:solidFill>
                  <a:srgbClr val="0000FF"/>
                </a:solidFill>
              </a:rPr>
              <a:t>Chiral Polyhedra Derived from Coxeter Diagrams and </a:t>
            </a:r>
            <a:r>
              <a:rPr lang="en-US" sz="2400" i="1" dirty="0" smtClean="0">
                <a:solidFill>
                  <a:srgbClr val="0000FF"/>
                </a:solidFill>
              </a:rPr>
              <a:t>Quaternions</a:t>
            </a:r>
            <a:r>
              <a:rPr lang="en-US" sz="2400" dirty="0" smtClean="0"/>
              <a:t>, </a:t>
            </a:r>
            <a:r>
              <a:rPr lang="en-US" sz="2400" dirty="0"/>
              <a:t>Mehmet Koca, </a:t>
            </a:r>
            <a:r>
              <a:rPr lang="en-US" sz="2400" b="1" dirty="0"/>
              <a:t>Nazife Ozdes Koca</a:t>
            </a:r>
            <a:r>
              <a:rPr lang="en-US" sz="2400" dirty="0"/>
              <a:t> and Muna Al-</a:t>
            </a:r>
            <a:r>
              <a:rPr lang="en-US" sz="2400" dirty="0" err="1"/>
              <a:t>Shueili</a:t>
            </a:r>
            <a:r>
              <a:rPr lang="en-US" sz="2400" dirty="0"/>
              <a:t>, ", </a:t>
            </a:r>
            <a:r>
              <a:rPr lang="en-US" sz="2400" u="sng" dirty="0">
                <a:hlinkClick r:id="rId2" tooltip="Abstract"/>
              </a:rPr>
              <a:t>arXiv:1006.3149</a:t>
            </a:r>
            <a:r>
              <a:rPr lang="en-US" sz="2400" u="sng" dirty="0"/>
              <a:t> [</a:t>
            </a:r>
            <a:r>
              <a:rPr lang="en-US" sz="2400" u="sng" dirty="0">
                <a:hlinkClick r:id="rId3" tooltip="Download PDF"/>
              </a:rPr>
              <a:t>pdf</a:t>
            </a:r>
            <a:r>
              <a:rPr lang="en-US" sz="2400" u="sng" dirty="0"/>
              <a:t>], </a:t>
            </a:r>
            <a:r>
              <a:rPr lang="en-US" sz="2400" dirty="0"/>
              <a:t> </a:t>
            </a:r>
            <a:r>
              <a:rPr lang="en-US" sz="2400" dirty="0" smtClean="0"/>
              <a:t> </a:t>
            </a:r>
            <a:r>
              <a:rPr lang="en-US" sz="2400" dirty="0"/>
              <a:t>SQU Journal for Science, 16 (2011) 63-82, 2011. </a:t>
            </a:r>
          </a:p>
          <a:p>
            <a:pPr marL="514350" indent="-514350">
              <a:buFont typeface="+mj-lt"/>
              <a:buAutoNum type="arabicPeriod"/>
            </a:pPr>
            <a:endParaRPr lang="en-US" sz="2400" dirty="0" smtClean="0"/>
          </a:p>
          <a:p>
            <a:pPr marL="514350" indent="-514350">
              <a:buFont typeface="+mj-lt"/>
              <a:buAutoNum type="arabicPeriod"/>
            </a:pPr>
            <a:endParaRPr lang="en-US" dirty="0"/>
          </a:p>
          <a:p>
            <a:pPr marL="514350" indent="-51435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5" name="Slide Number Placeholder 4"/>
          <p:cNvSpPr>
            <a:spLocks noGrp="1"/>
          </p:cNvSpPr>
          <p:nvPr>
            <p:ph type="sldNum" sz="quarter" idx="12"/>
          </p:nvPr>
        </p:nvSpPr>
        <p:spPr/>
        <p:txBody>
          <a:bodyPr/>
          <a:lstStyle/>
          <a:p>
            <a:fld id="{C9F91836-6252-4635-A672-7508B59A3A25}" type="slidenum">
              <a:rPr lang="en-US" altLang="en-US" smtClean="0"/>
              <a:pPr/>
              <a:t>2</a:t>
            </a:fld>
            <a:endParaRPr lang="en-US" altLang="en-US" dirty="0"/>
          </a:p>
        </p:txBody>
      </p:sp>
    </p:spTree>
    <p:extLst>
      <p:ext uri="{BB962C8B-B14F-4D97-AF65-F5344CB8AC3E}">
        <p14:creationId xmlns:p14="http://schemas.microsoft.com/office/powerpoint/2010/main" xmlns="" val="1104654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274638"/>
            <a:ext cx="8642350" cy="639762"/>
          </a:xfrm>
        </p:spPr>
        <p:txBody>
          <a:bodyPr/>
          <a:lstStyle/>
          <a:p>
            <a:r>
              <a:rPr lang="en-US" sz="3200" b="1" dirty="0" smtClean="0">
                <a:solidFill>
                  <a:srgbClr val="FF0000"/>
                </a:solidFill>
              </a:rPr>
              <a:t>Catalan Solids (Duals of Archimedean Solids) </a:t>
            </a:r>
            <a:endParaRPr lang="en-US" sz="3200" b="1" dirty="0">
              <a:solidFill>
                <a:srgbClr val="FF0000"/>
              </a:solidFill>
            </a:endParaRPr>
          </a:p>
        </p:txBody>
      </p:sp>
      <p:sp>
        <p:nvSpPr>
          <p:cNvPr id="5" name="Text Placeholder 4"/>
          <p:cNvSpPr>
            <a:spLocks noGrp="1"/>
          </p:cNvSpPr>
          <p:nvPr>
            <p:ph type="body" sz="quarter" idx="3"/>
          </p:nvPr>
        </p:nvSpPr>
        <p:spPr>
          <a:xfrm>
            <a:off x="533400" y="1066800"/>
            <a:ext cx="8435975" cy="879475"/>
          </a:xfrm>
        </p:spPr>
        <p:txBody>
          <a:bodyPr/>
          <a:lstStyle/>
          <a:p>
            <a:r>
              <a:rPr lang="en-US" sz="1600" dirty="0" smtClean="0">
                <a:solidFill>
                  <a:srgbClr val="FF0000"/>
                </a:solidFill>
              </a:rPr>
              <a:t>Face transitive</a:t>
            </a:r>
            <a:r>
              <a:rPr lang="en-US" sz="1600" dirty="0">
                <a:solidFill>
                  <a:srgbClr val="FF0000"/>
                </a:solidFill>
              </a:rPr>
              <a:t> </a:t>
            </a:r>
            <a:r>
              <a:rPr lang="en-US" sz="1600" dirty="0" smtClean="0"/>
              <a:t>(faces are transformed to each other by the Coxeter-Weyl group) .</a:t>
            </a:r>
          </a:p>
          <a:p>
            <a:r>
              <a:rPr lang="en-US" sz="1600" dirty="0" smtClean="0"/>
              <a:t>Faces are non regular polygons: scalene triangles, isosceles triangles, rhombuses, kites or irregular pentagons. </a:t>
            </a:r>
            <a:r>
              <a:rPr lang="en-US" sz="1600" dirty="0" smtClean="0">
                <a:solidFill>
                  <a:srgbClr val="FF0000"/>
                </a:solidFill>
              </a:rPr>
              <a:t>Two </a:t>
            </a:r>
            <a:r>
              <a:rPr lang="en-US" sz="1600" dirty="0">
                <a:solidFill>
                  <a:srgbClr val="FF0000"/>
                </a:solidFill>
              </a:rPr>
              <a:t>C</a:t>
            </a:r>
            <a:r>
              <a:rPr lang="en-US" sz="1600" dirty="0" smtClean="0">
                <a:solidFill>
                  <a:srgbClr val="FF0000"/>
                </a:solidFill>
              </a:rPr>
              <a:t>atalan solids are </a:t>
            </a:r>
            <a:r>
              <a:rPr lang="en-US" sz="1600" dirty="0" err="1" smtClean="0">
                <a:solidFill>
                  <a:srgbClr val="FF0000"/>
                </a:solidFill>
              </a:rPr>
              <a:t>Chiral</a:t>
            </a:r>
            <a:r>
              <a:rPr lang="en-US" sz="1600" dirty="0" smtClean="0">
                <a:solidFill>
                  <a:srgbClr val="FF0000"/>
                </a:solidFill>
              </a:rPr>
              <a:t>.</a:t>
            </a:r>
            <a:endParaRPr lang="en-US" sz="1600" dirty="0"/>
          </a:p>
        </p:txBody>
      </p:sp>
      <p:sp>
        <p:nvSpPr>
          <p:cNvPr id="7" name="Footer Placeholder 6"/>
          <p:cNvSpPr>
            <a:spLocks noGrp="1"/>
          </p:cNvSpPr>
          <p:nvPr>
            <p:ph type="ftr" sz="quarter" idx="11"/>
          </p:nvPr>
        </p:nvSpPr>
        <p:spPr/>
        <p:txBody>
          <a:bodyPr/>
          <a:lstStyle/>
          <a:p>
            <a:r>
              <a:rPr lang="en-US" altLang="en-US" smtClean="0"/>
              <a:t>Bangalore conference, 16-22 December, 2012</a:t>
            </a:r>
            <a:endParaRPr lang="en-US" altLang="en-US"/>
          </a:p>
        </p:txBody>
      </p:sp>
      <p:sp>
        <p:nvSpPr>
          <p:cNvPr id="8" name="Slide Number Placeholder 7"/>
          <p:cNvSpPr>
            <a:spLocks noGrp="1"/>
          </p:cNvSpPr>
          <p:nvPr>
            <p:ph type="sldNum" sz="quarter" idx="12"/>
          </p:nvPr>
        </p:nvSpPr>
        <p:spPr/>
        <p:txBody>
          <a:bodyPr/>
          <a:lstStyle/>
          <a:p>
            <a:fld id="{FBA16848-CA9C-46A0-BA92-B52B6DD429BA}" type="slidenum">
              <a:rPr lang="en-US" altLang="en-US" smtClean="0"/>
              <a:pPr/>
              <a:t>20</a:t>
            </a:fld>
            <a:endParaRPr lang="en-US" altLang="en-US"/>
          </a:p>
        </p:txBody>
      </p:sp>
      <p:pic>
        <p:nvPicPr>
          <p:cNvPr id="9" name="Content Placeholder 8"/>
          <p:cNvPicPr>
            <a:picLocks noGrp="1"/>
          </p:cNvPicPr>
          <p:nvPr>
            <p:ph sz="half" idx="2"/>
          </p:nvPr>
        </p:nvPicPr>
        <p:blipFill>
          <a:blip r:embed="rId2" cstate="print"/>
          <a:srcRect/>
          <a:stretch>
            <a:fillRect/>
          </a:stretch>
        </p:blipFill>
        <p:spPr bwMode="auto">
          <a:xfrm>
            <a:off x="76200" y="1981200"/>
            <a:ext cx="4395788" cy="2971800"/>
          </a:xfrm>
          <a:prstGeom prst="rect">
            <a:avLst/>
          </a:prstGeom>
          <a:noFill/>
          <a:ln w="9525">
            <a:noFill/>
            <a:miter lim="800000"/>
            <a:headEnd/>
            <a:tailEnd/>
          </a:ln>
        </p:spPr>
      </p:pic>
      <p:pic>
        <p:nvPicPr>
          <p:cNvPr id="10" name="Content Placeholder 9"/>
          <p:cNvPicPr>
            <a:picLocks noGrp="1"/>
          </p:cNvPicPr>
          <p:nvPr>
            <p:ph sz="quarter" idx="4"/>
          </p:nvPr>
        </p:nvPicPr>
        <p:blipFill>
          <a:blip r:embed="rId3" cstate="print"/>
          <a:srcRect/>
          <a:stretch>
            <a:fillRect/>
          </a:stretch>
        </p:blipFill>
        <p:spPr bwMode="auto">
          <a:xfrm>
            <a:off x="4724400" y="2057400"/>
            <a:ext cx="4244975" cy="3173190"/>
          </a:xfrm>
          <a:prstGeom prst="rect">
            <a:avLst/>
          </a:prstGeom>
          <a:noFill/>
          <a:ln w="9525">
            <a:noFill/>
            <a:miter lim="800000"/>
            <a:headEnd/>
            <a:tailEnd/>
          </a:ln>
        </p:spPr>
      </p:pic>
    </p:spTree>
    <p:extLst>
      <p:ext uri="{BB962C8B-B14F-4D97-AF65-F5344CB8AC3E}">
        <p14:creationId xmlns:p14="http://schemas.microsoft.com/office/powerpoint/2010/main" xmlns="" val="4192753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274638"/>
            <a:ext cx="8642350" cy="563562"/>
          </a:xfrm>
        </p:spPr>
        <p:txBody>
          <a:bodyPr/>
          <a:lstStyle/>
          <a:p>
            <a:r>
              <a:rPr lang="en-US" sz="3200" b="1" dirty="0">
                <a:solidFill>
                  <a:srgbClr val="FF0000"/>
                </a:solidFill>
              </a:rPr>
              <a:t>The method to generate the dual polyhedra </a:t>
            </a:r>
          </a:p>
        </p:txBody>
      </p:sp>
      <p:sp>
        <p:nvSpPr>
          <p:cNvPr id="3" name="Text Placeholder 2"/>
          <p:cNvSpPr>
            <a:spLocks noGrp="1"/>
          </p:cNvSpPr>
          <p:nvPr>
            <p:ph type="body" idx="1"/>
          </p:nvPr>
        </p:nvSpPr>
        <p:spPr>
          <a:xfrm flipV="1">
            <a:off x="457200" y="1066801"/>
            <a:ext cx="4265613" cy="152399"/>
          </a:xfrm>
        </p:spPr>
        <p:txBody>
          <a:bodyPr/>
          <a:lstStyle/>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p:txBody>
      </p:sp>
      <p:sp>
        <p:nvSpPr>
          <p:cNvPr id="6" name="Content Placeholder 5"/>
          <p:cNvSpPr>
            <a:spLocks noGrp="1"/>
          </p:cNvSpPr>
          <p:nvPr>
            <p:ph sz="quarter" idx="4"/>
          </p:nvPr>
        </p:nvSpPr>
        <p:spPr>
          <a:xfrm>
            <a:off x="4876800" y="838200"/>
            <a:ext cx="4244975" cy="5287963"/>
          </a:xfrm>
        </p:spPr>
        <p:txBody>
          <a:bodyPr/>
          <a:lstStyle/>
          <a:p>
            <a:pPr marL="0" indent="0">
              <a:buNone/>
            </a:pPr>
            <a:r>
              <a:rPr lang="en-US" dirty="0" smtClean="0"/>
              <a:t>  </a:t>
            </a:r>
            <a:endParaRPr lang="en-US" dirty="0"/>
          </a:p>
          <a:p>
            <a:endParaRPr lang="en-US" dirty="0"/>
          </a:p>
        </p:txBody>
      </p:sp>
      <p:sp>
        <p:nvSpPr>
          <p:cNvPr id="7" name="Footer Placeholder 6"/>
          <p:cNvSpPr>
            <a:spLocks noGrp="1"/>
          </p:cNvSpPr>
          <p:nvPr>
            <p:ph type="ftr" sz="quarter" idx="11"/>
          </p:nvPr>
        </p:nvSpPr>
        <p:spPr>
          <a:xfrm>
            <a:off x="3279775" y="6400800"/>
            <a:ext cx="3041650" cy="304800"/>
          </a:xfrm>
        </p:spPr>
        <p:txBody>
          <a:bodyPr/>
          <a:lstStyle/>
          <a:p>
            <a:r>
              <a:rPr lang="en-US" altLang="en-US" smtClean="0"/>
              <a:t>Bangalore conference, 16-22 December, 2012</a:t>
            </a:r>
            <a:endParaRPr lang="en-US" altLang="en-US" dirty="0"/>
          </a:p>
        </p:txBody>
      </p:sp>
      <p:sp>
        <p:nvSpPr>
          <p:cNvPr id="8" name="Slide Number Placeholder 7"/>
          <p:cNvSpPr>
            <a:spLocks noGrp="1"/>
          </p:cNvSpPr>
          <p:nvPr>
            <p:ph type="sldNum" sz="quarter" idx="12"/>
          </p:nvPr>
        </p:nvSpPr>
        <p:spPr>
          <a:xfrm>
            <a:off x="8762999" y="6400800"/>
            <a:ext cx="358775" cy="300038"/>
          </a:xfrm>
        </p:spPr>
        <p:txBody>
          <a:bodyPr/>
          <a:lstStyle/>
          <a:p>
            <a:fld id="{FBA16848-CA9C-46A0-BA92-B52B6DD429BA}" type="slidenum">
              <a:rPr lang="en-US" altLang="en-US" smtClean="0"/>
              <a:pPr/>
              <a:t>21</a:t>
            </a:fld>
            <a:endParaRPr lang="en-US" altLang="en-US"/>
          </a:p>
        </p:txBody>
      </p:sp>
      <p:pic>
        <p:nvPicPr>
          <p:cNvPr id="27341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86325" y="1295400"/>
            <a:ext cx="4490358" cy="251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9200" y="1981200"/>
            <a:ext cx="1125850" cy="4730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11100" y="2952749"/>
            <a:ext cx="1114427" cy="619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xmlns="" Requires="a14">
          <p:sp>
            <p:nvSpPr>
              <p:cNvPr id="9" name="Rectangle 8"/>
              <p:cNvSpPr/>
              <p:nvPr/>
            </p:nvSpPr>
            <p:spPr>
              <a:xfrm>
                <a:off x="533400" y="914400"/>
                <a:ext cx="4343400" cy="9565696"/>
              </a:xfrm>
              <a:prstGeom prst="rect">
                <a:avLst/>
              </a:prstGeom>
            </p:spPr>
            <p:txBody>
              <a:bodyPr wrap="square">
                <a:spAutoFit/>
              </a:bodyPr>
              <a:lstStyle/>
              <a:p>
                <a:pPr lvl="0">
                  <a:spcBef>
                    <a:spcPct val="20000"/>
                  </a:spcBef>
                  <a:buClr>
                    <a:srgbClr val="CC9900"/>
                  </a:buClr>
                  <a:buSzPct val="65000"/>
                </a:pPr>
                <a:endParaRPr lang="en-US" kern="0" dirty="0" smtClean="0">
                  <a:solidFill>
                    <a:srgbClr val="000000"/>
                  </a:solidFill>
                  <a:latin typeface="Arial"/>
                  <a:cs typeface="Arial"/>
                </a:endParaRPr>
              </a:p>
              <a:p>
                <a:pPr marL="342900" lvl="0" indent="-342900">
                  <a:spcBef>
                    <a:spcPct val="20000"/>
                  </a:spcBef>
                  <a:buClr>
                    <a:srgbClr val="CC9900"/>
                  </a:buClr>
                  <a:buSzPct val="65000"/>
                  <a:buFont typeface="Wingdings" pitchFamily="2" charset="2"/>
                  <a:buChar char="n"/>
                </a:pPr>
                <a:r>
                  <a:rPr lang="en-US" kern="0" dirty="0" smtClean="0">
                    <a:solidFill>
                      <a:srgbClr val="000000"/>
                    </a:solidFill>
                    <a:latin typeface="Arial"/>
                    <a:cs typeface="Arial"/>
                  </a:rPr>
                  <a:t>It </a:t>
                </a:r>
                <a:r>
                  <a:rPr lang="en-US" kern="0" dirty="0">
                    <a:solidFill>
                      <a:srgbClr val="000000"/>
                    </a:solidFill>
                    <a:latin typeface="Arial"/>
                    <a:cs typeface="Arial"/>
                  </a:rPr>
                  <a:t>is based on examining the Coxeter-Dynkin diagram of the polyhedron which helps in determining the type of its faces and the center of a representative face which corresponds to the dual’s vertex. </a:t>
                </a:r>
                <a:endParaRPr lang="en-US" kern="0" dirty="0" smtClean="0">
                  <a:solidFill>
                    <a:srgbClr val="000000"/>
                  </a:solidFill>
                  <a:latin typeface="Arial"/>
                  <a:cs typeface="Arial"/>
                </a:endParaRPr>
              </a:p>
              <a:p>
                <a:pPr marL="342900" lvl="0" indent="-342900">
                  <a:spcBef>
                    <a:spcPct val="20000"/>
                  </a:spcBef>
                  <a:buClr>
                    <a:srgbClr val="CC9900"/>
                  </a:buClr>
                  <a:buSzPct val="65000"/>
                  <a:buFont typeface="Wingdings" pitchFamily="2" charset="2"/>
                  <a:buChar char="n"/>
                </a:pPr>
                <a:r>
                  <a:rPr lang="en-US" dirty="0"/>
                  <a:t>The center is a vector that is left invariant under the action of the dihedral subgroup that generated the </a:t>
                </a:r>
                <a:r>
                  <a:rPr lang="en-US" dirty="0" smtClean="0"/>
                  <a:t>face</a:t>
                </a:r>
              </a:p>
              <a:p>
                <a:pPr marL="342900" indent="-342900">
                  <a:spcBef>
                    <a:spcPct val="20000"/>
                  </a:spcBef>
                  <a:buClr>
                    <a:srgbClr val="CC9900"/>
                  </a:buClr>
                  <a:buSzPct val="65000"/>
                  <a:buFont typeface="Wingdings" pitchFamily="2" charset="2"/>
                  <a:buChar char="n"/>
                </a:pPr>
                <a:r>
                  <a:rPr lang="en-US" dirty="0"/>
                  <a:t>For example, the Coxeter-Dynkin diagram of </a:t>
                </a:r>
                <a14:m>
                  <m:oMath xmlns:m="http://schemas.openxmlformats.org/officeDocument/2006/math">
                    <m:r>
                      <a:rPr lang="en-US" i="1">
                        <a:latin typeface="Cambria Math"/>
                      </a:rPr>
                      <m:t>𝑊</m:t>
                    </m:r>
                    <m:r>
                      <a:rPr lang="en-US" i="1">
                        <a:latin typeface="Cambria Math"/>
                      </a:rPr>
                      <m:t>(</m:t>
                    </m:r>
                    <m:sSub>
                      <m:sSubPr>
                        <m:ctrlPr>
                          <a:rPr lang="en-US" i="1">
                            <a:latin typeface="Cambria Math"/>
                          </a:rPr>
                        </m:ctrlPr>
                      </m:sSubPr>
                      <m:e>
                        <m:r>
                          <a:rPr lang="en-US" i="1">
                            <a:latin typeface="Cambria Math"/>
                          </a:rPr>
                          <m:t>𝐵</m:t>
                        </m:r>
                      </m:e>
                      <m:sub>
                        <m:r>
                          <a:rPr lang="en-US" i="1">
                            <a:latin typeface="Cambria Math"/>
                          </a:rPr>
                          <m:t>3</m:t>
                        </m:r>
                      </m:sub>
                    </m:sSub>
                    <m:r>
                      <a:rPr lang="en-US" i="1">
                        <a:latin typeface="Cambria Math"/>
                      </a:rPr>
                      <m:t>)</m:t>
                    </m:r>
                  </m:oMath>
                </a14:m>
                <a:r>
                  <a:rPr lang="en-US" dirty="0"/>
                  <a:t> can generate polyhedra with faces listed in Table  depending on the components (Dynkin indices) of the highest weight </a:t>
                </a:r>
                <a14:m>
                  <m:oMath xmlns:m="http://schemas.openxmlformats.org/officeDocument/2006/math">
                    <m:r>
                      <m:rPr>
                        <m:sty m:val="p"/>
                      </m:rPr>
                      <a:rPr lang="en-US">
                        <a:latin typeface="Cambria Math"/>
                      </a:rPr>
                      <m:t>Λ</m:t>
                    </m:r>
                  </m:oMath>
                </a14:m>
                <a:r>
                  <a:rPr lang="en-US" dirty="0"/>
                  <a:t> and the dihedral subgroups of </a:t>
                </a:r>
                <a14:m>
                  <m:oMath xmlns:m="http://schemas.openxmlformats.org/officeDocument/2006/math">
                    <m:r>
                      <a:rPr lang="en-US" i="1">
                        <a:latin typeface="Cambria Math"/>
                      </a:rPr>
                      <m:t>𝑊</m:t>
                    </m:r>
                    <m:r>
                      <a:rPr lang="en-US" i="1">
                        <a:latin typeface="Cambria Math"/>
                      </a:rPr>
                      <m:t>(</m:t>
                    </m:r>
                    <m:sSub>
                      <m:sSubPr>
                        <m:ctrlPr>
                          <a:rPr lang="en-US" i="1">
                            <a:latin typeface="Cambria Math"/>
                          </a:rPr>
                        </m:ctrlPr>
                      </m:sSubPr>
                      <m:e>
                        <m:r>
                          <a:rPr lang="en-US" i="1">
                            <a:latin typeface="Cambria Math"/>
                          </a:rPr>
                          <m:t>𝐵</m:t>
                        </m:r>
                      </m:e>
                      <m:sub>
                        <m:r>
                          <a:rPr lang="en-US" i="1">
                            <a:latin typeface="Cambria Math"/>
                          </a:rPr>
                          <m:t>3</m:t>
                        </m:r>
                      </m:sub>
                    </m:sSub>
                    <m:r>
                      <a:rPr lang="en-US" i="1">
                        <a:latin typeface="Cambria Math"/>
                      </a:rPr>
                      <m:t>)</m:t>
                    </m:r>
                  </m:oMath>
                </a14:m>
                <a:r>
                  <a:rPr lang="en-US" dirty="0"/>
                  <a:t>.</a:t>
                </a:r>
              </a:p>
              <a:p>
                <a:pPr marL="342900" lvl="0" indent="-342900">
                  <a:spcBef>
                    <a:spcPct val="20000"/>
                  </a:spcBef>
                  <a:buClr>
                    <a:srgbClr val="CC9900"/>
                  </a:buClr>
                  <a:buSzPct val="65000"/>
                  <a:buFont typeface="Wingdings" pitchFamily="2" charset="2"/>
                  <a:buChar char="n"/>
                </a:pPr>
                <a:endParaRPr lang="en-US" dirty="0" smtClean="0"/>
              </a:p>
              <a:p>
                <a:pPr marL="342900" lvl="0" indent="-342900">
                  <a:spcBef>
                    <a:spcPct val="20000"/>
                  </a:spcBef>
                  <a:buClr>
                    <a:srgbClr val="CC9900"/>
                  </a:buClr>
                  <a:buSzPct val="65000"/>
                  <a:buFont typeface="Wingdings" pitchFamily="2" charset="2"/>
                  <a:buChar char="n"/>
                </a:pPr>
                <a:endParaRPr lang="en-US" kern="0" dirty="0" smtClean="0">
                  <a:solidFill>
                    <a:srgbClr val="000000"/>
                  </a:solidFill>
                  <a:latin typeface="Arial"/>
                  <a:cs typeface="Arial"/>
                </a:endParaRPr>
              </a:p>
              <a:p>
                <a:pPr marL="342900" lvl="0" indent="-342900">
                  <a:spcBef>
                    <a:spcPct val="20000"/>
                  </a:spcBef>
                  <a:buClr>
                    <a:srgbClr val="CC9900"/>
                  </a:buClr>
                  <a:buSzPct val="65000"/>
                  <a:buFont typeface="Wingdings" pitchFamily="2" charset="2"/>
                  <a:buChar char="n"/>
                </a:pPr>
                <a:endParaRPr lang="en-US" kern="0" dirty="0">
                  <a:solidFill>
                    <a:srgbClr val="000000"/>
                  </a:solidFill>
                  <a:latin typeface="Arial"/>
                  <a:cs typeface="Arial"/>
                </a:endParaRPr>
              </a:p>
              <a:p>
                <a:pPr marL="342900" lvl="0" indent="-342900">
                  <a:spcBef>
                    <a:spcPct val="20000"/>
                  </a:spcBef>
                  <a:buClr>
                    <a:srgbClr val="CC9900"/>
                  </a:buClr>
                  <a:buSzPct val="65000"/>
                  <a:buFont typeface="Wingdings" pitchFamily="2" charset="2"/>
                  <a:buChar char="n"/>
                </a:pPr>
                <a:endParaRPr lang="en-US" kern="0" dirty="0" smtClean="0">
                  <a:solidFill>
                    <a:srgbClr val="000000"/>
                  </a:solidFill>
                  <a:latin typeface="Arial"/>
                  <a:cs typeface="Arial"/>
                </a:endParaRPr>
              </a:p>
              <a:p>
                <a:pPr marL="342900" lvl="0" indent="-342900">
                  <a:spcBef>
                    <a:spcPct val="20000"/>
                  </a:spcBef>
                  <a:buClr>
                    <a:srgbClr val="CC9900"/>
                  </a:buClr>
                  <a:buSzPct val="65000"/>
                  <a:buFont typeface="Wingdings" pitchFamily="2" charset="2"/>
                  <a:buChar char="n"/>
                </a:pPr>
                <a:endParaRPr lang="en-US" kern="0" dirty="0">
                  <a:solidFill>
                    <a:srgbClr val="000000"/>
                  </a:solidFill>
                  <a:latin typeface="Arial"/>
                  <a:cs typeface="Arial"/>
                </a:endParaRPr>
              </a:p>
              <a:p>
                <a:pPr marL="342900" lvl="0" indent="-342900">
                  <a:spcBef>
                    <a:spcPct val="20000"/>
                  </a:spcBef>
                  <a:buClr>
                    <a:srgbClr val="CC9900"/>
                  </a:buClr>
                  <a:buSzPct val="65000"/>
                  <a:buFont typeface="Wingdings" pitchFamily="2" charset="2"/>
                  <a:buChar char="n"/>
                </a:pPr>
                <a:endParaRPr lang="en-US" kern="0" dirty="0" smtClean="0">
                  <a:solidFill>
                    <a:srgbClr val="000000"/>
                  </a:solidFill>
                  <a:latin typeface="Arial"/>
                  <a:cs typeface="Arial"/>
                </a:endParaRPr>
              </a:p>
              <a:p>
                <a:pPr marL="342900" lvl="0" indent="-342900">
                  <a:spcBef>
                    <a:spcPct val="20000"/>
                  </a:spcBef>
                  <a:buClr>
                    <a:srgbClr val="CC9900"/>
                  </a:buClr>
                  <a:buSzPct val="65000"/>
                  <a:buFont typeface="Wingdings" pitchFamily="2" charset="2"/>
                  <a:buChar char="n"/>
                </a:pPr>
                <a:endParaRPr lang="en-US" kern="0" dirty="0">
                  <a:solidFill>
                    <a:srgbClr val="000000"/>
                  </a:solidFill>
                  <a:latin typeface="Arial"/>
                  <a:cs typeface="Arial"/>
                </a:endParaRPr>
              </a:p>
              <a:p>
                <a:pPr marL="342900" lvl="0" indent="-342900">
                  <a:spcBef>
                    <a:spcPct val="20000"/>
                  </a:spcBef>
                  <a:buClr>
                    <a:srgbClr val="CC9900"/>
                  </a:buClr>
                  <a:buSzPct val="65000"/>
                  <a:buFont typeface="Wingdings" pitchFamily="2" charset="2"/>
                  <a:buChar char="n"/>
                </a:pPr>
                <a:endParaRPr lang="en-US" kern="0" dirty="0" smtClean="0">
                  <a:solidFill>
                    <a:srgbClr val="000000"/>
                  </a:solidFill>
                  <a:latin typeface="Arial"/>
                  <a:cs typeface="Arial"/>
                </a:endParaRPr>
              </a:p>
              <a:p>
                <a:pPr marL="342900" lvl="0" indent="-342900">
                  <a:spcBef>
                    <a:spcPct val="20000"/>
                  </a:spcBef>
                  <a:buClr>
                    <a:srgbClr val="CC9900"/>
                  </a:buClr>
                  <a:buSzPct val="65000"/>
                  <a:buFont typeface="Wingdings" pitchFamily="2" charset="2"/>
                  <a:buChar char="n"/>
                </a:pPr>
                <a:endParaRPr lang="en-US" kern="0" dirty="0">
                  <a:solidFill>
                    <a:srgbClr val="000000"/>
                  </a:solidFill>
                  <a:latin typeface="Arial"/>
                  <a:cs typeface="Arial"/>
                </a:endParaRPr>
              </a:p>
              <a:p>
                <a:pPr marL="342900" lvl="0" indent="-342900">
                  <a:spcBef>
                    <a:spcPct val="20000"/>
                  </a:spcBef>
                  <a:buClr>
                    <a:srgbClr val="CC9900"/>
                  </a:buClr>
                  <a:buSzPct val="65000"/>
                  <a:buFont typeface="Wingdings" pitchFamily="2" charset="2"/>
                  <a:buChar char="n"/>
                </a:pPr>
                <a:endParaRPr lang="en-US" kern="0" dirty="0" smtClean="0">
                  <a:solidFill>
                    <a:srgbClr val="000000"/>
                  </a:solidFill>
                  <a:latin typeface="Arial"/>
                  <a:cs typeface="Arial"/>
                </a:endParaRPr>
              </a:p>
              <a:p>
                <a:pPr marL="342900" lvl="0" indent="-342900">
                  <a:spcBef>
                    <a:spcPct val="20000"/>
                  </a:spcBef>
                  <a:buClr>
                    <a:srgbClr val="CC9900"/>
                  </a:buClr>
                  <a:buSzPct val="65000"/>
                  <a:buFont typeface="Wingdings" pitchFamily="2" charset="2"/>
                  <a:buChar char="n"/>
                </a:pPr>
                <a:endParaRPr lang="en-US" kern="0" dirty="0">
                  <a:solidFill>
                    <a:srgbClr val="000000"/>
                  </a:solidFill>
                  <a:latin typeface="Arial"/>
                  <a:cs typeface="Arial"/>
                </a:endParaRPr>
              </a:p>
              <a:p>
                <a:pPr marL="342900" lvl="0" indent="-342900">
                  <a:spcBef>
                    <a:spcPct val="20000"/>
                  </a:spcBef>
                  <a:buClr>
                    <a:srgbClr val="CC9900"/>
                  </a:buClr>
                  <a:buSzPct val="65000"/>
                  <a:buFont typeface="Wingdings" pitchFamily="2" charset="2"/>
                  <a:buChar char="n"/>
                </a:pPr>
                <a:endParaRPr lang="en-US" kern="0" dirty="0" smtClean="0">
                  <a:solidFill>
                    <a:srgbClr val="000000"/>
                  </a:solidFill>
                  <a:latin typeface="Arial"/>
                  <a:cs typeface="Arial"/>
                </a:endParaRPr>
              </a:p>
              <a:p>
                <a:pPr marL="342900" lvl="0" indent="-342900">
                  <a:spcBef>
                    <a:spcPct val="20000"/>
                  </a:spcBef>
                  <a:buClr>
                    <a:srgbClr val="CC9900"/>
                  </a:buClr>
                  <a:buSzPct val="65000"/>
                  <a:buFont typeface="Wingdings" pitchFamily="2" charset="2"/>
                  <a:buChar char="n"/>
                </a:pPr>
                <a:endParaRPr lang="en-US" kern="0" dirty="0">
                  <a:solidFill>
                    <a:srgbClr val="000000"/>
                  </a:solidFill>
                  <a:latin typeface="Arial"/>
                  <a:cs typeface="Arial"/>
                </a:endParaRPr>
              </a:p>
            </p:txBody>
          </p:sp>
        </mc:Choice>
        <mc:Fallback>
          <p:sp>
            <p:nvSpPr>
              <p:cNvPr id="9" name="Rectangle 8"/>
              <p:cNvSpPr>
                <a:spLocks noRot="1" noChangeAspect="1" noMove="1" noResize="1" noEditPoints="1" noAdjustHandles="1" noChangeArrowheads="1" noChangeShapeType="1" noTextEdit="1"/>
              </p:cNvSpPr>
              <p:nvPr/>
            </p:nvSpPr>
            <p:spPr>
              <a:xfrm>
                <a:off x="533400" y="914400"/>
                <a:ext cx="4343400" cy="9565696"/>
              </a:xfrm>
              <a:prstGeom prst="rect">
                <a:avLst/>
              </a:prstGeom>
              <a:blipFill rotWithShape="1">
                <a:blip r:embed="rId5" cstate="print"/>
                <a:stretch>
                  <a:fillRect r="-1826"/>
                </a:stretch>
              </a:blipFill>
            </p:spPr>
            <p:txBody>
              <a:bodyPr/>
              <a:lstStyle/>
              <a:p>
                <a:r>
                  <a:rPr lang="en-US">
                    <a:noFill/>
                  </a:rPr>
                  <a:t> </a:t>
                </a:r>
              </a:p>
            </p:txBody>
          </p:sp>
        </mc:Fallback>
      </mc:AlternateContent>
      <p:pic>
        <p:nvPicPr>
          <p:cNvPr id="20" name="Picture 23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867400" y="4038600"/>
            <a:ext cx="2590800" cy="661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xmlns="" Requires="a14">
          <p:sp>
            <p:nvSpPr>
              <p:cNvPr id="17" name="Rectangle 16"/>
              <p:cNvSpPr/>
              <p:nvPr/>
            </p:nvSpPr>
            <p:spPr>
              <a:xfrm>
                <a:off x="5181600" y="4776788"/>
                <a:ext cx="3581400" cy="1415772"/>
              </a:xfrm>
              <a:prstGeom prst="rect">
                <a:avLst/>
              </a:prstGeom>
            </p:spPr>
            <p:txBody>
              <a:bodyPr wrap="square">
                <a:spAutoFit/>
              </a:bodyPr>
              <a:lstStyle/>
              <a:p>
                <a:r>
                  <a:rPr lang="en-US" dirty="0">
                    <a:solidFill>
                      <a:srgbClr val="0000FF"/>
                    </a:solidFill>
                  </a:rPr>
                  <a:t>Example: </a:t>
                </a:r>
              </a:p>
              <a:p>
                <a:r>
                  <a:rPr lang="en-US" dirty="0"/>
                  <a:t/>
                </a:r>
                <a14:m>
                  <m:oMath xmlns:m="http://schemas.openxmlformats.org/officeDocument/2006/math">
                    <m:sSub>
                      <m:sSubPr>
                        <m:ctrlPr>
                          <a:rPr lang="en-US" i="1">
                            <a:latin typeface="Cambria Math"/>
                          </a:rPr>
                        </m:ctrlPr>
                      </m:sSubPr>
                      <m:e>
                        <m:r>
                          <a:rPr lang="en-US" i="1">
                            <a:latin typeface="Cambria Math"/>
                          </a:rPr>
                          <m:t>𝜔</m:t>
                        </m:r>
                      </m:e>
                      <m:sub>
                        <m:r>
                          <a:rPr lang="en-US" i="1">
                            <a:latin typeface="Cambria Math"/>
                          </a:rPr>
                          <m:t>1</m:t>
                        </m:r>
                      </m:sub>
                    </m:sSub>
                  </m:oMath>
                </a14:m>
                <a:r>
                  <a:rPr lang="en-US" dirty="0"/>
                  <a:t> is left unchanged by </a:t>
                </a:r>
                <a14:m>
                  <m:oMath xmlns:m="http://schemas.openxmlformats.org/officeDocument/2006/math">
                    <m:d>
                      <m:dPr>
                        <m:begChr m:val="〈"/>
                        <m:endChr m:val="〉"/>
                        <m:ctrlPr>
                          <a:rPr lang="en-US" i="1">
                            <a:latin typeface="Cambria Math"/>
                          </a:rPr>
                        </m:ctrlPr>
                      </m:dPr>
                      <m:e>
                        <m:sSub>
                          <m:sSubPr>
                            <m:ctrlPr>
                              <a:rPr lang="en-US" i="1">
                                <a:latin typeface="Cambria Math"/>
                              </a:rPr>
                            </m:ctrlPr>
                          </m:sSubPr>
                          <m:e>
                            <m:r>
                              <a:rPr lang="en-US" i="1">
                                <a:latin typeface="Cambria Math"/>
                              </a:rPr>
                              <m:t>𝑟</m:t>
                            </m:r>
                          </m:e>
                          <m:sub>
                            <m:r>
                              <a:rPr lang="en-US" i="1">
                                <a:latin typeface="Cambria Math"/>
                              </a:rPr>
                              <m:t>2</m:t>
                            </m:r>
                          </m:sub>
                        </m:sSub>
                        <m:r>
                          <a:rPr lang="en-US" i="1">
                            <a:latin typeface="Cambria Math"/>
                          </a:rPr>
                          <m:t>,</m:t>
                        </m:r>
                        <m:sSub>
                          <m:sSubPr>
                            <m:ctrlPr>
                              <a:rPr lang="en-US" i="1">
                                <a:latin typeface="Cambria Math"/>
                              </a:rPr>
                            </m:ctrlPr>
                          </m:sSubPr>
                          <m:e>
                            <m:r>
                              <a:rPr lang="en-US" i="1">
                                <a:latin typeface="Cambria Math"/>
                              </a:rPr>
                              <m:t>𝑟</m:t>
                            </m:r>
                          </m:e>
                          <m:sub>
                            <m:r>
                              <a:rPr lang="en-US" i="1">
                                <a:latin typeface="Cambria Math"/>
                              </a:rPr>
                              <m:t>3</m:t>
                            </m:r>
                          </m:sub>
                        </m:sSub>
                      </m:e>
                    </m:d>
                  </m:oMath>
                </a14:m>
                <a:r>
                  <a:rPr lang="en-US" dirty="0"/>
                  <a:t/>
                </a:r>
                <a:r>
                  <a:rPr lang="en-US" sz="1400" dirty="0"/>
                  <a:t>because </a:t>
                </a:r>
              </a:p>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𝑟</m:t>
                          </m:r>
                        </m:e>
                        <m:sub>
                          <m:r>
                            <a:rPr lang="en-US" i="1">
                              <a:latin typeface="Cambria Math"/>
                            </a:rPr>
                            <m:t>2</m:t>
                          </m:r>
                        </m:sub>
                      </m:sSub>
                      <m:sSub>
                        <m:sSubPr>
                          <m:ctrlPr>
                            <a:rPr lang="en-US" i="1">
                              <a:latin typeface="Cambria Math"/>
                            </a:rPr>
                          </m:ctrlPr>
                        </m:sSubPr>
                        <m:e>
                          <m:r>
                            <a:rPr lang="en-US" i="1">
                              <a:latin typeface="Cambria Math"/>
                            </a:rPr>
                            <m:t>𝜔</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𝜔</m:t>
                          </m:r>
                        </m:e>
                        <m:sub>
                          <m:r>
                            <a:rPr lang="en-US" i="1">
                              <a:latin typeface="Cambria Math"/>
                            </a:rPr>
                            <m:t>1 </m:t>
                          </m:r>
                        </m:sub>
                      </m:sSub>
                    </m:oMath>
                  </m:oMathPara>
                </a14:m>
                <a:endParaRPr lang="en-US" dirty="0"/>
              </a:p>
              <a:p>
                <a:r>
                  <a:rPr lang="en-US" dirty="0"/>
                  <a:t/>
                </a:r>
                <a14:m>
                  <m:oMath xmlns:m="http://schemas.openxmlformats.org/officeDocument/2006/math">
                    <m:sSub>
                      <m:sSubPr>
                        <m:ctrlPr>
                          <a:rPr lang="en-US" i="1">
                            <a:latin typeface="Cambria Math"/>
                          </a:rPr>
                        </m:ctrlPr>
                      </m:sSubPr>
                      <m:e>
                        <m:r>
                          <a:rPr lang="en-US" i="1">
                            <a:latin typeface="Cambria Math"/>
                          </a:rPr>
                          <m:t>𝑟</m:t>
                        </m:r>
                      </m:e>
                      <m:sub>
                        <m:r>
                          <a:rPr lang="en-US" i="1">
                            <a:latin typeface="Cambria Math"/>
                          </a:rPr>
                          <m:t>3</m:t>
                        </m:r>
                      </m:sub>
                    </m:sSub>
                    <m:sSub>
                      <m:sSubPr>
                        <m:ctrlPr>
                          <a:rPr lang="en-US" i="1">
                            <a:latin typeface="Cambria Math"/>
                          </a:rPr>
                        </m:ctrlPr>
                      </m:sSubPr>
                      <m:e>
                        <m:r>
                          <a:rPr lang="en-US" i="1">
                            <a:latin typeface="Cambria Math"/>
                          </a:rPr>
                          <m:t>𝜔</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𝜔</m:t>
                        </m:r>
                      </m:e>
                      <m:sub>
                        <m:r>
                          <a:rPr lang="en-US" i="1">
                            <a:latin typeface="Cambria Math"/>
                          </a:rPr>
                          <m:t>1</m:t>
                        </m:r>
                      </m:sub>
                    </m:sSub>
                  </m:oMath>
                </a14:m>
                <a:r>
                  <a:rPr lang="en-US" dirty="0"/>
                  <a:t>.</a:t>
                </a:r>
              </a:p>
            </p:txBody>
          </p:sp>
        </mc:Choice>
        <mc:Fallback>
          <p:sp>
            <p:nvSpPr>
              <p:cNvPr id="17" name="Rectangle 16"/>
              <p:cNvSpPr>
                <a:spLocks noRot="1" noChangeAspect="1" noMove="1" noResize="1" noEditPoints="1" noAdjustHandles="1" noChangeArrowheads="1" noChangeShapeType="1" noTextEdit="1"/>
              </p:cNvSpPr>
              <p:nvPr/>
            </p:nvSpPr>
            <p:spPr>
              <a:xfrm>
                <a:off x="5181600" y="4776788"/>
                <a:ext cx="3581400" cy="1415772"/>
              </a:xfrm>
              <a:prstGeom prst="rect">
                <a:avLst/>
              </a:prstGeom>
              <a:blipFill rotWithShape="1">
                <a:blip r:embed="rId7" cstate="print"/>
                <a:stretch>
                  <a:fillRect l="-1361" t="-2155" b="-6034"/>
                </a:stretch>
              </a:blipFill>
            </p:spPr>
            <p:txBody>
              <a:bodyPr/>
              <a:lstStyle/>
              <a:p>
                <a:r>
                  <a:rPr lang="en-US">
                    <a:noFill/>
                  </a:rPr>
                  <a:t> </a:t>
                </a:r>
              </a:p>
            </p:txBody>
          </p:sp>
        </mc:Fallback>
      </mc:AlternateContent>
    </p:spTree>
    <p:extLst>
      <p:ext uri="{BB962C8B-B14F-4D97-AF65-F5344CB8AC3E}">
        <p14:creationId xmlns:p14="http://schemas.microsoft.com/office/powerpoint/2010/main" xmlns="" val="39670572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277813"/>
            <a:ext cx="8642350" cy="560387"/>
          </a:xfrm>
        </p:spPr>
        <p:txBody>
          <a:bodyPr/>
          <a:lstStyle/>
          <a:p>
            <a:r>
              <a:rPr lang="en-US" sz="3200" b="1" dirty="0">
                <a:solidFill>
                  <a:srgbClr val="FF0000"/>
                </a:solidFill>
              </a:rPr>
              <a:t>The method to generate the dual polyhedra </a:t>
            </a:r>
            <a:endParaRPr lang="en-US" sz="3200" dirty="0">
              <a:solidFill>
                <a:srgbClr val="FF0000"/>
              </a:solidFill>
            </a:endParaRP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t="-673" r="-565"/>
            </a:stretch>
          </a:blipFill>
        </p:spPr>
        <p:txBody>
          <a:bodyPr/>
          <a:lstStyle/>
          <a:p>
            <a:pPr>
              <a:buNone/>
            </a:pPr>
            <a:r>
              <a:rPr lang="en-US" dirty="0">
                <a:noFill/>
              </a:rPr>
              <a:t> </a:t>
            </a:r>
          </a:p>
        </p:txBody>
      </p:sp>
      <p:sp>
        <p:nvSpPr>
          <p:cNvPr id="4" name="Footer Placeholder 3"/>
          <p:cNvSpPr>
            <a:spLocks noGrp="1"/>
          </p:cNvSpPr>
          <p:nvPr>
            <p:ph type="ftr" sz="quarter" idx="11"/>
          </p:nvPr>
        </p:nvSpPr>
        <p:spPr/>
        <p:txBody>
          <a:bodyPr/>
          <a:lstStyle/>
          <a:p>
            <a:r>
              <a:rPr lang="en-US" altLang="en-US" smtClean="0"/>
              <a:t>Bangalore conference, 16-22 December, 2012</a:t>
            </a:r>
            <a:endParaRPr lang="en-US" altLang="en-US"/>
          </a:p>
        </p:txBody>
      </p:sp>
      <p:sp>
        <p:nvSpPr>
          <p:cNvPr id="5" name="Slide Number Placeholder 4"/>
          <p:cNvSpPr>
            <a:spLocks noGrp="1"/>
          </p:cNvSpPr>
          <p:nvPr>
            <p:ph type="sldNum" sz="quarter" idx="12"/>
          </p:nvPr>
        </p:nvSpPr>
        <p:spPr/>
        <p:txBody>
          <a:bodyPr/>
          <a:lstStyle/>
          <a:p>
            <a:fld id="{C9F91836-6252-4635-A672-7508B59A3A25}" type="slidenum">
              <a:rPr lang="en-US" altLang="en-US" smtClean="0"/>
              <a:pPr/>
              <a:t>22</a:t>
            </a:fld>
            <a:endParaRPr lang="en-US" altLang="en-US"/>
          </a:p>
        </p:txBody>
      </p:sp>
    </p:spTree>
    <p:extLst>
      <p:ext uri="{BB962C8B-B14F-4D97-AF65-F5344CB8AC3E}">
        <p14:creationId xmlns:p14="http://schemas.microsoft.com/office/powerpoint/2010/main" xmlns="" val="36267456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277813"/>
            <a:ext cx="8642350" cy="636587"/>
          </a:xfrm>
        </p:spPr>
        <p:txBody>
          <a:bodyPr/>
          <a:lstStyle/>
          <a:p>
            <a:pPr lvl="1"/>
            <a:r>
              <a:rPr lang="en-US" sz="2400" b="1" dirty="0">
                <a:solidFill>
                  <a:srgbClr val="FF0000"/>
                </a:solidFill>
              </a:rPr>
              <a:t>Catalan Solid Possessing Tetrahedral Symmetry</a:t>
            </a:r>
            <a:r>
              <a:rPr lang="en-US" sz="2400" b="1" dirty="0"/>
              <a:t/>
            </a:r>
            <a:br>
              <a:rPr lang="en-US" sz="2400" b="1" dirty="0"/>
            </a:br>
            <a:endParaRPr lang="en-US" sz="2400"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228600" y="914400"/>
                <a:ext cx="9220200" cy="5216525"/>
              </a:xfrm>
            </p:spPr>
            <p:txBody>
              <a:bodyPr/>
              <a:lstStyle/>
              <a:p>
                <a:r>
                  <a:rPr lang="en-US" sz="1600" dirty="0" smtClean="0"/>
                  <a:t>There is </a:t>
                </a:r>
                <a:r>
                  <a:rPr lang="en-US" sz="1600" u="sng" dirty="0" smtClean="0">
                    <a:solidFill>
                      <a:srgbClr val="FF0000"/>
                    </a:solidFill>
                  </a:rPr>
                  <a:t>only one Catalan </a:t>
                </a:r>
                <a:r>
                  <a:rPr lang="en-US" sz="1600" dirty="0" smtClean="0"/>
                  <a:t>solid that possesses tetrahedral symmetry. It is the </a:t>
                </a:r>
                <a:r>
                  <a:rPr lang="en-US" sz="1800" dirty="0">
                    <a:solidFill>
                      <a:srgbClr val="FF0000"/>
                    </a:solidFill>
                  </a:rPr>
                  <a:t>triakis tetrahedron </a:t>
                </a:r>
                <a:r>
                  <a:rPr lang="en-US" sz="1600" dirty="0">
                    <a:solidFill>
                      <a:srgbClr val="FF0000"/>
                    </a:solidFill>
                  </a:rPr>
                  <a:t>(</a:t>
                </a:r>
                <a:r>
                  <a:rPr lang="en-US" sz="1600" dirty="0" smtClean="0">
                    <a:solidFill>
                      <a:srgbClr val="0000FF"/>
                    </a:solidFill>
                  </a:rPr>
                  <a:t>dual </a:t>
                </a:r>
                <a:r>
                  <a:rPr lang="en-US" sz="1600" dirty="0">
                    <a:solidFill>
                      <a:srgbClr val="0000FF"/>
                    </a:solidFill>
                  </a:rPr>
                  <a:t>of truncated </a:t>
                </a:r>
                <a:r>
                  <a:rPr lang="en-US" sz="1600" dirty="0" smtClean="0">
                    <a:solidFill>
                      <a:srgbClr val="0000FF"/>
                    </a:solidFill>
                  </a:rPr>
                  <a:t>tetrahedron)</a:t>
                </a:r>
                <a:r>
                  <a:rPr lang="en-US" sz="1600" dirty="0" smtClean="0"/>
                  <a:t>which </a:t>
                </a:r>
                <a:r>
                  <a:rPr lang="en-US" sz="1600" dirty="0"/>
                  <a:t>has 8 faces (4 triangles and 4 hexagons</a:t>
                </a:r>
                <a:r>
                  <a:rPr lang="en-US" sz="1600" dirty="0" smtClean="0"/>
                  <a:t>).</a:t>
                </a:r>
              </a:p>
              <a:p>
                <a:r>
                  <a:rPr lang="en-US" sz="1600" dirty="0" smtClean="0"/>
                  <a:t>The </a:t>
                </a:r>
                <a:r>
                  <a:rPr lang="en-US" sz="1600" dirty="0"/>
                  <a:t>vertices of the truncated tetrahedron were obtained as the orbit </a:t>
                </a:r>
                <a14:m>
                  <m:oMath xmlns:m="http://schemas.openxmlformats.org/officeDocument/2006/math">
                    <m:r>
                      <a:rPr lang="en-US" sz="1600" b="1" i="1" smtClean="0">
                        <a:solidFill>
                          <a:srgbClr val="0000FF"/>
                        </a:solidFill>
                        <a:latin typeface="Cambria Math"/>
                      </a:rPr>
                      <m:t>𝑾</m:t>
                    </m:r>
                    <m:d>
                      <m:dPr>
                        <m:ctrlPr>
                          <a:rPr lang="en-US" sz="1600" b="1" i="1">
                            <a:solidFill>
                              <a:srgbClr val="0000FF"/>
                            </a:solidFill>
                            <a:latin typeface="Cambria Math"/>
                          </a:rPr>
                        </m:ctrlPr>
                      </m:dPr>
                      <m:e>
                        <m:sSub>
                          <m:sSubPr>
                            <m:ctrlPr>
                              <a:rPr lang="en-US" sz="1600" b="1" i="1">
                                <a:solidFill>
                                  <a:srgbClr val="0000FF"/>
                                </a:solidFill>
                                <a:latin typeface="Cambria Math"/>
                              </a:rPr>
                            </m:ctrlPr>
                          </m:sSubPr>
                          <m:e>
                            <m:r>
                              <a:rPr lang="en-US" sz="1600" b="1" i="1">
                                <a:solidFill>
                                  <a:srgbClr val="0000FF"/>
                                </a:solidFill>
                                <a:latin typeface="Cambria Math"/>
                              </a:rPr>
                              <m:t>𝑨</m:t>
                            </m:r>
                          </m:e>
                          <m:sub>
                            <m:r>
                              <a:rPr lang="en-US" sz="1600" b="1" i="1">
                                <a:solidFill>
                                  <a:srgbClr val="0000FF"/>
                                </a:solidFill>
                                <a:latin typeface="Cambria Math"/>
                              </a:rPr>
                              <m:t>𝟑</m:t>
                            </m:r>
                          </m:sub>
                        </m:sSub>
                      </m:e>
                    </m:d>
                    <m:r>
                      <a:rPr lang="en-US" sz="1600" b="1">
                        <a:solidFill>
                          <a:srgbClr val="0000FF"/>
                        </a:solidFill>
                        <a:latin typeface="Cambria Math"/>
                      </a:rPr>
                      <m:t>(</m:t>
                    </m:r>
                    <m:r>
                      <a:rPr lang="en-US" sz="1600" b="1" i="1">
                        <a:solidFill>
                          <a:srgbClr val="0000FF"/>
                        </a:solidFill>
                        <a:latin typeface="Cambria Math"/>
                      </a:rPr>
                      <m:t>𝟏𝟏𝟎</m:t>
                    </m:r>
                    <m:r>
                      <a:rPr lang="en-US" sz="1600" b="1">
                        <a:latin typeface="Cambria Math"/>
                      </a:rPr>
                      <m:t>). </m:t>
                    </m:r>
                  </m:oMath>
                </a14:m>
                <a:endParaRPr lang="en-US" sz="1600" b="1" dirty="0" smtClean="0"/>
              </a:p>
              <a:p>
                <a:r>
                  <a:rPr lang="en-US" sz="1600" dirty="0" smtClean="0"/>
                  <a:t>A </a:t>
                </a:r>
                <a:r>
                  <a:rPr lang="en-US" sz="1600" dirty="0"/>
                  <a:t>triangle of the truncated tetrahedron is generated as the orbit </a:t>
                </a:r>
                <a14:m>
                  <m:oMath xmlns:m="http://schemas.openxmlformats.org/officeDocument/2006/math">
                    <m:d>
                      <m:dPr>
                        <m:begChr m:val="〈"/>
                        <m:endChr m:val="〉"/>
                        <m:ctrlPr>
                          <a:rPr lang="en-US" sz="1600" b="1" i="1" smtClean="0">
                            <a:solidFill>
                              <a:srgbClr val="0000FF"/>
                            </a:solidFill>
                            <a:latin typeface="Cambria Math"/>
                          </a:rPr>
                        </m:ctrlPr>
                      </m:dPr>
                      <m:e>
                        <m:sSub>
                          <m:sSubPr>
                            <m:ctrlPr>
                              <a:rPr lang="en-US" sz="1600" b="1" i="1">
                                <a:solidFill>
                                  <a:srgbClr val="0000FF"/>
                                </a:solidFill>
                                <a:latin typeface="Cambria Math"/>
                              </a:rPr>
                            </m:ctrlPr>
                          </m:sSubPr>
                          <m:e>
                            <m:r>
                              <a:rPr lang="en-US" sz="1600" b="1" i="1">
                                <a:solidFill>
                                  <a:srgbClr val="0000FF"/>
                                </a:solidFill>
                                <a:latin typeface="Cambria Math"/>
                              </a:rPr>
                              <m:t>𝒓</m:t>
                            </m:r>
                          </m:e>
                          <m:sub>
                            <m:r>
                              <a:rPr lang="en-US" sz="1600" b="1" i="1">
                                <a:solidFill>
                                  <a:srgbClr val="0000FF"/>
                                </a:solidFill>
                                <a:latin typeface="Cambria Math"/>
                              </a:rPr>
                              <m:t>𝟐</m:t>
                            </m:r>
                          </m:sub>
                        </m:sSub>
                        <m:r>
                          <a:rPr lang="en-US" sz="1600" b="1" i="1">
                            <a:solidFill>
                              <a:srgbClr val="0000FF"/>
                            </a:solidFill>
                            <a:latin typeface="Cambria Math"/>
                          </a:rPr>
                          <m:t>,</m:t>
                        </m:r>
                        <m:sSub>
                          <m:sSubPr>
                            <m:ctrlPr>
                              <a:rPr lang="en-US" sz="1600" b="1" i="1">
                                <a:solidFill>
                                  <a:srgbClr val="0000FF"/>
                                </a:solidFill>
                                <a:latin typeface="Cambria Math"/>
                              </a:rPr>
                            </m:ctrlPr>
                          </m:sSubPr>
                          <m:e>
                            <m:r>
                              <a:rPr lang="en-US" sz="1600" b="1" i="1">
                                <a:solidFill>
                                  <a:srgbClr val="0000FF"/>
                                </a:solidFill>
                                <a:latin typeface="Cambria Math"/>
                              </a:rPr>
                              <m:t>𝒓</m:t>
                            </m:r>
                          </m:e>
                          <m:sub>
                            <m:r>
                              <a:rPr lang="en-US" sz="1600" b="1" i="1">
                                <a:solidFill>
                                  <a:srgbClr val="0000FF"/>
                                </a:solidFill>
                                <a:latin typeface="Cambria Math"/>
                              </a:rPr>
                              <m:t>𝟑</m:t>
                            </m:r>
                          </m:sub>
                        </m:sSub>
                      </m:e>
                    </m:d>
                    <m:r>
                      <a:rPr lang="en-US" sz="1600" b="1" i="1">
                        <a:solidFill>
                          <a:srgbClr val="0000FF"/>
                        </a:solidFill>
                        <a:latin typeface="Cambria Math"/>
                      </a:rPr>
                      <m:t>(</m:t>
                    </m:r>
                    <m:r>
                      <a:rPr lang="en-US" sz="1600" b="1" i="1">
                        <a:solidFill>
                          <a:srgbClr val="0000FF"/>
                        </a:solidFill>
                        <a:latin typeface="Cambria Math"/>
                      </a:rPr>
                      <m:t>𝟏𝟎</m:t>
                    </m:r>
                    <m:r>
                      <a:rPr lang="en-US" sz="1600" b="1" i="1">
                        <a:solidFill>
                          <a:srgbClr val="0000FF"/>
                        </a:solidFill>
                        <a:latin typeface="Cambria Math"/>
                      </a:rPr>
                      <m:t>)</m:t>
                    </m:r>
                  </m:oMath>
                </a14:m>
                <a:r>
                  <a:rPr lang="en-US" sz="1600" b="1" dirty="0">
                    <a:solidFill>
                      <a:srgbClr val="0000FF"/>
                    </a:solidFill>
                  </a:rPr>
                  <a:t>, </a:t>
                </a:r>
                <a:r>
                  <a:rPr lang="en-US" sz="1600" dirty="0"/>
                  <a:t>so its representative center will be </a:t>
                </a:r>
                <a14:m>
                  <m:oMath xmlns:m="http://schemas.openxmlformats.org/officeDocument/2006/math">
                    <m:sSub>
                      <m:sSubPr>
                        <m:ctrlPr>
                          <a:rPr lang="en-US" sz="1600" b="1" i="1" smtClean="0">
                            <a:solidFill>
                              <a:srgbClr val="0000FF"/>
                            </a:solidFill>
                            <a:latin typeface="Cambria Math"/>
                          </a:rPr>
                        </m:ctrlPr>
                      </m:sSubPr>
                      <m:e>
                        <m:r>
                          <a:rPr lang="en-US" sz="1600" b="1" i="1">
                            <a:solidFill>
                              <a:srgbClr val="0000FF"/>
                            </a:solidFill>
                            <a:latin typeface="Cambria Math"/>
                          </a:rPr>
                          <m:t>𝝎</m:t>
                        </m:r>
                      </m:e>
                      <m:sub>
                        <m:r>
                          <a:rPr lang="en-US" sz="1600" b="1" i="1">
                            <a:solidFill>
                              <a:srgbClr val="0000FF"/>
                            </a:solidFill>
                            <a:latin typeface="Cambria Math"/>
                          </a:rPr>
                          <m:t>𝟏</m:t>
                        </m:r>
                      </m:sub>
                    </m:sSub>
                  </m:oMath>
                </a14:m>
                <a:r>
                  <a:rPr lang="en-US" sz="1600" dirty="0"/>
                  <a:t>. </a:t>
                </a:r>
                <a:endParaRPr lang="en-US" sz="1600" dirty="0" smtClean="0"/>
              </a:p>
              <a:p>
                <a:r>
                  <a:rPr lang="en-US" sz="1600" dirty="0" smtClean="0"/>
                  <a:t>On </a:t>
                </a:r>
                <a:r>
                  <a:rPr lang="en-US" sz="1600" dirty="0"/>
                  <a:t>the other side a hexagon is generated by </a:t>
                </a:r>
                <a14:m>
                  <m:oMath xmlns:m="http://schemas.openxmlformats.org/officeDocument/2006/math">
                    <m:d>
                      <m:dPr>
                        <m:begChr m:val="〈"/>
                        <m:endChr m:val="〉"/>
                        <m:ctrlPr>
                          <a:rPr lang="en-US" sz="1600" b="1" i="1" smtClean="0">
                            <a:solidFill>
                              <a:srgbClr val="0000FF"/>
                            </a:solidFill>
                            <a:latin typeface="Cambria Math"/>
                          </a:rPr>
                        </m:ctrlPr>
                      </m:dPr>
                      <m:e>
                        <m:sSub>
                          <m:sSubPr>
                            <m:ctrlPr>
                              <a:rPr lang="en-US" sz="1600" b="1" i="1">
                                <a:solidFill>
                                  <a:srgbClr val="0000FF"/>
                                </a:solidFill>
                                <a:latin typeface="Cambria Math"/>
                              </a:rPr>
                            </m:ctrlPr>
                          </m:sSubPr>
                          <m:e>
                            <m:r>
                              <a:rPr lang="en-US" sz="1600" b="1" i="1">
                                <a:solidFill>
                                  <a:srgbClr val="0000FF"/>
                                </a:solidFill>
                                <a:latin typeface="Cambria Math"/>
                              </a:rPr>
                              <m:t>𝒓</m:t>
                            </m:r>
                          </m:e>
                          <m:sub>
                            <m:r>
                              <a:rPr lang="en-US" sz="1600" b="1" i="1">
                                <a:solidFill>
                                  <a:srgbClr val="0000FF"/>
                                </a:solidFill>
                                <a:latin typeface="Cambria Math"/>
                              </a:rPr>
                              <m:t>𝟏</m:t>
                            </m:r>
                          </m:sub>
                        </m:sSub>
                        <m:r>
                          <a:rPr lang="en-US" sz="1600" b="1" i="1">
                            <a:solidFill>
                              <a:srgbClr val="0000FF"/>
                            </a:solidFill>
                            <a:latin typeface="Cambria Math"/>
                          </a:rPr>
                          <m:t>,</m:t>
                        </m:r>
                        <m:sSub>
                          <m:sSubPr>
                            <m:ctrlPr>
                              <a:rPr lang="en-US" sz="1600" b="1" i="1">
                                <a:solidFill>
                                  <a:srgbClr val="0000FF"/>
                                </a:solidFill>
                                <a:latin typeface="Cambria Math"/>
                              </a:rPr>
                            </m:ctrlPr>
                          </m:sSubPr>
                          <m:e>
                            <m:r>
                              <a:rPr lang="en-US" sz="1600" b="1" i="1">
                                <a:solidFill>
                                  <a:srgbClr val="0000FF"/>
                                </a:solidFill>
                                <a:latin typeface="Cambria Math"/>
                              </a:rPr>
                              <m:t>𝒓</m:t>
                            </m:r>
                          </m:e>
                          <m:sub>
                            <m:r>
                              <a:rPr lang="en-US" sz="1600" b="1" i="1">
                                <a:solidFill>
                                  <a:srgbClr val="0000FF"/>
                                </a:solidFill>
                                <a:latin typeface="Cambria Math"/>
                              </a:rPr>
                              <m:t>𝟐</m:t>
                            </m:r>
                          </m:sub>
                        </m:sSub>
                      </m:e>
                    </m:d>
                    <m:r>
                      <a:rPr lang="en-US" sz="1600" b="1" i="1">
                        <a:solidFill>
                          <a:srgbClr val="0000FF"/>
                        </a:solidFill>
                        <a:latin typeface="Cambria Math"/>
                      </a:rPr>
                      <m:t>(</m:t>
                    </m:r>
                    <m:r>
                      <a:rPr lang="en-US" sz="1600" b="1" i="1">
                        <a:solidFill>
                          <a:srgbClr val="0000FF"/>
                        </a:solidFill>
                        <a:latin typeface="Cambria Math"/>
                      </a:rPr>
                      <m:t>𝟏𝟏</m:t>
                    </m:r>
                    <m:r>
                      <a:rPr lang="en-US" sz="1600" b="1" i="1">
                        <a:solidFill>
                          <a:srgbClr val="0000FF"/>
                        </a:solidFill>
                        <a:latin typeface="Cambria Math"/>
                      </a:rPr>
                      <m:t>)</m:t>
                    </m:r>
                  </m:oMath>
                </a14:m>
                <a:r>
                  <a:rPr lang="en-US" sz="1600" b="1" dirty="0">
                    <a:solidFill>
                      <a:srgbClr val="0000FF"/>
                    </a:solidFill>
                  </a:rPr>
                  <a:t/>
                </a:r>
                <a:r>
                  <a:rPr lang="en-US" sz="1600" dirty="0"/>
                  <a:t>and </a:t>
                </a:r>
                <a:endParaRPr lang="en-US" sz="1600" dirty="0" smtClean="0"/>
              </a:p>
              <a:p>
                <a:r>
                  <a:rPr lang="en-US" sz="1600" dirty="0" smtClean="0"/>
                  <a:t>its </a:t>
                </a:r>
                <a:r>
                  <a:rPr lang="en-US" sz="1600" dirty="0"/>
                  <a:t>center will </a:t>
                </a:r>
                <a:r>
                  <a:rPr lang="en-US" sz="1600" dirty="0" smtClean="0"/>
                  <a:t>be </a:t>
                </a:r>
                <a14:m>
                  <m:oMath xmlns:m="http://schemas.openxmlformats.org/officeDocument/2006/math">
                    <m:sSub>
                      <m:sSubPr>
                        <m:ctrlPr>
                          <a:rPr lang="en-US" sz="1600" b="1" i="1" smtClean="0">
                            <a:solidFill>
                              <a:srgbClr val="0000FF"/>
                            </a:solidFill>
                            <a:latin typeface="Cambria Math"/>
                          </a:rPr>
                        </m:ctrlPr>
                      </m:sSubPr>
                      <m:e>
                        <m:r>
                          <a:rPr lang="en-US" sz="1600" b="1" i="1">
                            <a:solidFill>
                              <a:srgbClr val="0000FF"/>
                            </a:solidFill>
                            <a:latin typeface="Cambria Math"/>
                          </a:rPr>
                          <m:t>𝝎</m:t>
                        </m:r>
                      </m:e>
                      <m:sub>
                        <m:r>
                          <a:rPr lang="en-US" sz="1600" b="1" i="1">
                            <a:solidFill>
                              <a:srgbClr val="0000FF"/>
                            </a:solidFill>
                            <a:latin typeface="Cambria Math"/>
                          </a:rPr>
                          <m:t>𝟑</m:t>
                        </m:r>
                      </m:sub>
                    </m:sSub>
                  </m:oMath>
                </a14:m>
                <a:r>
                  <a:rPr lang="en-US" sz="1600" dirty="0"/>
                  <a:t>. </a:t>
                </a:r>
                <a:endParaRPr lang="en-US" sz="1600" dirty="0" smtClean="0"/>
              </a:p>
              <a:p>
                <a:r>
                  <a:rPr lang="en-US" sz="1600" u="sng" dirty="0" smtClean="0"/>
                  <a:t>The </a:t>
                </a:r>
                <a:r>
                  <a:rPr lang="en-US" sz="1600" u="sng" dirty="0"/>
                  <a:t>line joining the two centers should be orthogonal to </a:t>
                </a:r>
                <a14:m>
                  <m:oMath xmlns:m="http://schemas.openxmlformats.org/officeDocument/2006/math">
                    <m:r>
                      <m:rPr>
                        <m:sty m:val="p"/>
                      </m:rPr>
                      <a:rPr lang="en-US" sz="1600" u="sng">
                        <a:latin typeface="Cambria Math"/>
                      </a:rPr>
                      <m:t>Λ</m:t>
                    </m:r>
                    <m:r>
                      <a:rPr lang="en-US" sz="1600" i="1" u="sng">
                        <a:latin typeface="Cambria Math"/>
                      </a:rPr>
                      <m:t>=(110)</m:t>
                    </m:r>
                  </m:oMath>
                </a14:m>
                <a:r>
                  <a:rPr lang="en-US" sz="1600" dirty="0"/>
                  <a:t>, </a:t>
                </a:r>
                <a:endParaRPr lang="en-US" sz="1600" dirty="0" smtClean="0"/>
              </a:p>
              <a:p>
                <a:r>
                  <a:rPr lang="en-US" sz="1600" dirty="0" smtClean="0"/>
                  <a:t>so </a:t>
                </a:r>
                <a:r>
                  <a:rPr lang="en-US" sz="1600" dirty="0"/>
                  <a:t>one of the centers should be scaled by </a:t>
                </a:r>
                <a14:m>
                  <m:oMath xmlns:m="http://schemas.openxmlformats.org/officeDocument/2006/math">
                    <m:r>
                      <a:rPr lang="en-US" sz="1600" i="1">
                        <a:latin typeface="Cambria Math"/>
                      </a:rPr>
                      <m:t>𝜆</m:t>
                    </m:r>
                  </m:oMath>
                </a14:m>
                <a:r>
                  <a:rPr lang="en-US" sz="1600" dirty="0" smtClean="0"/>
                  <a:t>.</a:t>
                </a:r>
                <a:endParaRPr lang="en-US" sz="1600" dirty="0"/>
              </a:p>
              <a:p>
                <a:pPr marL="0" indent="0">
                  <a:buNone/>
                </a:pPr>
                <a14:m>
                  <m:oMathPara xmlns:m="http://schemas.openxmlformats.org/officeDocument/2006/math">
                    <m:oMathParaPr>
                      <m:jc m:val="centerGroup"/>
                    </m:oMathParaPr>
                    <m:oMath xmlns:m="http://schemas.openxmlformats.org/officeDocument/2006/math">
                      <m:d>
                        <m:dPr>
                          <m:ctrlPr>
                            <a:rPr lang="en-US" sz="1800" i="1">
                              <a:latin typeface="Cambria Math"/>
                            </a:rPr>
                          </m:ctrlPr>
                        </m:dPr>
                        <m:e>
                          <m:r>
                            <a:rPr lang="en-US" sz="1800" i="1">
                              <a:latin typeface="Cambria Math"/>
                            </a:rPr>
                            <m:t>𝜆</m:t>
                          </m:r>
                          <m:sSub>
                            <m:sSubPr>
                              <m:ctrlPr>
                                <a:rPr lang="en-US" sz="1800" i="1">
                                  <a:latin typeface="Cambria Math"/>
                                </a:rPr>
                              </m:ctrlPr>
                            </m:sSubPr>
                            <m:e>
                              <m:r>
                                <a:rPr lang="en-US" sz="1800" i="1">
                                  <a:latin typeface="Cambria Math"/>
                                </a:rPr>
                                <m:t>𝜔</m:t>
                              </m:r>
                            </m:e>
                            <m:sub>
                              <m:r>
                                <a:rPr lang="en-US" sz="1800" i="1">
                                  <a:latin typeface="Cambria Math"/>
                                </a:rPr>
                                <m:t>1</m:t>
                              </m:r>
                            </m:sub>
                          </m:sSub>
                          <m:r>
                            <a:rPr lang="en-US" sz="1800" i="1">
                              <a:latin typeface="Cambria Math"/>
                            </a:rPr>
                            <m:t>−</m:t>
                          </m:r>
                          <m:sSub>
                            <m:sSubPr>
                              <m:ctrlPr>
                                <a:rPr lang="en-US" sz="1800" i="1">
                                  <a:latin typeface="Cambria Math"/>
                                </a:rPr>
                              </m:ctrlPr>
                            </m:sSubPr>
                            <m:e>
                              <m:r>
                                <a:rPr lang="en-US" sz="1800" i="1">
                                  <a:latin typeface="Cambria Math"/>
                                </a:rPr>
                                <m:t>𝜔</m:t>
                              </m:r>
                            </m:e>
                            <m:sub>
                              <m:r>
                                <a:rPr lang="en-US" sz="1800" i="1">
                                  <a:latin typeface="Cambria Math"/>
                                </a:rPr>
                                <m:t>3</m:t>
                              </m:r>
                            </m:sub>
                          </m:sSub>
                        </m:e>
                      </m:d>
                      <m:r>
                        <a:rPr lang="en-US" sz="1800" i="1">
                          <a:latin typeface="Cambria Math"/>
                        </a:rPr>
                        <m:t>.</m:t>
                      </m:r>
                      <m:r>
                        <m:rPr>
                          <m:sty m:val="p"/>
                        </m:rPr>
                        <a:rPr lang="en-US" sz="1800">
                          <a:latin typeface="Cambria Math"/>
                        </a:rPr>
                        <m:t>Λ</m:t>
                      </m:r>
                      <m:r>
                        <a:rPr lang="en-US" sz="1800" i="1">
                          <a:latin typeface="Cambria Math"/>
                        </a:rPr>
                        <m:t>=0</m:t>
                      </m:r>
                    </m:oMath>
                  </m:oMathPara>
                </a14:m>
                <a:endParaRPr lang="en-US" sz="1800" dirty="0" smtClean="0"/>
              </a:p>
              <a:p>
                <a:r>
                  <a:rPr lang="en-US" sz="1800" dirty="0" smtClean="0"/>
                  <a:t>    W</a:t>
                </a:r>
                <a:r>
                  <a:rPr lang="en-US" sz="1600" dirty="0" smtClean="0"/>
                  <a:t>e </a:t>
                </a:r>
                <a:r>
                  <a:rPr lang="en-US" sz="1600" dirty="0"/>
                  <a:t>can determine </a:t>
                </a:r>
                <a14:m>
                  <m:oMath xmlns:m="http://schemas.openxmlformats.org/officeDocument/2006/math">
                    <m:r>
                      <a:rPr lang="en-US" sz="1600" b="1" i="1">
                        <a:latin typeface="Cambria Math"/>
                      </a:rPr>
                      <m:t>𝝀</m:t>
                    </m:r>
                    <m:r>
                      <a:rPr lang="en-US" sz="1600" b="1" i="1">
                        <a:latin typeface="Cambria Math"/>
                      </a:rPr>
                      <m:t>=</m:t>
                    </m:r>
                    <m:f>
                      <m:fPr>
                        <m:ctrlPr>
                          <a:rPr lang="en-US" sz="1600" b="1" i="1">
                            <a:latin typeface="Cambria Math"/>
                          </a:rPr>
                        </m:ctrlPr>
                      </m:fPr>
                      <m:num>
                        <m:sSub>
                          <m:sSubPr>
                            <m:ctrlPr>
                              <a:rPr lang="en-US" sz="1600" b="1" i="1">
                                <a:latin typeface="Cambria Math"/>
                              </a:rPr>
                            </m:ctrlPr>
                          </m:sSubPr>
                          <m:e>
                            <m:r>
                              <a:rPr lang="en-US" sz="1600" b="1" i="1">
                                <a:latin typeface="Cambria Math"/>
                              </a:rPr>
                              <m:t>𝝎</m:t>
                            </m:r>
                          </m:e>
                          <m:sub>
                            <m:r>
                              <a:rPr lang="en-US" sz="1600" b="1" i="1">
                                <a:latin typeface="Cambria Math"/>
                              </a:rPr>
                              <m:t>𝟑</m:t>
                            </m:r>
                          </m:sub>
                        </m:sSub>
                        <m:r>
                          <a:rPr lang="en-US" sz="1600" b="1" i="1">
                            <a:latin typeface="Cambria Math"/>
                          </a:rPr>
                          <m:t>.</m:t>
                        </m:r>
                        <m:r>
                          <a:rPr lang="en-US" sz="1600" b="1" i="1">
                            <a:latin typeface="Cambria Math"/>
                          </a:rPr>
                          <m:t>𝜦</m:t>
                        </m:r>
                      </m:num>
                      <m:den>
                        <m:sSub>
                          <m:sSubPr>
                            <m:ctrlPr>
                              <a:rPr lang="en-US" sz="1600" b="1" i="1">
                                <a:latin typeface="Cambria Math"/>
                              </a:rPr>
                            </m:ctrlPr>
                          </m:sSubPr>
                          <m:e>
                            <m:r>
                              <a:rPr lang="en-US" sz="1600" b="1" i="1">
                                <a:latin typeface="Cambria Math"/>
                              </a:rPr>
                              <m:t>𝝎</m:t>
                            </m:r>
                          </m:e>
                          <m:sub>
                            <m:r>
                              <a:rPr lang="en-US" sz="1600" b="1" i="1">
                                <a:latin typeface="Cambria Math"/>
                              </a:rPr>
                              <m:t>𝟏</m:t>
                            </m:r>
                          </m:sub>
                        </m:sSub>
                        <m:r>
                          <a:rPr lang="en-US" sz="1600" b="1" i="1">
                            <a:latin typeface="Cambria Math"/>
                          </a:rPr>
                          <m:t>.</m:t>
                        </m:r>
                        <m:r>
                          <a:rPr lang="en-US" sz="1600" b="1" i="1">
                            <a:latin typeface="Cambria Math"/>
                          </a:rPr>
                          <m:t>𝜦</m:t>
                        </m:r>
                      </m:den>
                    </m:f>
                    <m:r>
                      <a:rPr lang="en-US" sz="1600" b="1" i="1">
                        <a:latin typeface="Cambria Math"/>
                      </a:rPr>
                      <m:t>=</m:t>
                    </m:r>
                    <m:f>
                      <m:fPr>
                        <m:ctrlPr>
                          <a:rPr lang="en-US" sz="1600" b="1" i="1">
                            <a:latin typeface="Cambria Math"/>
                          </a:rPr>
                        </m:ctrlPr>
                      </m:fPr>
                      <m:num>
                        <m:sSub>
                          <m:sSubPr>
                            <m:ctrlPr>
                              <a:rPr lang="en-US" sz="1600" b="1" i="1">
                                <a:latin typeface="Cambria Math"/>
                              </a:rPr>
                            </m:ctrlPr>
                          </m:sSubPr>
                          <m:e>
                            <m:r>
                              <a:rPr lang="en-US" sz="1600" b="1" i="1">
                                <a:latin typeface="Cambria Math"/>
                              </a:rPr>
                              <m:t>𝝎</m:t>
                            </m:r>
                          </m:e>
                          <m:sub>
                            <m:r>
                              <a:rPr lang="en-US" sz="1600" b="1" i="1">
                                <a:latin typeface="Cambria Math"/>
                              </a:rPr>
                              <m:t>𝟑</m:t>
                            </m:r>
                          </m:sub>
                        </m:sSub>
                        <m:r>
                          <a:rPr lang="en-US" sz="1600" b="1" i="1">
                            <a:latin typeface="Cambria Math"/>
                          </a:rPr>
                          <m:t>.(</m:t>
                        </m:r>
                        <m:sSub>
                          <m:sSubPr>
                            <m:ctrlPr>
                              <a:rPr lang="en-US" sz="1600" b="1" i="1">
                                <a:latin typeface="Cambria Math"/>
                              </a:rPr>
                            </m:ctrlPr>
                          </m:sSubPr>
                          <m:e>
                            <m:r>
                              <a:rPr lang="en-US" sz="1600" b="1" i="1">
                                <a:latin typeface="Cambria Math"/>
                              </a:rPr>
                              <m:t>𝝎</m:t>
                            </m:r>
                          </m:e>
                          <m:sub>
                            <m:r>
                              <a:rPr lang="en-US" sz="1600" b="1" i="1">
                                <a:latin typeface="Cambria Math"/>
                              </a:rPr>
                              <m:t>𝟏</m:t>
                            </m:r>
                          </m:sub>
                        </m:sSub>
                        <m:r>
                          <a:rPr lang="en-US" sz="1600" b="1" i="1">
                            <a:latin typeface="Cambria Math"/>
                          </a:rPr>
                          <m:t>+</m:t>
                        </m:r>
                        <m:sSub>
                          <m:sSubPr>
                            <m:ctrlPr>
                              <a:rPr lang="en-US" sz="1600" b="1" i="1">
                                <a:latin typeface="Cambria Math"/>
                              </a:rPr>
                            </m:ctrlPr>
                          </m:sSubPr>
                          <m:e>
                            <m:r>
                              <a:rPr lang="en-US" sz="1600" b="1" i="1">
                                <a:latin typeface="Cambria Math"/>
                              </a:rPr>
                              <m:t>𝝎</m:t>
                            </m:r>
                          </m:e>
                          <m:sub>
                            <m:r>
                              <a:rPr lang="en-US" sz="1600" b="1" i="1">
                                <a:latin typeface="Cambria Math"/>
                              </a:rPr>
                              <m:t>𝟐</m:t>
                            </m:r>
                          </m:sub>
                        </m:sSub>
                        <m:r>
                          <a:rPr lang="en-US" sz="1600" b="1" i="1">
                            <a:latin typeface="Cambria Math"/>
                          </a:rPr>
                          <m:t>)</m:t>
                        </m:r>
                      </m:num>
                      <m:den>
                        <m:sSub>
                          <m:sSubPr>
                            <m:ctrlPr>
                              <a:rPr lang="en-US" sz="1600" b="1" i="1">
                                <a:latin typeface="Cambria Math"/>
                              </a:rPr>
                            </m:ctrlPr>
                          </m:sSubPr>
                          <m:e>
                            <m:r>
                              <a:rPr lang="en-US" sz="1600" b="1" i="1">
                                <a:latin typeface="Cambria Math"/>
                              </a:rPr>
                              <m:t>𝝎</m:t>
                            </m:r>
                          </m:e>
                          <m:sub>
                            <m:r>
                              <a:rPr lang="en-US" sz="1600" b="1" i="1">
                                <a:latin typeface="Cambria Math"/>
                              </a:rPr>
                              <m:t>𝟏</m:t>
                            </m:r>
                          </m:sub>
                        </m:sSub>
                        <m:r>
                          <a:rPr lang="en-US" sz="1600" b="1" i="1">
                            <a:latin typeface="Cambria Math"/>
                          </a:rPr>
                          <m:t>.(</m:t>
                        </m:r>
                        <m:sSub>
                          <m:sSubPr>
                            <m:ctrlPr>
                              <a:rPr lang="en-US" sz="1600" b="1" i="1">
                                <a:latin typeface="Cambria Math"/>
                              </a:rPr>
                            </m:ctrlPr>
                          </m:sSubPr>
                          <m:e>
                            <m:r>
                              <a:rPr lang="en-US" sz="1600" b="1" i="1">
                                <a:latin typeface="Cambria Math"/>
                              </a:rPr>
                              <m:t>𝝎</m:t>
                            </m:r>
                          </m:e>
                          <m:sub>
                            <m:r>
                              <a:rPr lang="en-US" sz="1600" b="1" i="1">
                                <a:latin typeface="Cambria Math"/>
                              </a:rPr>
                              <m:t>𝟏</m:t>
                            </m:r>
                          </m:sub>
                        </m:sSub>
                        <m:r>
                          <a:rPr lang="en-US" sz="1600" b="1" i="1">
                            <a:latin typeface="Cambria Math"/>
                          </a:rPr>
                          <m:t>+</m:t>
                        </m:r>
                        <m:sSub>
                          <m:sSubPr>
                            <m:ctrlPr>
                              <a:rPr lang="en-US" sz="1600" b="1" i="1">
                                <a:latin typeface="Cambria Math"/>
                              </a:rPr>
                            </m:ctrlPr>
                          </m:sSubPr>
                          <m:e>
                            <m:r>
                              <a:rPr lang="en-US" sz="1600" b="1" i="1">
                                <a:latin typeface="Cambria Math"/>
                              </a:rPr>
                              <m:t>𝝎</m:t>
                            </m:r>
                          </m:e>
                          <m:sub>
                            <m:r>
                              <a:rPr lang="en-US" sz="1600" b="1" i="1">
                                <a:latin typeface="Cambria Math"/>
                              </a:rPr>
                              <m:t>𝟐</m:t>
                            </m:r>
                          </m:sub>
                        </m:sSub>
                        <m:r>
                          <a:rPr lang="en-US" sz="1600" b="1" i="1">
                            <a:latin typeface="Cambria Math"/>
                          </a:rPr>
                          <m:t>)</m:t>
                        </m:r>
                      </m:den>
                    </m:f>
                    <m:r>
                      <a:rPr lang="en-US" sz="1600" b="1" i="1">
                        <a:latin typeface="Cambria Math"/>
                      </a:rPr>
                      <m:t>=</m:t>
                    </m:r>
                    <m:f>
                      <m:fPr>
                        <m:ctrlPr>
                          <a:rPr lang="en-US" sz="1600" b="1" i="1">
                            <a:latin typeface="Cambria Math"/>
                          </a:rPr>
                        </m:ctrlPr>
                      </m:fPr>
                      <m:num>
                        <m:r>
                          <a:rPr lang="en-US" sz="1600" b="1" i="1">
                            <a:latin typeface="Cambria Math"/>
                          </a:rPr>
                          <m:t>𝟏</m:t>
                        </m:r>
                        <m:r>
                          <a:rPr lang="en-US" sz="1600" b="1" i="1">
                            <a:latin typeface="Cambria Math"/>
                          </a:rPr>
                          <m:t>+</m:t>
                        </m:r>
                        <m:r>
                          <a:rPr lang="en-US" sz="1600" b="1" i="1">
                            <a:latin typeface="Cambria Math"/>
                          </a:rPr>
                          <m:t>𝟐</m:t>
                        </m:r>
                      </m:num>
                      <m:den>
                        <m:r>
                          <a:rPr lang="en-US" sz="1600" b="1" i="1">
                            <a:latin typeface="Cambria Math"/>
                          </a:rPr>
                          <m:t>𝟑</m:t>
                        </m:r>
                        <m:r>
                          <a:rPr lang="en-US" sz="1600" b="1" i="1">
                            <a:latin typeface="Cambria Math"/>
                          </a:rPr>
                          <m:t>+</m:t>
                        </m:r>
                        <m:r>
                          <a:rPr lang="en-US" sz="1600" b="1" i="1">
                            <a:latin typeface="Cambria Math"/>
                          </a:rPr>
                          <m:t>𝟐</m:t>
                        </m:r>
                      </m:den>
                    </m:f>
                    <m:r>
                      <a:rPr lang="en-US" sz="1600" b="1" i="1">
                        <a:latin typeface="Cambria Math"/>
                      </a:rPr>
                      <m:t>=</m:t>
                    </m:r>
                    <m:f>
                      <m:fPr>
                        <m:ctrlPr>
                          <a:rPr lang="en-US" sz="1600" b="1" i="1">
                            <a:latin typeface="Cambria Math"/>
                          </a:rPr>
                        </m:ctrlPr>
                      </m:fPr>
                      <m:num>
                        <m:r>
                          <a:rPr lang="en-US" sz="1600" b="1" i="1">
                            <a:latin typeface="Cambria Math"/>
                          </a:rPr>
                          <m:t>𝟑</m:t>
                        </m:r>
                      </m:num>
                      <m:den>
                        <m:r>
                          <a:rPr lang="en-US" sz="1600" b="1" i="1">
                            <a:latin typeface="Cambria Math"/>
                          </a:rPr>
                          <m:t>𝟓</m:t>
                        </m:r>
                      </m:den>
                    </m:f>
                    <m:r>
                      <a:rPr lang="en-US" sz="1600" i="1">
                        <a:latin typeface="Cambria Math"/>
                      </a:rPr>
                      <m:t>.</m:t>
                    </m:r>
                  </m:oMath>
                </a14:m>
                <a:endParaRPr lang="en-US" sz="1600" dirty="0" smtClean="0"/>
              </a:p>
              <a:p>
                <a:endParaRPr lang="en-US" sz="1600" dirty="0"/>
              </a:p>
              <a:p>
                <a:r>
                  <a:rPr lang="en-US" sz="1600" dirty="0" smtClean="0"/>
                  <a:t>  The </a:t>
                </a:r>
                <a:r>
                  <a:rPr lang="en-US" sz="1600" dirty="0"/>
                  <a:t>triakis tetrahedron vertices are the union of the following two </a:t>
                </a:r>
                <a:r>
                  <a:rPr lang="en-US" sz="1600" dirty="0" smtClean="0"/>
                  <a:t>orbits</a:t>
                </a:r>
                <a:endParaRPr lang="en-US" sz="1600" dirty="0"/>
              </a:p>
              <a:p>
                <a:pPr marL="0" indent="0">
                  <a:buNone/>
                </a:pPr>
                <a14:m>
                  <m:oMathPara xmlns:m="http://schemas.openxmlformats.org/officeDocument/2006/math">
                    <m:oMathParaPr>
                      <m:jc m:val="centerGroup"/>
                    </m:oMathParaPr>
                    <m:oMath xmlns:m="http://schemas.openxmlformats.org/officeDocument/2006/math">
                      <m:d>
                        <m:dPr>
                          <m:ctrlPr>
                            <a:rPr lang="en-US" sz="1400" i="1">
                              <a:latin typeface="Cambria Math"/>
                            </a:rPr>
                          </m:ctrlPr>
                        </m:dPr>
                        <m:e>
                          <m:r>
                            <a:rPr lang="en-US" sz="1400" i="1">
                              <a:latin typeface="Cambria Math"/>
                            </a:rPr>
                            <m:t>𝜆</m:t>
                          </m:r>
                          <m:sSub>
                            <m:sSubPr>
                              <m:ctrlPr>
                                <a:rPr lang="en-US" sz="1400" i="1">
                                  <a:latin typeface="Cambria Math"/>
                                </a:rPr>
                              </m:ctrlPr>
                            </m:sSubPr>
                            <m:e>
                              <m:r>
                                <a:rPr lang="en-US" sz="1400" i="1">
                                  <a:latin typeface="Cambria Math"/>
                                </a:rPr>
                                <m:t>𝜔</m:t>
                              </m:r>
                            </m:e>
                            <m:sub>
                              <m:r>
                                <a:rPr lang="en-US" sz="1400" i="1">
                                  <a:latin typeface="Cambria Math"/>
                                </a:rPr>
                                <m:t>1</m:t>
                              </m:r>
                            </m:sub>
                          </m:sSub>
                        </m:e>
                      </m:d>
                      <m:r>
                        <a:rPr lang="en-US" sz="1400" i="1">
                          <a:latin typeface="Cambria Math"/>
                        </a:rPr>
                        <m:t>=</m:t>
                      </m:r>
                      <m:f>
                        <m:fPr>
                          <m:ctrlPr>
                            <a:rPr lang="en-US" sz="1400" i="1">
                              <a:latin typeface="Cambria Math"/>
                            </a:rPr>
                          </m:ctrlPr>
                        </m:fPr>
                        <m:num>
                          <m:r>
                            <a:rPr lang="en-US" sz="1400" i="1">
                              <a:latin typeface="Cambria Math"/>
                            </a:rPr>
                            <m:t>3</m:t>
                          </m:r>
                        </m:num>
                        <m:den>
                          <m:r>
                            <a:rPr lang="en-US" sz="1400" i="1">
                              <a:latin typeface="Cambria Math"/>
                            </a:rPr>
                            <m:t>5</m:t>
                          </m:r>
                        </m:den>
                      </m:f>
                      <m:d>
                        <m:dPr>
                          <m:begChr m:val="{"/>
                          <m:endChr m:val="}"/>
                          <m:ctrlPr>
                            <a:rPr lang="en-US" sz="1400" i="1">
                              <a:latin typeface="Cambria Math"/>
                            </a:rPr>
                          </m:ctrlPr>
                        </m:dPr>
                        <m:e>
                          <m:eqArr>
                            <m:eqArrPr>
                              <m:ctrlPr>
                                <a:rPr lang="en-US" sz="1400" i="1">
                                  <a:latin typeface="Cambria Math"/>
                                </a:rPr>
                              </m:ctrlPr>
                            </m:eqArrPr>
                            <m:e>
                              <m:f>
                                <m:fPr>
                                  <m:ctrlPr>
                                    <a:rPr lang="en-US" sz="1400" i="1">
                                      <a:latin typeface="Cambria Math"/>
                                    </a:rPr>
                                  </m:ctrlPr>
                                </m:fPr>
                                <m:num>
                                  <m:r>
                                    <a:rPr lang="en-US" sz="1400" i="1">
                                      <a:latin typeface="Cambria Math"/>
                                    </a:rPr>
                                    <m:t>1</m:t>
                                  </m:r>
                                </m:num>
                                <m:den>
                                  <m:r>
                                    <a:rPr lang="en-US" sz="1400" i="1">
                                      <a:latin typeface="Cambria Math"/>
                                    </a:rPr>
                                    <m:t>2</m:t>
                                  </m:r>
                                </m:den>
                              </m:f>
                              <m:d>
                                <m:dPr>
                                  <m:ctrlPr>
                                    <a:rPr lang="en-US" sz="1400" i="1">
                                      <a:latin typeface="Cambria Math"/>
                                    </a:rPr>
                                  </m:ctrlPr>
                                </m:dPr>
                                <m:e>
                                  <m:sSub>
                                    <m:sSubPr>
                                      <m:ctrlPr>
                                        <a:rPr lang="en-US" sz="1400" i="1">
                                          <a:latin typeface="Cambria Math"/>
                                        </a:rPr>
                                      </m:ctrlPr>
                                    </m:sSubPr>
                                    <m:e>
                                      <m:r>
                                        <a:rPr lang="en-US" sz="1400" i="1">
                                          <a:latin typeface="Cambria Math"/>
                                        </a:rPr>
                                        <m:t>𝑒</m:t>
                                      </m:r>
                                    </m:e>
                                    <m:sub>
                                      <m:r>
                                        <a:rPr lang="en-US" sz="1400" i="1">
                                          <a:latin typeface="Cambria Math"/>
                                        </a:rPr>
                                        <m:t>1</m:t>
                                      </m:r>
                                    </m:sub>
                                  </m:sSub>
                                  <m:r>
                                    <a:rPr lang="en-US" sz="1400" i="1">
                                      <a:latin typeface="Cambria Math"/>
                                    </a:rPr>
                                    <m:t>+</m:t>
                                  </m:r>
                                  <m:sSub>
                                    <m:sSubPr>
                                      <m:ctrlPr>
                                        <a:rPr lang="en-US" sz="1400" i="1">
                                          <a:latin typeface="Cambria Math"/>
                                        </a:rPr>
                                      </m:ctrlPr>
                                    </m:sSubPr>
                                    <m:e>
                                      <m:r>
                                        <a:rPr lang="en-US" sz="1400" i="1">
                                          <a:latin typeface="Cambria Math"/>
                                        </a:rPr>
                                        <m:t>𝑒</m:t>
                                      </m:r>
                                    </m:e>
                                    <m:sub>
                                      <m:r>
                                        <a:rPr lang="en-US" sz="1400" i="1">
                                          <a:latin typeface="Cambria Math"/>
                                        </a:rPr>
                                        <m:t>2</m:t>
                                      </m:r>
                                    </m:sub>
                                  </m:sSub>
                                  <m:r>
                                    <a:rPr lang="en-US" sz="1400" i="1">
                                      <a:latin typeface="Cambria Math"/>
                                    </a:rPr>
                                    <m:t>+</m:t>
                                  </m:r>
                                  <m:sSub>
                                    <m:sSubPr>
                                      <m:ctrlPr>
                                        <a:rPr lang="en-US" sz="1400" i="1">
                                          <a:latin typeface="Cambria Math"/>
                                        </a:rPr>
                                      </m:ctrlPr>
                                    </m:sSubPr>
                                    <m:e>
                                      <m:r>
                                        <a:rPr lang="en-US" sz="1400" i="1">
                                          <a:latin typeface="Cambria Math"/>
                                        </a:rPr>
                                        <m:t>𝑒</m:t>
                                      </m:r>
                                    </m:e>
                                    <m:sub>
                                      <m:r>
                                        <a:rPr lang="en-US" sz="1400" i="1">
                                          <a:latin typeface="Cambria Math"/>
                                        </a:rPr>
                                        <m:t>3</m:t>
                                      </m:r>
                                    </m:sub>
                                  </m:sSub>
                                </m:e>
                              </m:d>
                              <m:r>
                                <a:rPr lang="en-US" sz="1400" i="1">
                                  <a:latin typeface="Cambria Math"/>
                                </a:rPr>
                                <m:t>, </m:t>
                              </m:r>
                              <m:f>
                                <m:fPr>
                                  <m:ctrlPr>
                                    <a:rPr lang="en-US" sz="1400" i="1">
                                      <a:latin typeface="Cambria Math"/>
                                    </a:rPr>
                                  </m:ctrlPr>
                                </m:fPr>
                                <m:num>
                                  <m:r>
                                    <a:rPr lang="en-US" sz="1400" i="1">
                                      <a:latin typeface="Cambria Math"/>
                                    </a:rPr>
                                    <m:t>1</m:t>
                                  </m:r>
                                </m:num>
                                <m:den>
                                  <m:r>
                                    <a:rPr lang="en-US" sz="1400" i="1">
                                      <a:latin typeface="Cambria Math"/>
                                    </a:rPr>
                                    <m:t>2</m:t>
                                  </m:r>
                                </m:den>
                              </m:f>
                              <m:d>
                                <m:dPr>
                                  <m:ctrlPr>
                                    <a:rPr lang="en-US" sz="1400" i="1">
                                      <a:latin typeface="Cambria Math"/>
                                    </a:rPr>
                                  </m:ctrlPr>
                                </m:dPr>
                                <m:e>
                                  <m:sSub>
                                    <m:sSubPr>
                                      <m:ctrlPr>
                                        <a:rPr lang="en-US" sz="1400" i="1">
                                          <a:latin typeface="Cambria Math"/>
                                        </a:rPr>
                                      </m:ctrlPr>
                                    </m:sSubPr>
                                    <m:e>
                                      <m:r>
                                        <a:rPr lang="en-US" sz="1400" i="1">
                                          <a:latin typeface="Cambria Math"/>
                                        </a:rPr>
                                        <m:t>𝑒</m:t>
                                      </m:r>
                                    </m:e>
                                    <m:sub>
                                      <m:r>
                                        <a:rPr lang="en-US" sz="1400" i="1">
                                          <a:latin typeface="Cambria Math"/>
                                        </a:rPr>
                                        <m:t>1</m:t>
                                      </m:r>
                                    </m:sub>
                                  </m:sSub>
                                  <m:r>
                                    <a:rPr lang="en-US" sz="1400" i="1">
                                      <a:latin typeface="Cambria Math"/>
                                    </a:rPr>
                                    <m:t>−</m:t>
                                  </m:r>
                                  <m:sSub>
                                    <m:sSubPr>
                                      <m:ctrlPr>
                                        <a:rPr lang="en-US" sz="1400" i="1">
                                          <a:latin typeface="Cambria Math"/>
                                        </a:rPr>
                                      </m:ctrlPr>
                                    </m:sSubPr>
                                    <m:e>
                                      <m:r>
                                        <a:rPr lang="en-US" sz="1400" i="1">
                                          <a:latin typeface="Cambria Math"/>
                                        </a:rPr>
                                        <m:t>𝑒</m:t>
                                      </m:r>
                                    </m:e>
                                    <m:sub>
                                      <m:r>
                                        <a:rPr lang="en-US" sz="1400" i="1">
                                          <a:latin typeface="Cambria Math"/>
                                        </a:rPr>
                                        <m:t>2</m:t>
                                      </m:r>
                                    </m:sub>
                                  </m:sSub>
                                  <m:r>
                                    <a:rPr lang="en-US" sz="1400" i="1">
                                      <a:latin typeface="Cambria Math"/>
                                    </a:rPr>
                                    <m:t>−</m:t>
                                  </m:r>
                                  <m:sSub>
                                    <m:sSubPr>
                                      <m:ctrlPr>
                                        <a:rPr lang="en-US" sz="1400" i="1">
                                          <a:latin typeface="Cambria Math"/>
                                        </a:rPr>
                                      </m:ctrlPr>
                                    </m:sSubPr>
                                    <m:e>
                                      <m:r>
                                        <a:rPr lang="en-US" sz="1400" i="1">
                                          <a:latin typeface="Cambria Math"/>
                                        </a:rPr>
                                        <m:t>𝑒</m:t>
                                      </m:r>
                                    </m:e>
                                    <m:sub>
                                      <m:r>
                                        <a:rPr lang="en-US" sz="1400" i="1">
                                          <a:latin typeface="Cambria Math"/>
                                        </a:rPr>
                                        <m:t>3</m:t>
                                      </m:r>
                                    </m:sub>
                                  </m:sSub>
                                </m:e>
                              </m:d>
                              <m:r>
                                <a:rPr lang="en-US" sz="1400" i="1">
                                  <a:latin typeface="Cambria Math"/>
                                </a:rPr>
                                <m:t>,</m:t>
                              </m:r>
                            </m:e>
                            <m:e>
                              <m:r>
                                <a:rPr lang="en-US" sz="1400" i="1">
                                  <a:latin typeface="Cambria Math"/>
                                </a:rPr>
                                <m:t> </m:t>
                              </m:r>
                              <m:f>
                                <m:fPr>
                                  <m:ctrlPr>
                                    <a:rPr lang="en-US" sz="1400" i="1">
                                      <a:latin typeface="Cambria Math"/>
                                    </a:rPr>
                                  </m:ctrlPr>
                                </m:fPr>
                                <m:num>
                                  <m:r>
                                    <a:rPr lang="en-US" sz="1400" i="1">
                                      <a:latin typeface="Cambria Math"/>
                                    </a:rPr>
                                    <m:t>1</m:t>
                                  </m:r>
                                </m:num>
                                <m:den>
                                  <m:r>
                                    <a:rPr lang="en-US" sz="1400" i="1">
                                      <a:latin typeface="Cambria Math"/>
                                    </a:rPr>
                                    <m:t>2</m:t>
                                  </m:r>
                                </m:den>
                              </m:f>
                              <m:d>
                                <m:dPr>
                                  <m:ctrlPr>
                                    <a:rPr lang="en-US" sz="1400" i="1">
                                      <a:latin typeface="Cambria Math"/>
                                    </a:rPr>
                                  </m:ctrlPr>
                                </m:dPr>
                                <m:e>
                                  <m:sSub>
                                    <m:sSubPr>
                                      <m:ctrlPr>
                                        <a:rPr lang="en-US" sz="1400" i="1">
                                          <a:latin typeface="Cambria Math"/>
                                        </a:rPr>
                                      </m:ctrlPr>
                                    </m:sSubPr>
                                    <m:e>
                                      <m:r>
                                        <a:rPr lang="en-US" sz="1400" i="1">
                                          <a:latin typeface="Cambria Math"/>
                                        </a:rPr>
                                        <m:t>−</m:t>
                                      </m:r>
                                      <m:r>
                                        <a:rPr lang="en-US" sz="1400" i="1">
                                          <a:latin typeface="Cambria Math"/>
                                        </a:rPr>
                                        <m:t>𝑒</m:t>
                                      </m:r>
                                    </m:e>
                                    <m:sub>
                                      <m:r>
                                        <a:rPr lang="en-US" sz="1400" i="1">
                                          <a:latin typeface="Cambria Math"/>
                                        </a:rPr>
                                        <m:t>1</m:t>
                                      </m:r>
                                    </m:sub>
                                  </m:sSub>
                                  <m:r>
                                    <a:rPr lang="en-US" sz="1400" i="1">
                                      <a:latin typeface="Cambria Math"/>
                                    </a:rPr>
                                    <m:t>−</m:t>
                                  </m:r>
                                  <m:sSub>
                                    <m:sSubPr>
                                      <m:ctrlPr>
                                        <a:rPr lang="en-US" sz="1400" i="1">
                                          <a:latin typeface="Cambria Math"/>
                                        </a:rPr>
                                      </m:ctrlPr>
                                    </m:sSubPr>
                                    <m:e>
                                      <m:r>
                                        <a:rPr lang="en-US" sz="1400" i="1">
                                          <a:latin typeface="Cambria Math"/>
                                        </a:rPr>
                                        <m:t>𝑒</m:t>
                                      </m:r>
                                    </m:e>
                                    <m:sub>
                                      <m:r>
                                        <a:rPr lang="en-US" sz="1400" i="1">
                                          <a:latin typeface="Cambria Math"/>
                                        </a:rPr>
                                        <m:t>2</m:t>
                                      </m:r>
                                    </m:sub>
                                  </m:sSub>
                                  <m:r>
                                    <a:rPr lang="en-US" sz="1400" i="1">
                                      <a:latin typeface="Cambria Math"/>
                                    </a:rPr>
                                    <m:t>+</m:t>
                                  </m:r>
                                  <m:sSub>
                                    <m:sSubPr>
                                      <m:ctrlPr>
                                        <a:rPr lang="en-US" sz="1400" i="1">
                                          <a:latin typeface="Cambria Math"/>
                                        </a:rPr>
                                      </m:ctrlPr>
                                    </m:sSubPr>
                                    <m:e>
                                      <m:r>
                                        <a:rPr lang="en-US" sz="1400" i="1">
                                          <a:latin typeface="Cambria Math"/>
                                        </a:rPr>
                                        <m:t>𝑒</m:t>
                                      </m:r>
                                    </m:e>
                                    <m:sub>
                                      <m:r>
                                        <a:rPr lang="en-US" sz="1400" i="1">
                                          <a:latin typeface="Cambria Math"/>
                                        </a:rPr>
                                        <m:t>3</m:t>
                                      </m:r>
                                    </m:sub>
                                  </m:sSub>
                                </m:e>
                              </m:d>
                              <m:r>
                                <a:rPr lang="en-US" sz="1400" i="1">
                                  <a:latin typeface="Cambria Math"/>
                                </a:rPr>
                                <m:t>,</m:t>
                              </m:r>
                              <m:f>
                                <m:fPr>
                                  <m:ctrlPr>
                                    <a:rPr lang="en-US" sz="1400" i="1">
                                      <a:latin typeface="Cambria Math"/>
                                    </a:rPr>
                                  </m:ctrlPr>
                                </m:fPr>
                                <m:num>
                                  <m:r>
                                    <a:rPr lang="en-US" sz="1400" i="1">
                                      <a:latin typeface="Cambria Math"/>
                                    </a:rPr>
                                    <m:t>1</m:t>
                                  </m:r>
                                </m:num>
                                <m:den>
                                  <m:r>
                                    <a:rPr lang="en-US" sz="1400" i="1">
                                      <a:latin typeface="Cambria Math"/>
                                    </a:rPr>
                                    <m:t>2</m:t>
                                  </m:r>
                                </m:den>
                              </m:f>
                              <m:d>
                                <m:dPr>
                                  <m:ctrlPr>
                                    <a:rPr lang="en-US" sz="1400" i="1">
                                      <a:latin typeface="Cambria Math"/>
                                    </a:rPr>
                                  </m:ctrlPr>
                                </m:dPr>
                                <m:e>
                                  <m:r>
                                    <a:rPr lang="en-US" sz="1400" i="1">
                                      <a:latin typeface="Cambria Math"/>
                                    </a:rPr>
                                    <m:t>−</m:t>
                                  </m:r>
                                  <m:sSub>
                                    <m:sSubPr>
                                      <m:ctrlPr>
                                        <a:rPr lang="en-US" sz="1400" i="1">
                                          <a:latin typeface="Cambria Math"/>
                                        </a:rPr>
                                      </m:ctrlPr>
                                    </m:sSubPr>
                                    <m:e>
                                      <m:r>
                                        <a:rPr lang="en-US" sz="1400" i="1">
                                          <a:latin typeface="Cambria Math"/>
                                        </a:rPr>
                                        <m:t>𝑒</m:t>
                                      </m:r>
                                    </m:e>
                                    <m:sub>
                                      <m:r>
                                        <a:rPr lang="en-US" sz="1400" i="1">
                                          <a:latin typeface="Cambria Math"/>
                                        </a:rPr>
                                        <m:t>1</m:t>
                                      </m:r>
                                    </m:sub>
                                  </m:sSub>
                                  <m:r>
                                    <a:rPr lang="en-US" sz="1400" i="1">
                                      <a:latin typeface="Cambria Math"/>
                                    </a:rPr>
                                    <m:t>+</m:t>
                                  </m:r>
                                  <m:sSub>
                                    <m:sSubPr>
                                      <m:ctrlPr>
                                        <a:rPr lang="en-US" sz="1400" i="1">
                                          <a:latin typeface="Cambria Math"/>
                                        </a:rPr>
                                      </m:ctrlPr>
                                    </m:sSubPr>
                                    <m:e>
                                      <m:r>
                                        <a:rPr lang="en-US" sz="1400" i="1">
                                          <a:latin typeface="Cambria Math"/>
                                        </a:rPr>
                                        <m:t>𝑒</m:t>
                                      </m:r>
                                    </m:e>
                                    <m:sub>
                                      <m:r>
                                        <a:rPr lang="en-US" sz="1400" i="1">
                                          <a:latin typeface="Cambria Math"/>
                                        </a:rPr>
                                        <m:t>2</m:t>
                                      </m:r>
                                    </m:sub>
                                  </m:sSub>
                                  <m:r>
                                    <a:rPr lang="en-US" sz="1400" i="1">
                                      <a:latin typeface="Cambria Math"/>
                                    </a:rPr>
                                    <m:t>−</m:t>
                                  </m:r>
                                  <m:sSub>
                                    <m:sSubPr>
                                      <m:ctrlPr>
                                        <a:rPr lang="en-US" sz="1400" i="1">
                                          <a:latin typeface="Cambria Math"/>
                                        </a:rPr>
                                      </m:ctrlPr>
                                    </m:sSubPr>
                                    <m:e>
                                      <m:r>
                                        <a:rPr lang="en-US" sz="1400" i="1">
                                          <a:latin typeface="Cambria Math"/>
                                        </a:rPr>
                                        <m:t>𝑒</m:t>
                                      </m:r>
                                    </m:e>
                                    <m:sub>
                                      <m:r>
                                        <a:rPr lang="en-US" sz="1400" i="1">
                                          <a:latin typeface="Cambria Math"/>
                                        </a:rPr>
                                        <m:t>3</m:t>
                                      </m:r>
                                    </m:sub>
                                  </m:sSub>
                                </m:e>
                              </m:d>
                            </m:e>
                          </m:eqArr>
                        </m:e>
                      </m:d>
                      <m:r>
                        <a:rPr lang="en-US" sz="1400" b="0" i="1" smtClean="0">
                          <a:latin typeface="Cambria Math"/>
                        </a:rPr>
                        <m:t> , </m:t>
                      </m:r>
                      <m:d>
                        <m:dPr>
                          <m:ctrlPr>
                            <a:rPr lang="en-US" sz="1400" i="1">
                              <a:latin typeface="Cambria Math"/>
                            </a:rPr>
                          </m:ctrlPr>
                        </m:dPr>
                        <m:e>
                          <m:sSub>
                            <m:sSubPr>
                              <m:ctrlPr>
                                <a:rPr lang="en-US" sz="1400" i="1">
                                  <a:latin typeface="Cambria Math"/>
                                </a:rPr>
                              </m:ctrlPr>
                            </m:sSubPr>
                            <m:e>
                              <m:r>
                                <a:rPr lang="en-US" sz="1400" i="1">
                                  <a:latin typeface="Cambria Math"/>
                                </a:rPr>
                                <m:t>𝜔</m:t>
                              </m:r>
                            </m:e>
                            <m:sub>
                              <m:r>
                                <a:rPr lang="en-US" sz="1400" i="1">
                                  <a:latin typeface="Cambria Math"/>
                                </a:rPr>
                                <m:t>3</m:t>
                              </m:r>
                            </m:sub>
                          </m:sSub>
                        </m:e>
                      </m:d>
                      <m:r>
                        <a:rPr lang="en-US" sz="1400" i="1">
                          <a:latin typeface="Cambria Math"/>
                        </a:rPr>
                        <m:t>=</m:t>
                      </m:r>
                      <m:d>
                        <m:dPr>
                          <m:begChr m:val="{"/>
                          <m:endChr m:val="}"/>
                          <m:ctrlPr>
                            <a:rPr lang="en-US" sz="1400" i="1">
                              <a:latin typeface="Cambria Math"/>
                            </a:rPr>
                          </m:ctrlPr>
                        </m:dPr>
                        <m:e>
                          <m:eqArr>
                            <m:eqArrPr>
                              <m:ctrlPr>
                                <a:rPr lang="en-US" sz="1400" i="1">
                                  <a:latin typeface="Cambria Math"/>
                                </a:rPr>
                              </m:ctrlPr>
                            </m:eqArrPr>
                            <m:e>
                              <m:f>
                                <m:fPr>
                                  <m:ctrlPr>
                                    <a:rPr lang="en-US" sz="1400" i="1">
                                      <a:latin typeface="Cambria Math"/>
                                    </a:rPr>
                                  </m:ctrlPr>
                                </m:fPr>
                                <m:num>
                                  <m:r>
                                    <a:rPr lang="en-US" sz="1400" i="1">
                                      <a:latin typeface="Cambria Math"/>
                                    </a:rPr>
                                    <m:t>1</m:t>
                                  </m:r>
                                </m:num>
                                <m:den>
                                  <m:r>
                                    <a:rPr lang="en-US" sz="1400" i="1">
                                      <a:latin typeface="Cambria Math"/>
                                    </a:rPr>
                                    <m:t>2</m:t>
                                  </m:r>
                                </m:den>
                              </m:f>
                              <m:d>
                                <m:dPr>
                                  <m:ctrlPr>
                                    <a:rPr lang="en-US" sz="1400" i="1">
                                      <a:latin typeface="Cambria Math"/>
                                    </a:rPr>
                                  </m:ctrlPr>
                                </m:dPr>
                                <m:e>
                                  <m:r>
                                    <a:rPr lang="en-US" sz="1400" i="1">
                                      <a:latin typeface="Cambria Math"/>
                                    </a:rPr>
                                    <m:t>−</m:t>
                                  </m:r>
                                  <m:sSub>
                                    <m:sSubPr>
                                      <m:ctrlPr>
                                        <a:rPr lang="en-US" sz="1400" i="1">
                                          <a:latin typeface="Cambria Math"/>
                                        </a:rPr>
                                      </m:ctrlPr>
                                    </m:sSubPr>
                                    <m:e>
                                      <m:r>
                                        <a:rPr lang="en-US" sz="1400" i="1">
                                          <a:latin typeface="Cambria Math"/>
                                        </a:rPr>
                                        <m:t>𝑒</m:t>
                                      </m:r>
                                    </m:e>
                                    <m:sub>
                                      <m:r>
                                        <a:rPr lang="en-US" sz="1400" i="1">
                                          <a:latin typeface="Cambria Math"/>
                                        </a:rPr>
                                        <m:t>1</m:t>
                                      </m:r>
                                    </m:sub>
                                  </m:sSub>
                                  <m:r>
                                    <a:rPr lang="en-US" sz="1400" i="1">
                                      <a:latin typeface="Cambria Math"/>
                                    </a:rPr>
                                    <m:t>+</m:t>
                                  </m:r>
                                  <m:sSub>
                                    <m:sSubPr>
                                      <m:ctrlPr>
                                        <a:rPr lang="en-US" sz="1400" i="1">
                                          <a:latin typeface="Cambria Math"/>
                                        </a:rPr>
                                      </m:ctrlPr>
                                    </m:sSubPr>
                                    <m:e>
                                      <m:r>
                                        <a:rPr lang="en-US" sz="1400" i="1">
                                          <a:latin typeface="Cambria Math"/>
                                        </a:rPr>
                                        <m:t>𝑒</m:t>
                                      </m:r>
                                    </m:e>
                                    <m:sub>
                                      <m:r>
                                        <a:rPr lang="en-US" sz="1400" i="1">
                                          <a:latin typeface="Cambria Math"/>
                                        </a:rPr>
                                        <m:t>2</m:t>
                                      </m:r>
                                    </m:sub>
                                  </m:sSub>
                                  <m:r>
                                    <a:rPr lang="en-US" sz="1400" i="1">
                                      <a:latin typeface="Cambria Math"/>
                                    </a:rPr>
                                    <m:t>+</m:t>
                                  </m:r>
                                  <m:sSub>
                                    <m:sSubPr>
                                      <m:ctrlPr>
                                        <a:rPr lang="en-US" sz="1400" i="1">
                                          <a:latin typeface="Cambria Math"/>
                                        </a:rPr>
                                      </m:ctrlPr>
                                    </m:sSubPr>
                                    <m:e>
                                      <m:r>
                                        <a:rPr lang="en-US" sz="1400" i="1">
                                          <a:latin typeface="Cambria Math"/>
                                        </a:rPr>
                                        <m:t>𝑒</m:t>
                                      </m:r>
                                    </m:e>
                                    <m:sub>
                                      <m:r>
                                        <a:rPr lang="en-US" sz="1400" i="1">
                                          <a:latin typeface="Cambria Math"/>
                                        </a:rPr>
                                        <m:t>3</m:t>
                                      </m:r>
                                    </m:sub>
                                  </m:sSub>
                                </m:e>
                              </m:d>
                              <m:r>
                                <a:rPr lang="en-US" sz="1400" i="1">
                                  <a:latin typeface="Cambria Math"/>
                                </a:rPr>
                                <m:t>, </m:t>
                              </m:r>
                              <m:f>
                                <m:fPr>
                                  <m:ctrlPr>
                                    <a:rPr lang="en-US" sz="1400" i="1">
                                      <a:latin typeface="Cambria Math"/>
                                    </a:rPr>
                                  </m:ctrlPr>
                                </m:fPr>
                                <m:num>
                                  <m:r>
                                    <a:rPr lang="en-US" sz="1400" i="1">
                                      <a:latin typeface="Cambria Math"/>
                                    </a:rPr>
                                    <m:t>1</m:t>
                                  </m:r>
                                </m:num>
                                <m:den>
                                  <m:r>
                                    <a:rPr lang="en-US" sz="1400" i="1">
                                      <a:latin typeface="Cambria Math"/>
                                    </a:rPr>
                                    <m:t>2</m:t>
                                  </m:r>
                                </m:den>
                              </m:f>
                              <m:d>
                                <m:dPr>
                                  <m:ctrlPr>
                                    <a:rPr lang="en-US" sz="1400" i="1">
                                      <a:latin typeface="Cambria Math"/>
                                    </a:rPr>
                                  </m:ctrlPr>
                                </m:dPr>
                                <m:e>
                                  <m:sSub>
                                    <m:sSubPr>
                                      <m:ctrlPr>
                                        <a:rPr lang="en-US" sz="1400" i="1">
                                          <a:latin typeface="Cambria Math"/>
                                        </a:rPr>
                                      </m:ctrlPr>
                                    </m:sSubPr>
                                    <m:e>
                                      <m:r>
                                        <a:rPr lang="en-US" sz="1400" i="1">
                                          <a:latin typeface="Cambria Math"/>
                                        </a:rPr>
                                        <m:t>𝑒</m:t>
                                      </m:r>
                                    </m:e>
                                    <m:sub>
                                      <m:r>
                                        <a:rPr lang="en-US" sz="1400" i="1">
                                          <a:latin typeface="Cambria Math"/>
                                        </a:rPr>
                                        <m:t>1</m:t>
                                      </m:r>
                                    </m:sub>
                                  </m:sSub>
                                  <m:r>
                                    <a:rPr lang="en-US" sz="1400" i="1">
                                      <a:latin typeface="Cambria Math"/>
                                    </a:rPr>
                                    <m:t>−</m:t>
                                  </m:r>
                                  <m:sSub>
                                    <m:sSubPr>
                                      <m:ctrlPr>
                                        <a:rPr lang="en-US" sz="1400" i="1">
                                          <a:latin typeface="Cambria Math"/>
                                        </a:rPr>
                                      </m:ctrlPr>
                                    </m:sSubPr>
                                    <m:e>
                                      <m:r>
                                        <a:rPr lang="en-US" sz="1400" i="1">
                                          <a:latin typeface="Cambria Math"/>
                                        </a:rPr>
                                        <m:t>𝑒</m:t>
                                      </m:r>
                                    </m:e>
                                    <m:sub>
                                      <m:r>
                                        <a:rPr lang="en-US" sz="1400" i="1">
                                          <a:latin typeface="Cambria Math"/>
                                        </a:rPr>
                                        <m:t>2</m:t>
                                      </m:r>
                                    </m:sub>
                                  </m:sSub>
                                  <m:r>
                                    <a:rPr lang="en-US" sz="1400" i="1">
                                      <a:latin typeface="Cambria Math"/>
                                    </a:rPr>
                                    <m:t>+</m:t>
                                  </m:r>
                                  <m:sSub>
                                    <m:sSubPr>
                                      <m:ctrlPr>
                                        <a:rPr lang="en-US" sz="1400" i="1">
                                          <a:latin typeface="Cambria Math"/>
                                        </a:rPr>
                                      </m:ctrlPr>
                                    </m:sSubPr>
                                    <m:e>
                                      <m:r>
                                        <a:rPr lang="en-US" sz="1400" i="1">
                                          <a:latin typeface="Cambria Math"/>
                                        </a:rPr>
                                        <m:t>𝑒</m:t>
                                      </m:r>
                                    </m:e>
                                    <m:sub>
                                      <m:r>
                                        <a:rPr lang="en-US" sz="1400" i="1">
                                          <a:latin typeface="Cambria Math"/>
                                        </a:rPr>
                                        <m:t>3</m:t>
                                      </m:r>
                                    </m:sub>
                                  </m:sSub>
                                </m:e>
                              </m:d>
                              <m:r>
                                <a:rPr lang="en-US" sz="1400" i="1">
                                  <a:latin typeface="Cambria Math"/>
                                </a:rPr>
                                <m:t>,</m:t>
                              </m:r>
                            </m:e>
                            <m:e>
                              <m:r>
                                <a:rPr lang="en-US" sz="1400" i="1">
                                  <a:latin typeface="Cambria Math"/>
                                </a:rPr>
                                <m:t> </m:t>
                              </m:r>
                              <m:f>
                                <m:fPr>
                                  <m:ctrlPr>
                                    <a:rPr lang="en-US" sz="1400" i="1">
                                      <a:latin typeface="Cambria Math"/>
                                    </a:rPr>
                                  </m:ctrlPr>
                                </m:fPr>
                                <m:num>
                                  <m:r>
                                    <a:rPr lang="en-US" sz="1400" i="1">
                                      <a:latin typeface="Cambria Math"/>
                                    </a:rPr>
                                    <m:t>1</m:t>
                                  </m:r>
                                </m:num>
                                <m:den>
                                  <m:r>
                                    <a:rPr lang="en-US" sz="1400" i="1">
                                      <a:latin typeface="Cambria Math"/>
                                    </a:rPr>
                                    <m:t>2</m:t>
                                  </m:r>
                                </m:den>
                              </m:f>
                              <m:d>
                                <m:dPr>
                                  <m:ctrlPr>
                                    <a:rPr lang="en-US" sz="1400" i="1">
                                      <a:latin typeface="Cambria Math"/>
                                    </a:rPr>
                                  </m:ctrlPr>
                                </m:dPr>
                                <m:e>
                                  <m:sSub>
                                    <m:sSubPr>
                                      <m:ctrlPr>
                                        <a:rPr lang="en-US" sz="1400" i="1">
                                          <a:latin typeface="Cambria Math"/>
                                        </a:rPr>
                                      </m:ctrlPr>
                                    </m:sSubPr>
                                    <m:e>
                                      <m:r>
                                        <a:rPr lang="en-US" sz="1400" i="1">
                                          <a:latin typeface="Cambria Math"/>
                                        </a:rPr>
                                        <m:t>𝑒</m:t>
                                      </m:r>
                                    </m:e>
                                    <m:sub>
                                      <m:r>
                                        <a:rPr lang="en-US" sz="1400" i="1">
                                          <a:latin typeface="Cambria Math"/>
                                        </a:rPr>
                                        <m:t>1</m:t>
                                      </m:r>
                                    </m:sub>
                                  </m:sSub>
                                  <m:r>
                                    <a:rPr lang="en-US" sz="1400" i="1">
                                      <a:latin typeface="Cambria Math"/>
                                    </a:rPr>
                                    <m:t>+</m:t>
                                  </m:r>
                                  <m:sSub>
                                    <m:sSubPr>
                                      <m:ctrlPr>
                                        <a:rPr lang="en-US" sz="1400" i="1">
                                          <a:latin typeface="Cambria Math"/>
                                        </a:rPr>
                                      </m:ctrlPr>
                                    </m:sSubPr>
                                    <m:e>
                                      <m:r>
                                        <a:rPr lang="en-US" sz="1400" i="1">
                                          <a:latin typeface="Cambria Math"/>
                                        </a:rPr>
                                        <m:t>𝑒</m:t>
                                      </m:r>
                                    </m:e>
                                    <m:sub>
                                      <m:r>
                                        <a:rPr lang="en-US" sz="1400" i="1">
                                          <a:latin typeface="Cambria Math"/>
                                        </a:rPr>
                                        <m:t>2</m:t>
                                      </m:r>
                                    </m:sub>
                                  </m:sSub>
                                  <m:r>
                                    <a:rPr lang="en-US" sz="1400" i="1">
                                      <a:latin typeface="Cambria Math"/>
                                    </a:rPr>
                                    <m:t>−</m:t>
                                  </m:r>
                                  <m:sSub>
                                    <m:sSubPr>
                                      <m:ctrlPr>
                                        <a:rPr lang="en-US" sz="1400" i="1">
                                          <a:latin typeface="Cambria Math"/>
                                        </a:rPr>
                                      </m:ctrlPr>
                                    </m:sSubPr>
                                    <m:e>
                                      <m:r>
                                        <a:rPr lang="en-US" sz="1400" i="1">
                                          <a:latin typeface="Cambria Math"/>
                                        </a:rPr>
                                        <m:t>𝑒</m:t>
                                      </m:r>
                                    </m:e>
                                    <m:sub>
                                      <m:r>
                                        <a:rPr lang="en-US" sz="1400" i="1">
                                          <a:latin typeface="Cambria Math"/>
                                        </a:rPr>
                                        <m:t>3</m:t>
                                      </m:r>
                                    </m:sub>
                                  </m:sSub>
                                </m:e>
                              </m:d>
                              <m:r>
                                <a:rPr lang="en-US" sz="1400" i="1">
                                  <a:latin typeface="Cambria Math"/>
                                </a:rPr>
                                <m:t>,−</m:t>
                              </m:r>
                              <m:f>
                                <m:fPr>
                                  <m:ctrlPr>
                                    <a:rPr lang="en-US" sz="1400" i="1">
                                      <a:latin typeface="Cambria Math"/>
                                    </a:rPr>
                                  </m:ctrlPr>
                                </m:fPr>
                                <m:num>
                                  <m:r>
                                    <a:rPr lang="en-US" sz="1400" i="1">
                                      <a:latin typeface="Cambria Math"/>
                                    </a:rPr>
                                    <m:t>1</m:t>
                                  </m:r>
                                </m:num>
                                <m:den>
                                  <m:r>
                                    <a:rPr lang="en-US" sz="1400" i="1">
                                      <a:latin typeface="Cambria Math"/>
                                    </a:rPr>
                                    <m:t>2</m:t>
                                  </m:r>
                                </m:den>
                              </m:f>
                              <m:d>
                                <m:dPr>
                                  <m:ctrlPr>
                                    <a:rPr lang="en-US" sz="1400" i="1">
                                      <a:latin typeface="Cambria Math"/>
                                    </a:rPr>
                                  </m:ctrlPr>
                                </m:dPr>
                                <m:e>
                                  <m:sSub>
                                    <m:sSubPr>
                                      <m:ctrlPr>
                                        <a:rPr lang="en-US" sz="1400" i="1">
                                          <a:latin typeface="Cambria Math"/>
                                        </a:rPr>
                                      </m:ctrlPr>
                                    </m:sSubPr>
                                    <m:e>
                                      <m:r>
                                        <a:rPr lang="en-US" sz="1400" i="1">
                                          <a:latin typeface="Cambria Math"/>
                                        </a:rPr>
                                        <m:t>𝑒</m:t>
                                      </m:r>
                                    </m:e>
                                    <m:sub>
                                      <m:r>
                                        <a:rPr lang="en-US" sz="1400" i="1">
                                          <a:latin typeface="Cambria Math"/>
                                        </a:rPr>
                                        <m:t>1</m:t>
                                      </m:r>
                                    </m:sub>
                                  </m:sSub>
                                  <m:r>
                                    <a:rPr lang="en-US" sz="1400" i="1">
                                      <a:latin typeface="Cambria Math"/>
                                    </a:rPr>
                                    <m:t>+</m:t>
                                  </m:r>
                                  <m:sSub>
                                    <m:sSubPr>
                                      <m:ctrlPr>
                                        <a:rPr lang="en-US" sz="1400" i="1">
                                          <a:latin typeface="Cambria Math"/>
                                        </a:rPr>
                                      </m:ctrlPr>
                                    </m:sSubPr>
                                    <m:e>
                                      <m:r>
                                        <a:rPr lang="en-US" sz="1400" i="1">
                                          <a:latin typeface="Cambria Math"/>
                                        </a:rPr>
                                        <m:t>𝑒</m:t>
                                      </m:r>
                                    </m:e>
                                    <m:sub>
                                      <m:r>
                                        <a:rPr lang="en-US" sz="1400" i="1">
                                          <a:latin typeface="Cambria Math"/>
                                        </a:rPr>
                                        <m:t>2</m:t>
                                      </m:r>
                                    </m:sub>
                                  </m:sSub>
                                  <m:r>
                                    <a:rPr lang="en-US" sz="1400" i="1">
                                      <a:latin typeface="Cambria Math"/>
                                    </a:rPr>
                                    <m:t>+</m:t>
                                  </m:r>
                                  <m:sSub>
                                    <m:sSubPr>
                                      <m:ctrlPr>
                                        <a:rPr lang="en-US" sz="1400" i="1">
                                          <a:latin typeface="Cambria Math"/>
                                        </a:rPr>
                                      </m:ctrlPr>
                                    </m:sSubPr>
                                    <m:e>
                                      <m:r>
                                        <a:rPr lang="en-US" sz="1400" i="1">
                                          <a:latin typeface="Cambria Math"/>
                                        </a:rPr>
                                        <m:t>𝑒</m:t>
                                      </m:r>
                                    </m:e>
                                    <m:sub>
                                      <m:r>
                                        <a:rPr lang="en-US" sz="1400" i="1">
                                          <a:latin typeface="Cambria Math"/>
                                        </a:rPr>
                                        <m:t>3</m:t>
                                      </m:r>
                                    </m:sub>
                                  </m:sSub>
                                </m:e>
                              </m:d>
                            </m:e>
                          </m:eqArr>
                        </m:e>
                      </m:d>
                      <m:r>
                        <a:rPr lang="en-US" sz="1400" i="1">
                          <a:latin typeface="Cambria Math"/>
                        </a:rPr>
                        <m:t>.</m:t>
                      </m:r>
                    </m:oMath>
                  </m:oMathPara>
                </a14:m>
                <a:endParaRPr lang="en-US" sz="1400" dirty="0" smtClean="0"/>
              </a:p>
              <a:p>
                <a:r>
                  <a:rPr lang="en-US" sz="1600" dirty="0"/>
                  <a:t>the two orbits comprising the triakis tetrahedron are the vertices of two mirror images </a:t>
                </a:r>
                <a:r>
                  <a:rPr lang="en-US" sz="1600" dirty="0" smtClean="0"/>
                  <a:t>tetrahedra.</a:t>
                </a:r>
              </a:p>
              <a:p>
                <a:pPr marL="0" indent="0">
                  <a:buNone/>
                </a:pPr>
                <a:endParaRPr lang="en-US" sz="1600" dirty="0"/>
              </a:p>
              <a:p>
                <a:pPr marL="0" indent="0">
                  <a:buNone/>
                </a:pPr>
                <a:endParaRPr lang="en-US" sz="1600" dirty="0"/>
              </a:p>
              <a:p>
                <a:pPr marL="0" indent="0">
                  <a:buNone/>
                </a:pPr>
                <a:endParaRPr lang="en-US" sz="16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28600" y="914400"/>
                <a:ext cx="9220200" cy="5216525"/>
              </a:xfrm>
              <a:blipFill rotWithShape="1">
                <a:blip r:embed="rId2" cstate="print"/>
                <a:stretch>
                  <a:fillRect t="-584"/>
                </a:stretch>
              </a:blipFill>
            </p:spPr>
            <p:txBody>
              <a:bodyPr/>
              <a:lstStyle/>
              <a:p>
                <a:r>
                  <a:rPr lang="en-US" dirty="0">
                    <a:noFill/>
                  </a:rPr>
                  <a:t> </a:t>
                </a:r>
              </a:p>
            </p:txBody>
          </p:sp>
        </mc:Fallback>
      </mc:AlternateContent>
      <p:sp>
        <p:nvSpPr>
          <p:cNvPr id="4" name="Footer Placeholder 3"/>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5" name="Slide Number Placeholder 4"/>
          <p:cNvSpPr>
            <a:spLocks noGrp="1"/>
          </p:cNvSpPr>
          <p:nvPr>
            <p:ph type="sldNum" sz="quarter" idx="12"/>
          </p:nvPr>
        </p:nvSpPr>
        <p:spPr/>
        <p:txBody>
          <a:bodyPr/>
          <a:lstStyle/>
          <a:p>
            <a:fld id="{C9F91836-6252-4635-A672-7508B59A3A25}" type="slidenum">
              <a:rPr lang="en-US" altLang="en-US" smtClean="0"/>
              <a:pPr/>
              <a:t>23</a:t>
            </a:fld>
            <a:endParaRPr lang="en-US" altLang="en-US" dirty="0"/>
          </a:p>
        </p:txBody>
      </p:sp>
      <p:pic>
        <p:nvPicPr>
          <p:cNvPr id="2744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96225" y="3123731"/>
            <a:ext cx="1143000" cy="1199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29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58000" y="228600"/>
            <a:ext cx="2019300" cy="7833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443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05775" y="1476374"/>
            <a:ext cx="1352550" cy="1257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4436"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96200" y="2652711"/>
            <a:ext cx="154305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4437"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134350" y="4364402"/>
            <a:ext cx="990600" cy="466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05353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277813"/>
            <a:ext cx="8642350" cy="636587"/>
          </a:xfrm>
        </p:spPr>
        <p:txBody>
          <a:bodyPr/>
          <a:lstStyle/>
          <a:p>
            <a:pPr lvl="1"/>
            <a:r>
              <a:rPr lang="en-US" sz="2400" b="1" dirty="0">
                <a:solidFill>
                  <a:srgbClr val="FF0000"/>
                </a:solidFill>
              </a:rPr>
              <a:t>Catalan Solid Possessing </a:t>
            </a:r>
            <a:r>
              <a:rPr lang="en-US" sz="2400" b="1" dirty="0" smtClean="0">
                <a:solidFill>
                  <a:srgbClr val="FF0000"/>
                </a:solidFill>
              </a:rPr>
              <a:t>Octahedral </a:t>
            </a:r>
            <a:r>
              <a:rPr lang="en-US" sz="2400" b="1" dirty="0">
                <a:solidFill>
                  <a:srgbClr val="FF0000"/>
                </a:solidFill>
              </a:rPr>
              <a:t>Symmetry</a:t>
            </a:r>
            <a:r>
              <a:rPr lang="en-US" sz="2400" b="1" dirty="0"/>
              <a:t/>
            </a:r>
            <a:br>
              <a:rPr lang="en-US" sz="2400" b="1" dirty="0"/>
            </a:br>
            <a:endParaRPr lang="en-US" sz="2400"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479424" y="914400"/>
                <a:ext cx="8815879" cy="5216525"/>
              </a:xfrm>
            </p:spPr>
            <p:txBody>
              <a:bodyPr/>
              <a:lstStyle/>
              <a:p>
                <a:r>
                  <a:rPr lang="en-US" sz="1600" dirty="0" smtClean="0"/>
                  <a:t>There are 5</a:t>
                </a:r>
                <a:r>
                  <a:rPr lang="en-US" sz="1600" u="sng" dirty="0" smtClean="0">
                    <a:solidFill>
                      <a:srgbClr val="FF0000"/>
                    </a:solidFill>
                  </a:rPr>
                  <a:t/>
                </a:r>
                <a:r>
                  <a:rPr lang="en-US" sz="1600" u="sng" dirty="0" smtClean="0"/>
                  <a:t>Catalan </a:t>
                </a:r>
                <a:r>
                  <a:rPr lang="en-US" sz="1600" dirty="0" smtClean="0"/>
                  <a:t>solids that possesses octahedral  symmetry. </a:t>
                </a:r>
              </a:p>
              <a:p>
                <a:r>
                  <a:rPr lang="en-US" sz="1600" dirty="0" smtClean="0">
                    <a:solidFill>
                      <a:srgbClr val="FF0000"/>
                    </a:solidFill>
                  </a:rPr>
                  <a:t>Example:</a:t>
                </a:r>
                <a:r>
                  <a:rPr lang="en-US" sz="1600" dirty="0" smtClean="0"/>
                  <a:t/>
                </a:r>
                <a:r>
                  <a:rPr lang="en-US" sz="1600" dirty="0" smtClean="0">
                    <a:solidFill>
                      <a:srgbClr val="0000FF"/>
                    </a:solidFill>
                  </a:rPr>
                  <a:t>Rhombic </a:t>
                </a:r>
                <a:r>
                  <a:rPr lang="en-US" sz="1600" dirty="0">
                    <a:solidFill>
                      <a:srgbClr val="0000FF"/>
                    </a:solidFill>
                  </a:rPr>
                  <a:t>dodecahedron</a:t>
                </a:r>
                <a:r>
                  <a:rPr lang="en-US" sz="1600" dirty="0"/>
                  <a:t> (</a:t>
                </a:r>
                <a:r>
                  <a:rPr lang="en-US" sz="1600" dirty="0">
                    <a:solidFill>
                      <a:srgbClr val="FF0000"/>
                    </a:solidFill>
                  </a:rPr>
                  <a:t>dual of cuboctahedron</a:t>
                </a:r>
                <a:r>
                  <a:rPr lang="en-US" sz="1600" dirty="0"/>
                  <a:t>)</a:t>
                </a:r>
              </a:p>
              <a:p>
                <a:r>
                  <a:rPr lang="en-US" sz="1600" dirty="0"/>
                  <a:t>The cuboctahedron was obtained as the orbit </a:t>
                </a:r>
                <a14:m>
                  <m:oMath xmlns:m="http://schemas.openxmlformats.org/officeDocument/2006/math">
                    <m:r>
                      <a:rPr lang="en-US" sz="1600" i="1">
                        <a:latin typeface="Cambria Math"/>
                      </a:rPr>
                      <m:t>𝑊</m:t>
                    </m:r>
                    <m:d>
                      <m:dPr>
                        <m:ctrlPr>
                          <a:rPr lang="en-US" sz="1600" i="1">
                            <a:latin typeface="Cambria Math"/>
                          </a:rPr>
                        </m:ctrlPr>
                      </m:dPr>
                      <m:e>
                        <m:sSub>
                          <m:sSubPr>
                            <m:ctrlPr>
                              <a:rPr lang="en-US" sz="1600" i="1">
                                <a:latin typeface="Cambria Math"/>
                              </a:rPr>
                            </m:ctrlPr>
                          </m:sSubPr>
                          <m:e>
                            <m:r>
                              <a:rPr lang="en-US" sz="1600" i="1">
                                <a:latin typeface="Cambria Math"/>
                              </a:rPr>
                              <m:t>𝐵</m:t>
                            </m:r>
                          </m:e>
                          <m:sub>
                            <m:r>
                              <a:rPr lang="en-US" sz="1600" i="1">
                                <a:latin typeface="Cambria Math"/>
                              </a:rPr>
                              <m:t>3</m:t>
                            </m:r>
                          </m:sub>
                        </m:sSub>
                      </m:e>
                    </m:d>
                    <m:r>
                      <a:rPr lang="en-US" sz="1600" i="1">
                        <a:latin typeface="Cambria Math"/>
                      </a:rPr>
                      <m:t>(010)</m:t>
                    </m:r>
                  </m:oMath>
                </a14:m>
                <a:r>
                  <a:rPr lang="en-US" sz="1600" dirty="0"/>
                  <a:t>. </a:t>
                </a:r>
                <a:r>
                  <a:rPr lang="en-US" sz="1600" dirty="0" smtClean="0"/>
                  <a:t/>
                </a:r>
              </a:p>
              <a:p>
                <a:r>
                  <a:rPr lang="en-US" sz="1600" dirty="0" smtClean="0"/>
                  <a:t>A </a:t>
                </a:r>
                <a:r>
                  <a:rPr lang="en-US" sz="1600" dirty="0"/>
                  <a:t>triangle will be generated as </a:t>
                </a:r>
                <a14:m>
                  <m:oMath xmlns:m="http://schemas.openxmlformats.org/officeDocument/2006/math">
                    <m:d>
                      <m:dPr>
                        <m:begChr m:val="〈"/>
                        <m:endChr m:val="〉"/>
                        <m:ctrlPr>
                          <a:rPr lang="en-US" sz="1600" i="1">
                            <a:latin typeface="Cambria Math"/>
                          </a:rPr>
                        </m:ctrlPr>
                      </m:dPr>
                      <m:e>
                        <m:sSub>
                          <m:sSubPr>
                            <m:ctrlPr>
                              <a:rPr lang="en-US" sz="1600" i="1">
                                <a:latin typeface="Cambria Math"/>
                              </a:rPr>
                            </m:ctrlPr>
                          </m:sSubPr>
                          <m:e>
                            <m:r>
                              <a:rPr lang="en-US" sz="1600" i="1">
                                <a:latin typeface="Cambria Math"/>
                              </a:rPr>
                              <m:t>𝑟</m:t>
                            </m:r>
                          </m:e>
                          <m:sub>
                            <m:r>
                              <a:rPr lang="en-US" sz="1600" i="1">
                                <a:latin typeface="Cambria Math"/>
                              </a:rPr>
                              <m:t>1</m:t>
                            </m:r>
                          </m:sub>
                        </m:sSub>
                        <m:r>
                          <a:rPr lang="en-US" sz="1600" i="1">
                            <a:latin typeface="Cambria Math"/>
                          </a:rPr>
                          <m:t>,</m:t>
                        </m:r>
                        <m:sSub>
                          <m:sSubPr>
                            <m:ctrlPr>
                              <a:rPr lang="en-US" sz="1600" i="1">
                                <a:latin typeface="Cambria Math"/>
                              </a:rPr>
                            </m:ctrlPr>
                          </m:sSubPr>
                          <m:e>
                            <m:r>
                              <a:rPr lang="en-US" sz="1600" i="1">
                                <a:latin typeface="Cambria Math"/>
                              </a:rPr>
                              <m:t>𝑟</m:t>
                            </m:r>
                          </m:e>
                          <m:sub>
                            <m:r>
                              <a:rPr lang="en-US" sz="1600" i="1">
                                <a:latin typeface="Cambria Math"/>
                              </a:rPr>
                              <m:t>2</m:t>
                            </m:r>
                          </m:sub>
                        </m:sSub>
                      </m:e>
                    </m:d>
                    <m:r>
                      <a:rPr lang="en-US" sz="1600" i="1">
                        <a:latin typeface="Cambria Math"/>
                      </a:rPr>
                      <m:t>(01)</m:t>
                    </m:r>
                  </m:oMath>
                </a14:m>
                <a:r>
                  <a:rPr lang="en-US" sz="1600" dirty="0"/>
                  <a:t> with a center represented by </a:t>
                </a:r>
                <a14:m>
                  <m:oMath xmlns:m="http://schemas.openxmlformats.org/officeDocument/2006/math">
                    <m:sSub>
                      <m:sSubPr>
                        <m:ctrlPr>
                          <a:rPr lang="en-US" sz="1600" i="1">
                            <a:latin typeface="Cambria Math"/>
                          </a:rPr>
                        </m:ctrlPr>
                      </m:sSubPr>
                      <m:e>
                        <m:r>
                          <a:rPr lang="en-US" sz="1600" i="1">
                            <a:latin typeface="Cambria Math"/>
                          </a:rPr>
                          <m:t>𝜔</m:t>
                        </m:r>
                      </m:e>
                      <m:sub>
                        <m:r>
                          <a:rPr lang="en-US" sz="1600" i="1">
                            <a:latin typeface="Cambria Math"/>
                          </a:rPr>
                          <m:t>3</m:t>
                        </m:r>
                      </m:sub>
                    </m:sSub>
                  </m:oMath>
                </a14:m>
                <a:r>
                  <a:rPr lang="en-US" sz="1600" dirty="0"/>
                  <a:t/>
                </a:r>
              </a:p>
              <a:p>
                <a:r>
                  <a:rPr lang="en-US" sz="1600" dirty="0" smtClean="0"/>
                  <a:t/>
                </a:r>
                <a:r>
                  <a:rPr lang="en-US" sz="1600" dirty="0"/>
                  <a:t>A</a:t>
                </a:r>
                <a:r>
                  <a:rPr lang="en-US" sz="1600" dirty="0" smtClean="0"/>
                  <a:t/>
                </a:r>
                <a:r>
                  <a:rPr lang="en-US" sz="1600" dirty="0"/>
                  <a:t>square is obtained as </a:t>
                </a:r>
                <a14:m>
                  <m:oMath xmlns:m="http://schemas.openxmlformats.org/officeDocument/2006/math">
                    <m:d>
                      <m:dPr>
                        <m:begChr m:val="〈"/>
                        <m:endChr m:val="〉"/>
                        <m:ctrlPr>
                          <a:rPr lang="en-US" sz="1600" i="1">
                            <a:latin typeface="Cambria Math"/>
                          </a:rPr>
                        </m:ctrlPr>
                      </m:dPr>
                      <m:e>
                        <m:sSub>
                          <m:sSubPr>
                            <m:ctrlPr>
                              <a:rPr lang="en-US" sz="1600" i="1">
                                <a:latin typeface="Cambria Math"/>
                              </a:rPr>
                            </m:ctrlPr>
                          </m:sSubPr>
                          <m:e>
                            <m:r>
                              <a:rPr lang="en-US" sz="1600" i="1">
                                <a:latin typeface="Cambria Math"/>
                              </a:rPr>
                              <m:t>𝑟</m:t>
                            </m:r>
                          </m:e>
                          <m:sub>
                            <m:r>
                              <a:rPr lang="en-US" sz="1600" i="1">
                                <a:latin typeface="Cambria Math"/>
                              </a:rPr>
                              <m:t>2</m:t>
                            </m:r>
                          </m:sub>
                        </m:sSub>
                        <m:r>
                          <a:rPr lang="en-US" sz="1600" i="1">
                            <a:latin typeface="Cambria Math"/>
                          </a:rPr>
                          <m:t>,</m:t>
                        </m:r>
                        <m:sSub>
                          <m:sSubPr>
                            <m:ctrlPr>
                              <a:rPr lang="en-US" sz="1600" i="1">
                                <a:latin typeface="Cambria Math"/>
                              </a:rPr>
                            </m:ctrlPr>
                          </m:sSubPr>
                          <m:e>
                            <m:r>
                              <a:rPr lang="en-US" sz="1600" i="1">
                                <a:latin typeface="Cambria Math"/>
                              </a:rPr>
                              <m:t>𝑟</m:t>
                            </m:r>
                          </m:e>
                          <m:sub>
                            <m:r>
                              <a:rPr lang="en-US" sz="1600" i="1">
                                <a:latin typeface="Cambria Math"/>
                              </a:rPr>
                              <m:t>3</m:t>
                            </m:r>
                          </m:sub>
                        </m:sSub>
                      </m:e>
                    </m:d>
                    <m:r>
                      <a:rPr lang="en-US" sz="1600" i="1">
                        <a:latin typeface="Cambria Math"/>
                      </a:rPr>
                      <m:t>(10)</m:t>
                    </m:r>
                  </m:oMath>
                </a14:m>
                <a:r>
                  <a:rPr lang="en-US" sz="1600" dirty="0"/>
                  <a:t> with a center </a:t>
                </a:r>
                <a14:m>
                  <m:oMath xmlns:m="http://schemas.openxmlformats.org/officeDocument/2006/math">
                    <m:sSub>
                      <m:sSubPr>
                        <m:ctrlPr>
                          <a:rPr lang="en-US" sz="1600" i="1">
                            <a:latin typeface="Cambria Math"/>
                          </a:rPr>
                        </m:ctrlPr>
                      </m:sSubPr>
                      <m:e>
                        <m:r>
                          <a:rPr lang="en-US" sz="1600" i="1">
                            <a:latin typeface="Cambria Math"/>
                          </a:rPr>
                          <m:t>𝜔</m:t>
                        </m:r>
                      </m:e>
                      <m:sub>
                        <m:r>
                          <a:rPr lang="en-US" sz="1600" i="1">
                            <a:latin typeface="Cambria Math"/>
                          </a:rPr>
                          <m:t>1</m:t>
                        </m:r>
                      </m:sub>
                    </m:sSub>
                  </m:oMath>
                </a14:m>
                <a:r>
                  <a:rPr lang="en-US" sz="1600" dirty="0"/>
                  <a:t>. </a:t>
                </a:r>
                <a:endParaRPr lang="en-US" sz="1600" dirty="0" smtClean="0"/>
              </a:p>
              <a:p>
                <a:r>
                  <a:rPr lang="en-US" sz="1600" dirty="0" smtClean="0"/>
                  <a:t>For </a:t>
                </a:r>
                <a:r>
                  <a:rPr lang="en-US" sz="1600" dirty="0"/>
                  <a:t>the </a:t>
                </a:r>
                <a:r>
                  <a:rPr lang="en-US" sz="1600" dirty="0" err="1"/>
                  <a:t>orthogonality</a:t>
                </a:r>
                <a:r>
                  <a:rPr lang="en-US" sz="1600" dirty="0"/>
                  <a:t> condition, the scale factor multiplying </a:t>
                </a:r>
                <a14:m>
                  <m:oMath xmlns:m="http://schemas.openxmlformats.org/officeDocument/2006/math">
                    <m:sSub>
                      <m:sSubPr>
                        <m:ctrlPr>
                          <a:rPr lang="en-US" sz="1600" i="1">
                            <a:latin typeface="Cambria Math"/>
                          </a:rPr>
                        </m:ctrlPr>
                      </m:sSubPr>
                      <m:e>
                        <m:r>
                          <a:rPr lang="en-US" sz="1600" i="1">
                            <a:latin typeface="Cambria Math"/>
                          </a:rPr>
                          <m:t>𝜔</m:t>
                        </m:r>
                      </m:e>
                      <m:sub>
                        <m:r>
                          <a:rPr lang="en-US" sz="1600" i="1">
                            <a:latin typeface="Cambria Math"/>
                          </a:rPr>
                          <m:t>3</m:t>
                        </m:r>
                      </m:sub>
                    </m:sSub>
                  </m:oMath>
                </a14:m>
                <a:r>
                  <a:rPr lang="en-US" sz="1600" dirty="0"/>
                  <a:t> can be calculated to be</a:t>
                </a:r>
              </a:p>
              <a:p>
                <a:pPr marL="0" indent="0">
                  <a:buNone/>
                </a:pPr>
                <a:endParaRPr lang="en-US" sz="1600" dirty="0" smtClean="0"/>
              </a:p>
              <a:p>
                <a:pPr marL="0" indent="0">
                  <a:buNone/>
                </a:pPr>
                <a14:m>
                  <m:oMathPara xmlns:m="http://schemas.openxmlformats.org/officeDocument/2006/math">
                    <m:oMathParaPr>
                      <m:jc m:val="centerGroup"/>
                    </m:oMathParaPr>
                    <m:oMath xmlns:m="http://schemas.openxmlformats.org/officeDocument/2006/math">
                      <m:r>
                        <a:rPr lang="en-US" sz="1600" i="1">
                          <a:latin typeface="Cambria Math"/>
                        </a:rPr>
                        <m:t>𝜆</m:t>
                      </m:r>
                      <m:r>
                        <a:rPr lang="en-US" sz="1600" i="1">
                          <a:latin typeface="Cambria Math"/>
                        </a:rPr>
                        <m:t>=</m:t>
                      </m:r>
                      <m:f>
                        <m:fPr>
                          <m:ctrlPr>
                            <a:rPr lang="en-US" sz="1600" i="1">
                              <a:latin typeface="Cambria Math"/>
                            </a:rPr>
                          </m:ctrlPr>
                        </m:fPr>
                        <m:num>
                          <m:sSub>
                            <m:sSubPr>
                              <m:ctrlPr>
                                <a:rPr lang="en-US" sz="1600" i="1">
                                  <a:latin typeface="Cambria Math"/>
                                </a:rPr>
                              </m:ctrlPr>
                            </m:sSubPr>
                            <m:e>
                              <m:r>
                                <a:rPr lang="en-US" sz="1600" i="1">
                                  <a:latin typeface="Cambria Math"/>
                                </a:rPr>
                                <m:t>𝜔</m:t>
                              </m:r>
                            </m:e>
                            <m:sub>
                              <m:r>
                                <a:rPr lang="en-US" sz="1600" i="1">
                                  <a:latin typeface="Cambria Math"/>
                                </a:rPr>
                                <m:t>1</m:t>
                              </m:r>
                            </m:sub>
                          </m:sSub>
                          <m:r>
                            <a:rPr lang="en-US" sz="1600" i="1">
                              <a:latin typeface="Cambria Math"/>
                            </a:rPr>
                            <m:t>.</m:t>
                          </m:r>
                          <m:sSub>
                            <m:sSubPr>
                              <m:ctrlPr>
                                <a:rPr lang="en-US" sz="1600" i="1">
                                  <a:latin typeface="Cambria Math"/>
                                </a:rPr>
                              </m:ctrlPr>
                            </m:sSubPr>
                            <m:e>
                              <m:r>
                                <a:rPr lang="en-US" sz="1600" i="1">
                                  <a:latin typeface="Cambria Math"/>
                                </a:rPr>
                                <m:t>𝜔</m:t>
                              </m:r>
                            </m:e>
                            <m:sub>
                              <m:r>
                                <a:rPr lang="en-US" sz="1600" i="1">
                                  <a:latin typeface="Cambria Math"/>
                                </a:rPr>
                                <m:t>2</m:t>
                              </m:r>
                            </m:sub>
                          </m:sSub>
                        </m:num>
                        <m:den>
                          <m:sSub>
                            <m:sSubPr>
                              <m:ctrlPr>
                                <a:rPr lang="en-US" sz="1600" i="1">
                                  <a:latin typeface="Cambria Math"/>
                                </a:rPr>
                              </m:ctrlPr>
                            </m:sSubPr>
                            <m:e>
                              <m:r>
                                <a:rPr lang="en-US" sz="1600" i="1">
                                  <a:latin typeface="Cambria Math"/>
                                </a:rPr>
                                <m:t>𝜔</m:t>
                              </m:r>
                            </m:e>
                            <m:sub>
                              <m:r>
                                <a:rPr lang="en-US" sz="1600" i="1">
                                  <a:latin typeface="Cambria Math"/>
                                </a:rPr>
                                <m:t>3</m:t>
                              </m:r>
                            </m:sub>
                          </m:sSub>
                          <m:r>
                            <a:rPr lang="en-US" sz="1600" i="1">
                              <a:latin typeface="Cambria Math"/>
                            </a:rPr>
                            <m:t>.</m:t>
                          </m:r>
                          <m:sSub>
                            <m:sSubPr>
                              <m:ctrlPr>
                                <a:rPr lang="en-US" sz="1600" i="1">
                                  <a:latin typeface="Cambria Math"/>
                                </a:rPr>
                              </m:ctrlPr>
                            </m:sSubPr>
                            <m:e>
                              <m:r>
                                <a:rPr lang="en-US" sz="1600" i="1">
                                  <a:latin typeface="Cambria Math"/>
                                </a:rPr>
                                <m:t>𝜔</m:t>
                              </m:r>
                            </m:e>
                            <m:sub>
                              <m:r>
                                <a:rPr lang="en-US" sz="1600" i="1">
                                  <a:latin typeface="Cambria Math"/>
                                </a:rPr>
                                <m:t>2</m:t>
                              </m:r>
                            </m:sub>
                          </m:sSub>
                        </m:den>
                      </m:f>
                      <m:r>
                        <a:rPr lang="en-US" sz="1600" i="1">
                          <a:latin typeface="Cambria Math"/>
                        </a:rPr>
                        <m:t>=</m:t>
                      </m:r>
                      <m:f>
                        <m:fPr>
                          <m:ctrlPr>
                            <a:rPr lang="en-US" sz="1600" i="1">
                              <a:latin typeface="Cambria Math"/>
                            </a:rPr>
                          </m:ctrlPr>
                        </m:fPr>
                        <m:num>
                          <m:r>
                            <a:rPr lang="en-US" sz="1600" i="1">
                              <a:latin typeface="Cambria Math"/>
                            </a:rPr>
                            <m:t>2</m:t>
                          </m:r>
                        </m:num>
                        <m:den>
                          <m:r>
                            <a:rPr lang="en-US" sz="1600" i="1">
                              <a:latin typeface="Cambria Math"/>
                            </a:rPr>
                            <m:t>2</m:t>
                          </m:r>
                          <m:rad>
                            <m:radPr>
                              <m:degHide m:val="on"/>
                              <m:ctrlPr>
                                <a:rPr lang="en-US" sz="1600" i="1">
                                  <a:latin typeface="Cambria Math"/>
                                </a:rPr>
                              </m:ctrlPr>
                            </m:radPr>
                            <m:deg/>
                            <m:e>
                              <m:r>
                                <a:rPr lang="en-US" sz="1600" i="1">
                                  <a:latin typeface="Cambria Math"/>
                                </a:rPr>
                                <m:t>2</m:t>
                              </m:r>
                            </m:e>
                          </m:rad>
                        </m:den>
                      </m:f>
                      <m:r>
                        <a:rPr lang="en-US" sz="1600" i="1">
                          <a:latin typeface="Cambria Math"/>
                        </a:rPr>
                        <m:t>=</m:t>
                      </m:r>
                      <m:f>
                        <m:fPr>
                          <m:ctrlPr>
                            <a:rPr lang="en-US" sz="1600" i="1">
                              <a:latin typeface="Cambria Math"/>
                            </a:rPr>
                          </m:ctrlPr>
                        </m:fPr>
                        <m:num>
                          <m:r>
                            <a:rPr lang="en-US" sz="1600" i="1">
                              <a:latin typeface="Cambria Math"/>
                            </a:rPr>
                            <m:t>1</m:t>
                          </m:r>
                        </m:num>
                        <m:den>
                          <m:rad>
                            <m:radPr>
                              <m:degHide m:val="on"/>
                              <m:ctrlPr>
                                <a:rPr lang="en-US" sz="1600" i="1">
                                  <a:latin typeface="Cambria Math"/>
                                </a:rPr>
                              </m:ctrlPr>
                            </m:radPr>
                            <m:deg/>
                            <m:e>
                              <m:r>
                                <a:rPr lang="en-US" sz="1600" i="1">
                                  <a:latin typeface="Cambria Math"/>
                                </a:rPr>
                                <m:t>2</m:t>
                              </m:r>
                            </m:e>
                          </m:rad>
                        </m:den>
                      </m:f>
                      <m:r>
                        <m:rPr>
                          <m:nor/>
                        </m:rPr>
                        <a:rPr lang="en-US" sz="1600"/>
                        <m:t>.</m:t>
                      </m:r>
                    </m:oMath>
                  </m:oMathPara>
                </a14:m>
                <a:endParaRPr lang="en-US" sz="1600" dirty="0"/>
              </a:p>
              <a:p>
                <a:pPr marL="0" indent="0">
                  <a:buNone/>
                </a:pPr>
                <a:endParaRPr lang="en-US" sz="1600" dirty="0"/>
              </a:p>
              <a:p>
                <a:r>
                  <a:rPr lang="en-US" sz="1600" dirty="0"/>
                  <a:t>T</a:t>
                </a:r>
                <a:r>
                  <a:rPr lang="en-US" sz="1600" dirty="0" smtClean="0"/>
                  <a:t>he </a:t>
                </a:r>
                <a:r>
                  <a:rPr lang="en-US" sz="1600" dirty="0"/>
                  <a:t>vertices of the dual </a:t>
                </a:r>
                <a:r>
                  <a:rPr lang="en-US" sz="1600" dirty="0" smtClean="0"/>
                  <a:t/>
                </a:r>
                <a:r>
                  <a:rPr lang="en-US" sz="1600" dirty="0"/>
                  <a:t>are given as the union of the following two orbits</a:t>
                </a:r>
              </a:p>
              <a:p>
                <a:pPr marL="0" indent="0">
                  <a:buNone/>
                </a:pPr>
                <a:endParaRPr lang="en-US" sz="1600" dirty="0"/>
              </a:p>
              <a:p>
                <a:pPr marL="0" indent="0">
                  <a:buNone/>
                </a:pPr>
                <a14:m>
                  <m:oMath xmlns:m="http://schemas.openxmlformats.org/officeDocument/2006/math">
                    <m:r>
                      <a:rPr lang="en-US" sz="1600" b="0" i="1" smtClean="0">
                        <a:latin typeface="Cambria Math"/>
                      </a:rPr>
                      <m:t>            </m:t>
                    </m:r>
                    <m:r>
                      <a:rPr lang="en-US" sz="1600" i="1">
                        <a:latin typeface="Cambria Math"/>
                      </a:rPr>
                      <m:t>𝑂</m:t>
                    </m:r>
                    <m:d>
                      <m:dPr>
                        <m:ctrlPr>
                          <a:rPr lang="en-US" sz="1600" i="1">
                            <a:latin typeface="Cambria Math"/>
                          </a:rPr>
                        </m:ctrlPr>
                      </m:dPr>
                      <m:e>
                        <m:sSub>
                          <m:sSubPr>
                            <m:ctrlPr>
                              <a:rPr lang="en-US" sz="1600" i="1">
                                <a:latin typeface="Cambria Math"/>
                              </a:rPr>
                            </m:ctrlPr>
                          </m:sSubPr>
                          <m:e>
                            <m:r>
                              <a:rPr lang="en-US" sz="1600" i="1">
                                <a:latin typeface="Cambria Math"/>
                              </a:rPr>
                              <m:t>𝜔</m:t>
                            </m:r>
                          </m:e>
                          <m:sub>
                            <m:r>
                              <a:rPr lang="en-US" sz="1600" i="1">
                                <a:latin typeface="Cambria Math"/>
                              </a:rPr>
                              <m:t>1</m:t>
                            </m:r>
                          </m:sub>
                        </m:sSub>
                      </m:e>
                    </m:d>
                    <m:r>
                      <a:rPr lang="en-US" sz="1600" i="1">
                        <a:latin typeface="Cambria Math"/>
                      </a:rPr>
                      <m:t>=</m:t>
                    </m:r>
                    <m:d>
                      <m:dPr>
                        <m:begChr m:val="{"/>
                        <m:endChr m:val="}"/>
                        <m:ctrlPr>
                          <a:rPr lang="en-US" sz="1600" i="1">
                            <a:latin typeface="Cambria Math"/>
                          </a:rPr>
                        </m:ctrlPr>
                      </m:dPr>
                      <m:e>
                        <m:r>
                          <a:rPr lang="en-US" sz="1600" i="1">
                            <a:latin typeface="Cambria Math"/>
                          </a:rPr>
                          <m:t>±</m:t>
                        </m:r>
                        <m:sSub>
                          <m:sSubPr>
                            <m:ctrlPr>
                              <a:rPr lang="en-US" sz="1600" i="1">
                                <a:latin typeface="Cambria Math"/>
                              </a:rPr>
                            </m:ctrlPr>
                          </m:sSubPr>
                          <m:e>
                            <m:r>
                              <a:rPr lang="en-US" sz="1600" i="1">
                                <a:latin typeface="Cambria Math"/>
                              </a:rPr>
                              <m:t>𝑒</m:t>
                            </m:r>
                          </m:e>
                          <m:sub>
                            <m:r>
                              <a:rPr lang="en-US" sz="1600" i="1">
                                <a:latin typeface="Cambria Math"/>
                              </a:rPr>
                              <m:t>1</m:t>
                            </m:r>
                          </m:sub>
                        </m:sSub>
                        <m:r>
                          <a:rPr lang="en-US" sz="1600" i="1">
                            <a:latin typeface="Cambria Math"/>
                          </a:rPr>
                          <m:t>, ±</m:t>
                        </m:r>
                        <m:sSub>
                          <m:sSubPr>
                            <m:ctrlPr>
                              <a:rPr lang="en-US" sz="1600" i="1">
                                <a:latin typeface="Cambria Math"/>
                              </a:rPr>
                            </m:ctrlPr>
                          </m:sSubPr>
                          <m:e>
                            <m:r>
                              <a:rPr lang="en-US" sz="1600" i="1">
                                <a:latin typeface="Cambria Math"/>
                              </a:rPr>
                              <m:t>𝑒</m:t>
                            </m:r>
                          </m:e>
                          <m:sub>
                            <m:r>
                              <a:rPr lang="en-US" sz="1600" i="1">
                                <a:latin typeface="Cambria Math"/>
                              </a:rPr>
                              <m:t>2</m:t>
                            </m:r>
                          </m:sub>
                        </m:sSub>
                        <m:r>
                          <a:rPr lang="en-US" sz="1600" i="1">
                            <a:latin typeface="Cambria Math"/>
                          </a:rPr>
                          <m:t>, ±</m:t>
                        </m:r>
                        <m:sSub>
                          <m:sSubPr>
                            <m:ctrlPr>
                              <a:rPr lang="en-US" sz="1600" i="1">
                                <a:latin typeface="Cambria Math"/>
                              </a:rPr>
                            </m:ctrlPr>
                          </m:sSubPr>
                          <m:e>
                            <m:r>
                              <a:rPr lang="en-US" sz="1600" i="1">
                                <a:latin typeface="Cambria Math"/>
                              </a:rPr>
                              <m:t>𝑒</m:t>
                            </m:r>
                          </m:e>
                          <m:sub>
                            <m:r>
                              <a:rPr lang="en-US" sz="1600" i="1">
                                <a:latin typeface="Cambria Math"/>
                              </a:rPr>
                              <m:t>3</m:t>
                            </m:r>
                          </m:sub>
                        </m:sSub>
                      </m:e>
                    </m:d>
                  </m:oMath>
                </a14:m>
                <a:r>
                  <a:rPr lang="en-US" sz="1600" dirty="0"/>
                  <a:t>, </a:t>
                </a:r>
                <a:r>
                  <a:rPr lang="en-US" sz="1600" dirty="0" smtClean="0"/>
                  <a:t/>
                </a:r>
                <a14:m>
                  <m:oMath xmlns:m="http://schemas.openxmlformats.org/officeDocument/2006/math">
                    <m:r>
                      <a:rPr lang="en-US" sz="1600" i="1">
                        <a:latin typeface="Cambria Math"/>
                      </a:rPr>
                      <m:t>𝑂</m:t>
                    </m:r>
                    <m:d>
                      <m:dPr>
                        <m:ctrlPr>
                          <a:rPr lang="en-US" sz="1600" i="1">
                            <a:latin typeface="Cambria Math"/>
                          </a:rPr>
                        </m:ctrlPr>
                      </m:dPr>
                      <m:e>
                        <m:r>
                          <a:rPr lang="en-US" sz="1600" i="1">
                            <a:latin typeface="Cambria Math"/>
                          </a:rPr>
                          <m:t>𝜆</m:t>
                        </m:r>
                        <m:sSub>
                          <m:sSubPr>
                            <m:ctrlPr>
                              <a:rPr lang="en-US" sz="1600" i="1">
                                <a:latin typeface="Cambria Math"/>
                              </a:rPr>
                            </m:ctrlPr>
                          </m:sSubPr>
                          <m:e>
                            <m:r>
                              <a:rPr lang="en-US" sz="1600" i="1">
                                <a:latin typeface="Cambria Math"/>
                              </a:rPr>
                              <m:t>𝜔</m:t>
                            </m:r>
                          </m:e>
                          <m:sub>
                            <m:r>
                              <a:rPr lang="en-US" sz="1600" i="1">
                                <a:latin typeface="Cambria Math"/>
                              </a:rPr>
                              <m:t>3</m:t>
                            </m:r>
                          </m:sub>
                        </m:sSub>
                      </m:e>
                    </m:d>
                    <m:r>
                      <a:rPr lang="en-US" sz="1600" i="1">
                        <a:latin typeface="Cambria Math"/>
                      </a:rPr>
                      <m:t>=</m:t>
                    </m:r>
                    <m:f>
                      <m:fPr>
                        <m:ctrlPr>
                          <a:rPr lang="en-US" sz="1600" i="1">
                            <a:latin typeface="Cambria Math"/>
                          </a:rPr>
                        </m:ctrlPr>
                      </m:fPr>
                      <m:num>
                        <m:r>
                          <a:rPr lang="en-US" sz="1600" i="1">
                            <a:latin typeface="Cambria Math"/>
                          </a:rPr>
                          <m:t>1</m:t>
                        </m:r>
                      </m:num>
                      <m:den>
                        <m:r>
                          <a:rPr lang="en-US" sz="1600" i="1">
                            <a:latin typeface="Cambria Math"/>
                          </a:rPr>
                          <m:t>2</m:t>
                        </m:r>
                      </m:den>
                    </m:f>
                    <m:d>
                      <m:dPr>
                        <m:ctrlPr>
                          <a:rPr lang="en-US" sz="1600" i="1">
                            <a:latin typeface="Cambria Math"/>
                          </a:rPr>
                        </m:ctrlPr>
                      </m:dPr>
                      <m:e>
                        <m:r>
                          <a:rPr lang="en-US" sz="1600" i="1">
                            <a:latin typeface="Cambria Math"/>
                          </a:rPr>
                          <m:t>±</m:t>
                        </m:r>
                        <m:sSub>
                          <m:sSubPr>
                            <m:ctrlPr>
                              <a:rPr lang="en-US" sz="1600" i="1">
                                <a:latin typeface="Cambria Math"/>
                              </a:rPr>
                            </m:ctrlPr>
                          </m:sSubPr>
                          <m:e>
                            <m:r>
                              <a:rPr lang="en-US" sz="1600" i="1">
                                <a:latin typeface="Cambria Math"/>
                              </a:rPr>
                              <m:t>𝑒</m:t>
                            </m:r>
                          </m:e>
                          <m:sub>
                            <m:r>
                              <a:rPr lang="en-US" sz="1600" i="1">
                                <a:latin typeface="Cambria Math"/>
                              </a:rPr>
                              <m:t>1</m:t>
                            </m:r>
                          </m:sub>
                        </m:sSub>
                        <m:r>
                          <a:rPr lang="en-US" sz="1600" i="1">
                            <a:latin typeface="Cambria Math"/>
                          </a:rPr>
                          <m:t>±</m:t>
                        </m:r>
                        <m:sSub>
                          <m:sSubPr>
                            <m:ctrlPr>
                              <a:rPr lang="en-US" sz="1600" i="1">
                                <a:latin typeface="Cambria Math"/>
                              </a:rPr>
                            </m:ctrlPr>
                          </m:sSubPr>
                          <m:e>
                            <m:r>
                              <a:rPr lang="en-US" sz="1600" i="1">
                                <a:latin typeface="Cambria Math"/>
                              </a:rPr>
                              <m:t>𝑒</m:t>
                            </m:r>
                          </m:e>
                          <m:sub>
                            <m:r>
                              <a:rPr lang="en-US" sz="1600" i="1">
                                <a:latin typeface="Cambria Math"/>
                              </a:rPr>
                              <m:t>2</m:t>
                            </m:r>
                          </m:sub>
                        </m:sSub>
                        <m:r>
                          <a:rPr lang="en-US" sz="1600" i="1">
                            <a:latin typeface="Cambria Math"/>
                          </a:rPr>
                          <m:t>±</m:t>
                        </m:r>
                        <m:sSub>
                          <m:sSubPr>
                            <m:ctrlPr>
                              <a:rPr lang="en-US" sz="1600" i="1">
                                <a:latin typeface="Cambria Math"/>
                              </a:rPr>
                            </m:ctrlPr>
                          </m:sSubPr>
                          <m:e>
                            <m:r>
                              <a:rPr lang="en-US" sz="1600" i="1">
                                <a:latin typeface="Cambria Math"/>
                              </a:rPr>
                              <m:t>𝑒</m:t>
                            </m:r>
                          </m:e>
                          <m:sub>
                            <m:r>
                              <a:rPr lang="en-US" sz="1600" i="1">
                                <a:latin typeface="Cambria Math"/>
                              </a:rPr>
                              <m:t>3</m:t>
                            </m:r>
                          </m:sub>
                        </m:sSub>
                      </m:e>
                    </m:d>
                    <m:r>
                      <a:rPr lang="en-US" sz="1600" i="1">
                        <a:latin typeface="Cambria Math"/>
                      </a:rPr>
                      <m:t>.</m:t>
                    </m:r>
                  </m:oMath>
                </a14:m>
                <a:endParaRPr lang="en-US" sz="1600" dirty="0" smtClean="0"/>
              </a:p>
              <a:p>
                <a:pPr marL="0" indent="0">
                  <a:buNone/>
                </a:pPr>
                <a:r>
                  <a:rPr lang="en-US" sz="1600" dirty="0"/>
                  <a:t>The first orbit contains vertices of an octahedron and </a:t>
                </a:r>
                <a:endParaRPr lang="en-US" sz="1600" dirty="0" smtClean="0"/>
              </a:p>
              <a:p>
                <a:pPr marL="0" indent="0">
                  <a:buNone/>
                </a:pPr>
                <a:r>
                  <a:rPr lang="en-US" sz="1600" dirty="0" smtClean="0"/>
                  <a:t>the </a:t>
                </a:r>
                <a:r>
                  <a:rPr lang="en-US" sz="1600" dirty="0"/>
                  <a:t>second orbit contains vertices of a cube.  </a:t>
                </a:r>
                <a:r>
                  <a:rPr lang="en-US" sz="1600" dirty="0" smtClean="0"/>
                  <a:t>The </a:t>
                </a:r>
                <a:r>
                  <a:rPr lang="en-US" sz="1600" dirty="0"/>
                  <a:t>two orbits lie on two concentric spheres. </a:t>
                </a:r>
                <a:endParaRPr lang="en-US" sz="1600" dirty="0" smtClean="0"/>
              </a:p>
              <a:p>
                <a:pPr marL="0" indent="0">
                  <a:buNone/>
                </a:pPr>
                <a:r>
                  <a:rPr lang="en-US" sz="1600" dirty="0" smtClean="0"/>
                  <a:t/>
                </a:r>
                <a:r>
                  <a:rPr lang="en-US" sz="1600" dirty="0"/>
                  <a:t>Since 4 faces of the cuboctahedron meet at one vertex, then the dual’s face will be of 4 vertices (that is a rhombus).</a:t>
                </a:r>
              </a:p>
              <a:p>
                <a:pPr marL="0" indent="0">
                  <a:buNone/>
                </a:pPr>
                <a:endParaRPr lang="en-US" sz="16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79424" y="914400"/>
                <a:ext cx="8815879" cy="5216525"/>
              </a:xfrm>
              <a:blipFill rotWithShape="1">
                <a:blip r:embed="rId2" cstate="print"/>
                <a:stretch>
                  <a:fillRect l="-415" t="-350"/>
                </a:stretch>
              </a:blipFill>
            </p:spPr>
            <p:txBody>
              <a:bodyPr/>
              <a:lstStyle/>
              <a:p>
                <a:r>
                  <a:rPr lang="en-US" dirty="0">
                    <a:noFill/>
                  </a:rPr>
                  <a:t> </a:t>
                </a:r>
              </a:p>
            </p:txBody>
          </p:sp>
        </mc:Fallback>
      </mc:AlternateContent>
      <p:sp>
        <p:nvSpPr>
          <p:cNvPr id="4" name="Footer Placeholder 3"/>
          <p:cNvSpPr>
            <a:spLocks noGrp="1"/>
          </p:cNvSpPr>
          <p:nvPr>
            <p:ph type="ftr" sz="quarter" idx="11"/>
          </p:nvPr>
        </p:nvSpPr>
        <p:spPr/>
        <p:txBody>
          <a:bodyPr/>
          <a:lstStyle/>
          <a:p>
            <a:r>
              <a:rPr lang="en-US" altLang="en-US" smtClean="0">
                <a:solidFill>
                  <a:srgbClr val="000000"/>
                </a:solidFill>
              </a:rPr>
              <a:t>Bangalore conference, 16-22 December, 2012</a:t>
            </a:r>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p>
            <a:fld id="{C9F91836-6252-4635-A672-7508B59A3A25}" type="slidenum">
              <a:rPr lang="en-US" altLang="en-US" smtClean="0">
                <a:solidFill>
                  <a:srgbClr val="000000"/>
                </a:solidFill>
              </a:rPr>
              <a:pPr/>
              <a:t>24</a:t>
            </a:fld>
            <a:endParaRPr lang="en-US" altLang="en-US" dirty="0">
              <a:solidFill>
                <a:srgbClr val="000000"/>
              </a:solidFill>
            </a:endParaRPr>
          </a:p>
        </p:txBody>
      </p:sp>
      <p:pic>
        <p:nvPicPr>
          <p:cNvPr id="8" name="Picture 23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34200" y="381000"/>
            <a:ext cx="2057400" cy="5256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546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29550" y="906696"/>
            <a:ext cx="1295400" cy="1228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5461"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048625" y="2135421"/>
            <a:ext cx="1066800" cy="266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5462"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029575" y="4495800"/>
            <a:ext cx="99060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5463"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829550" y="3043238"/>
            <a:ext cx="1376362" cy="1376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27479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277813"/>
            <a:ext cx="8642350" cy="636587"/>
          </a:xfrm>
        </p:spPr>
        <p:txBody>
          <a:bodyPr/>
          <a:lstStyle/>
          <a:p>
            <a:pPr lvl="1" algn="ctr"/>
            <a:r>
              <a:rPr lang="en-US" sz="2400" b="1" dirty="0" smtClean="0"/>
              <a:t> </a:t>
            </a:r>
            <a:r>
              <a:rPr lang="en-US" sz="3200" b="1" dirty="0" smtClean="0">
                <a:solidFill>
                  <a:srgbClr val="FF0000"/>
                </a:solidFill>
              </a:rPr>
              <a:t>Chiral Archimedean and Catalan solids </a:t>
            </a:r>
            <a:endParaRPr lang="en-US" sz="3200" dirty="0">
              <a:solidFill>
                <a:srgbClr val="FF0000"/>
              </a:solidFill>
            </a:endParaRPr>
          </a:p>
        </p:txBody>
      </p:sp>
      <p:sp>
        <p:nvSpPr>
          <p:cNvPr id="3" name="Content Placeholder 2"/>
          <p:cNvSpPr>
            <a:spLocks noGrp="1" noRot="1" noChangeAspect="1" noMove="1" noResize="1" noEditPoints="1" noAdjustHandles="1" noChangeArrowheads="1" noChangeShapeType="1" noTextEdit="1"/>
          </p:cNvSpPr>
          <p:nvPr>
            <p:ph idx="1"/>
          </p:nvPr>
        </p:nvSpPr>
        <p:spPr>
          <a:xfrm>
            <a:off x="479425" y="990600"/>
            <a:ext cx="8642350" cy="5140325"/>
          </a:xfrm>
          <a:blipFill rotWithShape="1">
            <a:blip r:embed="rId2" cstate="print"/>
            <a:stretch>
              <a:fillRect t="-593" r="-917"/>
            </a:stretch>
          </a:blipFill>
        </p:spPr>
        <p:txBody>
          <a:bodyPr/>
          <a:lstStyle/>
          <a:p>
            <a:pPr>
              <a:buNone/>
            </a:pPr>
            <a:r>
              <a:rPr lang="en-US" dirty="0">
                <a:noFill/>
              </a:rPr>
              <a:t> </a:t>
            </a:r>
          </a:p>
        </p:txBody>
      </p:sp>
      <p:sp>
        <p:nvSpPr>
          <p:cNvPr id="4" name="Footer Placeholder 3"/>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5" name="Slide Number Placeholder 4"/>
          <p:cNvSpPr>
            <a:spLocks noGrp="1"/>
          </p:cNvSpPr>
          <p:nvPr>
            <p:ph type="sldNum" sz="quarter" idx="12"/>
          </p:nvPr>
        </p:nvSpPr>
        <p:spPr/>
        <p:txBody>
          <a:bodyPr/>
          <a:lstStyle/>
          <a:p>
            <a:fld id="{C9F91836-6252-4635-A672-7508B59A3A25}" type="slidenum">
              <a:rPr lang="en-US" altLang="en-US" smtClean="0"/>
              <a:pPr/>
              <a:t>25</a:t>
            </a:fld>
            <a:endParaRPr lang="en-US" altLang="en-US" dirty="0"/>
          </a:p>
        </p:txBody>
      </p:sp>
    </p:spTree>
    <p:extLst>
      <p:ext uri="{BB962C8B-B14F-4D97-AF65-F5344CB8AC3E}">
        <p14:creationId xmlns:p14="http://schemas.microsoft.com/office/powerpoint/2010/main" xmlns="" val="16566870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3276600" y="6172200"/>
            <a:ext cx="3041650" cy="457200"/>
          </a:xfrm>
        </p:spPr>
        <p:txBody>
          <a:bodyPr/>
          <a:lstStyle/>
          <a:p>
            <a:r>
              <a:rPr lang="en-US" altLang="en-US" smtClean="0"/>
              <a:t>Bangalore conference, 16-22 December, 2012</a:t>
            </a:r>
            <a:endParaRPr lang="en-US" altLang="en-US"/>
          </a:p>
        </p:txBody>
      </p:sp>
      <p:sp>
        <p:nvSpPr>
          <p:cNvPr id="5" name="Slide Number Placeholder 5"/>
          <p:cNvSpPr>
            <a:spLocks noGrp="1"/>
          </p:cNvSpPr>
          <p:nvPr>
            <p:ph type="sldNum" sz="quarter" idx="12"/>
          </p:nvPr>
        </p:nvSpPr>
        <p:spPr/>
        <p:txBody>
          <a:bodyPr/>
          <a:lstStyle/>
          <a:p>
            <a:fld id="{B9BD2031-16E5-442D-998E-AFD891F7056B}" type="slidenum">
              <a:rPr lang="en-US" altLang="en-US"/>
              <a:pPr/>
              <a:t>26</a:t>
            </a:fld>
            <a:endParaRPr lang="en-US" altLang="en-US"/>
          </a:p>
        </p:txBody>
      </p:sp>
      <p:sp>
        <p:nvSpPr>
          <p:cNvPr id="40962" name="Rectangle 2"/>
          <p:cNvSpPr>
            <a:spLocks noGrp="1" noChangeArrowheads="1"/>
          </p:cNvSpPr>
          <p:nvPr>
            <p:ph type="title"/>
          </p:nvPr>
        </p:nvSpPr>
        <p:spPr>
          <a:xfrm>
            <a:off x="479425" y="277813"/>
            <a:ext cx="8588375" cy="636587"/>
          </a:xfrm>
        </p:spPr>
        <p:txBody>
          <a:bodyPr/>
          <a:lstStyle/>
          <a:p>
            <a:pPr algn="ctr"/>
            <a:r>
              <a:rPr lang="en-US" sz="3200" b="1" dirty="0" err="1">
                <a:solidFill>
                  <a:srgbClr val="FF0000"/>
                </a:solidFill>
              </a:rPr>
              <a:t>Chirality</a:t>
            </a:r>
            <a:endParaRPr lang="en-US" sz="3200" b="1" dirty="0">
              <a:solidFill>
                <a:srgbClr val="FF0000"/>
              </a:solidFill>
            </a:endParaRPr>
          </a:p>
        </p:txBody>
      </p:sp>
      <p:sp>
        <p:nvSpPr>
          <p:cNvPr id="40963" name="Rectangle 3"/>
          <p:cNvSpPr>
            <a:spLocks noGrp="1" noChangeArrowheads="1"/>
          </p:cNvSpPr>
          <p:nvPr>
            <p:ph type="body" idx="1"/>
          </p:nvPr>
        </p:nvSpPr>
        <p:spPr>
          <a:xfrm>
            <a:off x="481013" y="990600"/>
            <a:ext cx="8586787" cy="5135563"/>
          </a:xfrm>
        </p:spPr>
        <p:txBody>
          <a:bodyPr/>
          <a:lstStyle/>
          <a:p>
            <a:pPr>
              <a:lnSpc>
                <a:spcPct val="80000"/>
              </a:lnSpc>
            </a:pPr>
            <a:r>
              <a:rPr lang="en-US" sz="1800" dirty="0"/>
              <a:t>Objects or molecules which cannot be superimposed with their mirror image are called </a:t>
            </a:r>
            <a:r>
              <a:rPr lang="en-US" sz="1800" b="1" dirty="0">
                <a:solidFill>
                  <a:srgbClr val="CC0000"/>
                </a:solidFill>
              </a:rPr>
              <a:t>chiral</a:t>
            </a:r>
            <a:r>
              <a:rPr lang="en-US" sz="1800" dirty="0"/>
              <a:t>. Human hands are  one of the example of chirality. </a:t>
            </a:r>
            <a:r>
              <a:rPr lang="en-US" sz="1800" b="1" dirty="0">
                <a:solidFill>
                  <a:srgbClr val="CC0000"/>
                </a:solidFill>
              </a:rPr>
              <a:t>Achiral</a:t>
            </a:r>
            <a:r>
              <a:rPr lang="en-US" sz="1800" dirty="0">
                <a:solidFill>
                  <a:srgbClr val="CC0000"/>
                </a:solidFill>
              </a:rPr>
              <a:t> </a:t>
            </a:r>
            <a:r>
              <a:rPr lang="en-US" sz="1800" dirty="0"/>
              <a:t>(not chiral) objects are objects that are identical to their mirror image</a:t>
            </a:r>
            <a:r>
              <a:rPr lang="en-US" sz="1800" dirty="0" smtClean="0"/>
              <a:t>.</a:t>
            </a:r>
          </a:p>
          <a:p>
            <a:pPr marL="0" indent="0">
              <a:lnSpc>
                <a:spcPct val="80000"/>
              </a:lnSpc>
              <a:buNone/>
            </a:pPr>
            <a:endParaRPr lang="en-US" sz="1800" dirty="0"/>
          </a:p>
          <a:p>
            <a:pPr>
              <a:lnSpc>
                <a:spcPct val="80000"/>
              </a:lnSpc>
            </a:pPr>
            <a:r>
              <a:rPr lang="en-US" sz="1800" dirty="0"/>
              <a:t>In three dimensional Euclidean space the chirality is defined as follows:     </a:t>
            </a:r>
          </a:p>
          <a:p>
            <a:pPr>
              <a:lnSpc>
                <a:spcPct val="80000"/>
              </a:lnSpc>
              <a:buFont typeface="Wingdings" pitchFamily="2" charset="2"/>
              <a:buNone/>
            </a:pPr>
            <a:r>
              <a:rPr lang="en-US" sz="1800" dirty="0" smtClean="0">
                <a:solidFill>
                  <a:srgbClr val="211AB2"/>
                </a:solidFill>
              </a:rPr>
              <a:t>    </a:t>
            </a:r>
            <a:r>
              <a:rPr lang="en-US" sz="1800" i="1" dirty="0" smtClean="0">
                <a:solidFill>
                  <a:srgbClr val="211AB2"/>
                </a:solidFill>
              </a:rPr>
              <a:t>The </a:t>
            </a:r>
            <a:r>
              <a:rPr lang="en-US" sz="1800" i="1" dirty="0">
                <a:solidFill>
                  <a:srgbClr val="211AB2"/>
                </a:solidFill>
              </a:rPr>
              <a:t>object which can </a:t>
            </a:r>
            <a:r>
              <a:rPr lang="en-US" sz="1800" i="1" dirty="0" smtClean="0">
                <a:solidFill>
                  <a:srgbClr val="211AB2"/>
                </a:solidFill>
              </a:rPr>
              <a:t>not be </a:t>
            </a:r>
            <a:r>
              <a:rPr lang="en-US" sz="1800" i="1" dirty="0">
                <a:solidFill>
                  <a:srgbClr val="211AB2"/>
                </a:solidFill>
              </a:rPr>
              <a:t>transformed to its mirror image </a:t>
            </a:r>
            <a:r>
              <a:rPr lang="en-US" sz="1800" i="1" dirty="0" smtClean="0">
                <a:solidFill>
                  <a:srgbClr val="211AB2"/>
                </a:solidFill>
              </a:rPr>
              <a:t>by proper </a:t>
            </a:r>
            <a:r>
              <a:rPr lang="en-US" sz="1800" i="1" dirty="0">
                <a:solidFill>
                  <a:srgbClr val="211AB2"/>
                </a:solidFill>
              </a:rPr>
              <a:t>rotations and translations </a:t>
            </a:r>
            <a:r>
              <a:rPr lang="en-US" sz="1800" i="1" dirty="0" smtClean="0">
                <a:solidFill>
                  <a:srgbClr val="211AB2"/>
                </a:solidFill>
              </a:rPr>
              <a:t>is called a chiral object.</a:t>
            </a:r>
          </a:p>
          <a:p>
            <a:pPr>
              <a:lnSpc>
                <a:spcPct val="80000"/>
              </a:lnSpc>
              <a:buNone/>
            </a:pPr>
            <a:endParaRPr lang="en-US" sz="1800" b="1" dirty="0"/>
          </a:p>
          <a:p>
            <a:pPr>
              <a:lnSpc>
                <a:spcPct val="80000"/>
              </a:lnSpc>
            </a:pPr>
            <a:r>
              <a:rPr lang="en-US" sz="1800" b="1" dirty="0" smtClean="0">
                <a:solidFill>
                  <a:srgbClr val="211AB2"/>
                </a:solidFill>
              </a:rPr>
              <a:t>Chirality </a:t>
            </a:r>
            <a:r>
              <a:rPr lang="en-US" sz="1800" dirty="0"/>
              <a:t>is a very interesting topic in </a:t>
            </a:r>
            <a:r>
              <a:rPr lang="en-US" sz="1800" dirty="0" smtClean="0">
                <a:solidFill>
                  <a:srgbClr val="FF0000"/>
                </a:solidFill>
              </a:rPr>
              <a:t>  </a:t>
            </a:r>
          </a:p>
          <a:p>
            <a:pPr>
              <a:lnSpc>
                <a:spcPct val="80000"/>
              </a:lnSpc>
              <a:buNone/>
            </a:pPr>
            <a:r>
              <a:rPr lang="en-US" sz="1800" dirty="0" smtClean="0">
                <a:solidFill>
                  <a:srgbClr val="FF0000"/>
                </a:solidFill>
              </a:rPr>
              <a:t>      i</a:t>
            </a:r>
            <a:r>
              <a:rPr lang="en-US" sz="1800" dirty="0">
                <a:solidFill>
                  <a:srgbClr val="FF0000"/>
                </a:solidFill>
              </a:rPr>
              <a:t>) molecular chemistry</a:t>
            </a:r>
          </a:p>
          <a:p>
            <a:pPr>
              <a:lnSpc>
                <a:spcPct val="80000"/>
              </a:lnSpc>
              <a:buNone/>
            </a:pPr>
            <a:r>
              <a:rPr lang="en-US" sz="1800" dirty="0">
                <a:solidFill>
                  <a:srgbClr val="211AB2"/>
                </a:solidFill>
              </a:rPr>
              <a:t>    </a:t>
            </a:r>
            <a:r>
              <a:rPr lang="en-US" sz="1800" dirty="0" smtClean="0">
                <a:solidFill>
                  <a:srgbClr val="211AB2"/>
                </a:solidFill>
              </a:rPr>
              <a:t>  </a:t>
            </a:r>
            <a:r>
              <a:rPr lang="en-US" sz="1800" dirty="0" smtClean="0"/>
              <a:t>A </a:t>
            </a:r>
            <a:r>
              <a:rPr lang="en-US" sz="1800" dirty="0"/>
              <a:t>number of molecules display one type of chirality; they are either left-oriented or right-oriented molecules. </a:t>
            </a:r>
          </a:p>
          <a:p>
            <a:pPr>
              <a:lnSpc>
                <a:spcPct val="80000"/>
              </a:lnSpc>
              <a:buNone/>
            </a:pPr>
            <a:r>
              <a:rPr lang="en-US" sz="1800" dirty="0" smtClean="0">
                <a:solidFill>
                  <a:srgbClr val="FF0000"/>
                </a:solidFill>
              </a:rPr>
              <a:t>         </a:t>
            </a:r>
          </a:p>
          <a:p>
            <a:pPr>
              <a:lnSpc>
                <a:spcPct val="80000"/>
              </a:lnSpc>
              <a:buNone/>
            </a:pPr>
            <a:r>
              <a:rPr lang="en-US" sz="1800" dirty="0" smtClean="0">
                <a:solidFill>
                  <a:srgbClr val="FF0000"/>
                </a:solidFill>
              </a:rPr>
              <a:t>      ii</a:t>
            </a:r>
            <a:r>
              <a:rPr lang="en-US" sz="1800" dirty="0">
                <a:solidFill>
                  <a:srgbClr val="FF0000"/>
                </a:solidFill>
              </a:rPr>
              <a:t>)</a:t>
            </a:r>
            <a:r>
              <a:rPr lang="en-US" sz="1800" dirty="0"/>
              <a:t>  </a:t>
            </a:r>
            <a:r>
              <a:rPr lang="en-US" sz="1800" dirty="0">
                <a:solidFill>
                  <a:srgbClr val="FF0000"/>
                </a:solidFill>
              </a:rPr>
              <a:t>In fundamental physics</a:t>
            </a:r>
            <a:r>
              <a:rPr lang="en-US" sz="1800" dirty="0"/>
              <a:t> chirality plays very   important role. For example:</a:t>
            </a:r>
          </a:p>
          <a:p>
            <a:pPr lvl="1">
              <a:lnSpc>
                <a:spcPct val="80000"/>
              </a:lnSpc>
            </a:pPr>
            <a:r>
              <a:rPr lang="en-US" sz="1800" dirty="0"/>
              <a:t>A massless Dirac particle has to be either in the left handed state or in the right handed state. </a:t>
            </a:r>
          </a:p>
          <a:p>
            <a:pPr lvl="1">
              <a:lnSpc>
                <a:spcPct val="80000"/>
              </a:lnSpc>
            </a:pPr>
            <a:r>
              <a:rPr lang="en-US" sz="1800" dirty="0"/>
              <a:t>The weak interactions which is described by the standard model of high energy physics is invariant under one type of chiral transformations</a:t>
            </a:r>
            <a:endParaRPr lang="en-US" sz="1800" b="1"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7" name="Slide Number Placeholder 6"/>
          <p:cNvSpPr>
            <a:spLocks noGrp="1"/>
          </p:cNvSpPr>
          <p:nvPr>
            <p:ph type="sldNum" sz="quarter" idx="12"/>
          </p:nvPr>
        </p:nvSpPr>
        <p:spPr/>
        <p:txBody>
          <a:bodyPr/>
          <a:lstStyle/>
          <a:p>
            <a:fld id="{511537AB-2BBE-4914-9997-1026C273CF23}" type="slidenum">
              <a:rPr lang="en-US" altLang="en-US"/>
              <a:pPr/>
              <a:t>27</a:t>
            </a:fld>
            <a:endParaRPr lang="en-US" altLang="en-US" dirty="0"/>
          </a:p>
        </p:txBody>
      </p:sp>
      <p:sp>
        <p:nvSpPr>
          <p:cNvPr id="263173" name="Rectangle 5"/>
          <p:cNvSpPr>
            <a:spLocks noGrp="1" noChangeArrowheads="1"/>
          </p:cNvSpPr>
          <p:nvPr>
            <p:ph type="title"/>
          </p:nvPr>
        </p:nvSpPr>
        <p:spPr>
          <a:xfrm>
            <a:off x="609600" y="277813"/>
            <a:ext cx="8512175" cy="788987"/>
          </a:xfrm>
        </p:spPr>
        <p:txBody>
          <a:bodyPr/>
          <a:lstStyle/>
          <a:p>
            <a:pPr algn="ctr"/>
            <a:r>
              <a:rPr lang="en-US" sz="3600" b="1" dirty="0">
                <a:solidFill>
                  <a:srgbClr val="FF0000"/>
                </a:solidFill>
              </a:rPr>
              <a:t>Snub Cube </a:t>
            </a:r>
            <a:r>
              <a:rPr lang="en-US" sz="2000" b="1" dirty="0" smtClean="0">
                <a:solidFill>
                  <a:schemeClr val="tx1"/>
                </a:solidFill>
              </a:rPr>
              <a:t> </a:t>
            </a:r>
            <a:endParaRPr lang="en-US" sz="2100" dirty="0">
              <a:solidFill>
                <a:srgbClr val="211AB2"/>
              </a:solidFill>
            </a:endParaRPr>
          </a:p>
        </p:txBody>
      </p:sp>
      <p:graphicFrame>
        <p:nvGraphicFramePr>
          <p:cNvPr id="263172" name="Object 4"/>
          <p:cNvGraphicFramePr>
            <a:graphicFrameLocks noGrp="1" noChangeAspect="1"/>
          </p:cNvGraphicFramePr>
          <p:nvPr>
            <p:ph sz="half" idx="1"/>
          </p:nvPr>
        </p:nvGraphicFramePr>
        <p:xfrm>
          <a:off x="457200" y="1354138"/>
          <a:ext cx="8610600" cy="4479925"/>
        </p:xfrm>
        <a:graphic>
          <a:graphicData uri="http://schemas.openxmlformats.org/presentationml/2006/ole">
            <p:oleObj spid="_x0000_s263312" name="Equation" r:id="rId3" imgW="5956200" imgH="3098520" progId="Equation.DSMT4">
              <p:embed/>
            </p:oleObj>
          </a:graphicData>
        </a:graphic>
      </p:graphicFrame>
      <p:pic>
        <p:nvPicPr>
          <p:cNvPr id="263175"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t="2455" b="2455"/>
          <a:stretch>
            <a:fillRect/>
          </a:stretch>
        </p:blipFill>
        <p:spPr bwMode="auto">
          <a:xfrm>
            <a:off x="6324600" y="2895600"/>
            <a:ext cx="2640013" cy="1889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7"/>
          <p:cNvSpPr>
            <a:spLocks noGrp="1"/>
          </p:cNvSpPr>
          <p:nvPr>
            <p:ph type="ftr" sz="quarter" idx="11"/>
          </p:nvPr>
        </p:nvSpPr>
        <p:spPr>
          <a:xfrm>
            <a:off x="3352800" y="6248400"/>
            <a:ext cx="3041650" cy="457200"/>
          </a:xfrm>
        </p:spPr>
        <p:txBody>
          <a:bodyPr/>
          <a:lstStyle/>
          <a:p>
            <a:r>
              <a:rPr lang="en-US" altLang="en-US" smtClean="0"/>
              <a:t>Bangalore conference, 16-22 December, 2012</a:t>
            </a:r>
            <a:endParaRPr lang="en-US" altLang="en-US" dirty="0"/>
          </a:p>
        </p:txBody>
      </p:sp>
      <p:sp>
        <p:nvSpPr>
          <p:cNvPr id="24" name="Slide Number Placeholder 8"/>
          <p:cNvSpPr>
            <a:spLocks noGrp="1"/>
          </p:cNvSpPr>
          <p:nvPr>
            <p:ph type="sldNum" sz="quarter" idx="12"/>
          </p:nvPr>
        </p:nvSpPr>
        <p:spPr/>
        <p:txBody>
          <a:bodyPr/>
          <a:lstStyle/>
          <a:p>
            <a:fld id="{8B046DBE-3991-41DA-A0DE-D5DF6ED0E9E1}" type="slidenum">
              <a:rPr lang="en-US" altLang="en-US"/>
              <a:pPr/>
              <a:t>28</a:t>
            </a:fld>
            <a:endParaRPr lang="en-US" altLang="en-US" dirty="0"/>
          </a:p>
        </p:txBody>
      </p:sp>
      <p:sp>
        <p:nvSpPr>
          <p:cNvPr id="251906" name="Rectangle 2"/>
          <p:cNvSpPr>
            <a:spLocks noGrp="1" noChangeArrowheads="1"/>
          </p:cNvSpPr>
          <p:nvPr>
            <p:ph type="title" sz="quarter"/>
          </p:nvPr>
        </p:nvSpPr>
        <p:spPr>
          <a:xfrm>
            <a:off x="685800" y="304800"/>
            <a:ext cx="8305800" cy="636587"/>
          </a:xfrm>
        </p:spPr>
        <p:txBody>
          <a:bodyPr/>
          <a:lstStyle/>
          <a:p>
            <a:r>
              <a:rPr lang="en-US" sz="3600" b="1" dirty="0" smtClean="0">
                <a:solidFill>
                  <a:srgbClr val="FF0000"/>
                </a:solidFill>
              </a:rPr>
              <a:t>Snub </a:t>
            </a:r>
            <a:r>
              <a:rPr lang="en-US" sz="3600" b="1" dirty="0">
                <a:solidFill>
                  <a:srgbClr val="FF0000"/>
                </a:solidFill>
              </a:rPr>
              <a:t>Cube</a:t>
            </a:r>
            <a:r>
              <a:rPr lang="en-US" sz="2100" dirty="0">
                <a:solidFill>
                  <a:srgbClr val="FF0000"/>
                </a:solidFill>
              </a:rPr>
              <a:t> </a:t>
            </a:r>
            <a:r>
              <a:rPr lang="en-US" sz="2000" b="1" dirty="0" smtClean="0">
                <a:solidFill>
                  <a:schemeClr val="tx1"/>
                </a:solidFill>
              </a:rPr>
              <a:t> </a:t>
            </a:r>
            <a:r>
              <a:rPr lang="en-US" sz="2100" dirty="0">
                <a:solidFill>
                  <a:srgbClr val="211AB2"/>
                </a:solidFill>
              </a:rPr>
              <a:t/>
            </a:r>
            <a:br>
              <a:rPr lang="en-US" sz="2100" dirty="0">
                <a:solidFill>
                  <a:srgbClr val="211AB2"/>
                </a:solidFill>
              </a:rPr>
            </a:br>
            <a:r>
              <a:rPr lang="en-US" sz="2100" dirty="0">
                <a:solidFill>
                  <a:srgbClr val="211AB2"/>
                </a:solidFill>
              </a:rPr>
              <a:t/>
            </a:r>
            <a:br>
              <a:rPr lang="en-US" sz="2100" dirty="0">
                <a:solidFill>
                  <a:srgbClr val="211AB2"/>
                </a:solidFill>
              </a:rPr>
            </a:br>
            <a:r>
              <a:rPr lang="en-US" sz="2100" b="1" dirty="0">
                <a:solidFill>
                  <a:srgbClr val="211AB2"/>
                </a:solidFill>
              </a:rPr>
              <a:t>The first vertex     and its mirror image                    can be derived from </a:t>
            </a:r>
            <a:br>
              <a:rPr lang="en-US" sz="2100" b="1" dirty="0">
                <a:solidFill>
                  <a:srgbClr val="211AB2"/>
                </a:solidFill>
              </a:rPr>
            </a:br>
            <a:r>
              <a:rPr lang="en-US" sz="2100" b="1" dirty="0">
                <a:solidFill>
                  <a:srgbClr val="211AB2"/>
                </a:solidFill>
              </a:rPr>
              <a:t>the vector                                </a:t>
            </a:r>
            <a:r>
              <a:rPr lang="en-US" sz="2100" b="1" dirty="0" smtClean="0">
                <a:solidFill>
                  <a:srgbClr val="211AB2"/>
                </a:solidFill>
              </a:rPr>
              <a:t> and                                                                   </a:t>
            </a:r>
            <a:r>
              <a:rPr lang="en-US" sz="2100" b="1" dirty="0">
                <a:solidFill>
                  <a:srgbClr val="211AB2"/>
                </a:solidFill>
              </a:rPr>
              <a:t/>
            </a:r>
            <a:br>
              <a:rPr lang="en-US" sz="2100" b="1" dirty="0">
                <a:solidFill>
                  <a:srgbClr val="211AB2"/>
                </a:solidFill>
              </a:rPr>
            </a:br>
            <a:r>
              <a:rPr lang="en-US" sz="2100" b="1" dirty="0" smtClean="0">
                <a:solidFill>
                  <a:srgbClr val="211AB2"/>
                </a:solidFill>
              </a:rPr>
              <a:t/>
            </a:r>
            <a:br>
              <a:rPr lang="en-US" sz="2100" b="1" dirty="0" smtClean="0">
                <a:solidFill>
                  <a:srgbClr val="211AB2"/>
                </a:solidFill>
              </a:rPr>
            </a:br>
            <a:r>
              <a:rPr lang="en-US" sz="2100" b="1" dirty="0" smtClean="0">
                <a:solidFill>
                  <a:srgbClr val="211AB2"/>
                </a:solidFill>
              </a:rPr>
              <a:t>can </a:t>
            </a:r>
            <a:r>
              <a:rPr lang="en-US" sz="2100" b="1" dirty="0">
                <a:solidFill>
                  <a:srgbClr val="211AB2"/>
                </a:solidFill>
              </a:rPr>
              <a:t>be written in terms of quaternionic units as  </a:t>
            </a:r>
            <a:br>
              <a:rPr lang="en-US" sz="2100" b="1" dirty="0">
                <a:solidFill>
                  <a:srgbClr val="211AB2"/>
                </a:solidFill>
              </a:rPr>
            </a:br>
            <a:r>
              <a:rPr lang="en-US" sz="2100" b="1" dirty="0">
                <a:solidFill>
                  <a:srgbClr val="211AB2"/>
                </a:solidFill>
              </a:rPr>
              <a:t/>
            </a:r>
            <a:br>
              <a:rPr lang="en-US" sz="2100" b="1" dirty="0">
                <a:solidFill>
                  <a:srgbClr val="211AB2"/>
                </a:solidFill>
              </a:rPr>
            </a:br>
            <a:r>
              <a:rPr lang="en-US" sz="2100" b="1" dirty="0">
                <a:solidFill>
                  <a:srgbClr val="211AB2"/>
                </a:solidFill>
              </a:rPr>
              <a:t/>
            </a:r>
            <a:br>
              <a:rPr lang="en-US" sz="2100" b="1" dirty="0">
                <a:solidFill>
                  <a:srgbClr val="211AB2"/>
                </a:solidFill>
              </a:rPr>
            </a:br>
            <a:r>
              <a:rPr lang="en-US" sz="2100" b="1" dirty="0">
                <a:solidFill>
                  <a:srgbClr val="211AB2"/>
                </a:solidFill>
              </a:rPr>
              <a:t>deleting the overall scale factor  the orbits         </a:t>
            </a:r>
            <a:br>
              <a:rPr lang="en-US" sz="2100" b="1" dirty="0">
                <a:solidFill>
                  <a:srgbClr val="211AB2"/>
                </a:solidFill>
              </a:rPr>
            </a:br>
            <a:r>
              <a:rPr lang="en-US" sz="2100" b="1" dirty="0">
                <a:solidFill>
                  <a:srgbClr val="211AB2"/>
                </a:solidFill>
              </a:rPr>
              <a:t> can easily be determined as </a:t>
            </a:r>
            <a:br>
              <a:rPr lang="en-US" sz="2100" b="1" dirty="0">
                <a:solidFill>
                  <a:srgbClr val="211AB2"/>
                </a:solidFill>
              </a:rPr>
            </a:br>
            <a:r>
              <a:rPr lang="en-US" sz="2100" b="1" dirty="0">
                <a:solidFill>
                  <a:srgbClr val="211AB2"/>
                </a:solidFill>
              </a:rPr>
              <a:t/>
            </a:r>
            <a:br>
              <a:rPr lang="en-US" sz="2100" b="1" dirty="0">
                <a:solidFill>
                  <a:srgbClr val="211AB2"/>
                </a:solidFill>
              </a:rPr>
            </a:br>
            <a:r>
              <a:rPr lang="en-US" sz="2100" b="1" dirty="0">
                <a:solidFill>
                  <a:srgbClr val="211AB2"/>
                </a:solidFill>
              </a:rPr>
              <a:t/>
            </a:r>
            <a:br>
              <a:rPr lang="en-US" sz="2100" b="1" dirty="0">
                <a:solidFill>
                  <a:srgbClr val="211AB2"/>
                </a:solidFill>
              </a:rPr>
            </a:br>
            <a:r>
              <a:rPr lang="en-US" sz="2100" b="1" dirty="0">
                <a:solidFill>
                  <a:srgbClr val="211AB2"/>
                </a:solidFill>
              </a:rPr>
              <a:t/>
            </a:r>
            <a:br>
              <a:rPr lang="en-US" sz="2100" b="1" dirty="0">
                <a:solidFill>
                  <a:srgbClr val="211AB2"/>
                </a:solidFill>
              </a:rPr>
            </a:br>
            <a:r>
              <a:rPr lang="en-US" sz="1800" b="1" dirty="0">
                <a:solidFill>
                  <a:srgbClr val="211AB2"/>
                </a:solidFill>
              </a:rPr>
              <a:t>The snub cubes represented by these sets of  vertices are shown </a:t>
            </a:r>
            <a:r>
              <a:rPr lang="en-US" sz="1800" b="1" dirty="0" smtClean="0">
                <a:solidFill>
                  <a:srgbClr val="211AB2"/>
                </a:solidFill>
              </a:rPr>
              <a:t> </a:t>
            </a:r>
            <a:r>
              <a:rPr lang="en-US" sz="2000" b="1" dirty="0">
                <a:solidFill>
                  <a:srgbClr val="211AB2"/>
                </a:solidFill>
              </a:rPr>
              <a:t/>
            </a:r>
            <a:br>
              <a:rPr lang="en-US" sz="2000" b="1" dirty="0">
                <a:solidFill>
                  <a:srgbClr val="211AB2"/>
                </a:solidFill>
              </a:rPr>
            </a:br>
            <a:r>
              <a:rPr lang="en-US" sz="2000" b="1" u="sng" dirty="0" smtClean="0">
                <a:solidFill>
                  <a:srgbClr val="211AB2"/>
                </a:solidFill>
              </a:rPr>
              <a:t> </a:t>
            </a:r>
            <a:r>
              <a:rPr lang="en-US" sz="2100" b="1" dirty="0">
                <a:solidFill>
                  <a:srgbClr val="211AB2"/>
                </a:solidFill>
              </a:rPr>
              <a:t/>
            </a:r>
            <a:br>
              <a:rPr lang="en-US" sz="2100" b="1" dirty="0">
                <a:solidFill>
                  <a:srgbClr val="211AB2"/>
                </a:solidFill>
              </a:rPr>
            </a:br>
            <a:r>
              <a:rPr lang="en-US" sz="2100" b="1" dirty="0">
                <a:solidFill>
                  <a:srgbClr val="211AB2"/>
                </a:solidFill>
              </a:rPr>
              <a:t/>
            </a:r>
            <a:br>
              <a:rPr lang="en-US" sz="2100" b="1" dirty="0">
                <a:solidFill>
                  <a:srgbClr val="211AB2"/>
                </a:solidFill>
              </a:rPr>
            </a:br>
            <a:r>
              <a:rPr lang="en-US" sz="2100" dirty="0">
                <a:solidFill>
                  <a:srgbClr val="211AB2"/>
                </a:solidFill>
              </a:rPr>
              <a:t/>
            </a:r>
            <a:br>
              <a:rPr lang="en-US" sz="2100" dirty="0">
                <a:solidFill>
                  <a:srgbClr val="211AB2"/>
                </a:solidFill>
              </a:rPr>
            </a:br>
            <a:r>
              <a:rPr lang="en-US" sz="2100" dirty="0">
                <a:solidFill>
                  <a:srgbClr val="211AB2"/>
                </a:solidFill>
              </a:rPr>
              <a:t/>
            </a:r>
            <a:br>
              <a:rPr lang="en-US" sz="2100" dirty="0">
                <a:solidFill>
                  <a:srgbClr val="211AB2"/>
                </a:solidFill>
              </a:rPr>
            </a:br>
            <a:endParaRPr lang="en-US" sz="2100" dirty="0">
              <a:solidFill>
                <a:srgbClr val="211AB2"/>
              </a:solidFill>
            </a:endParaRPr>
          </a:p>
        </p:txBody>
      </p:sp>
      <p:graphicFrame>
        <p:nvGraphicFramePr>
          <p:cNvPr id="251929" name="Object 25"/>
          <p:cNvGraphicFramePr>
            <a:graphicFrameLocks noGrp="1" noChangeAspect="1"/>
          </p:cNvGraphicFramePr>
          <p:nvPr>
            <p:ph sz="quarter" idx="1"/>
          </p:nvPr>
        </p:nvGraphicFramePr>
        <p:xfrm>
          <a:off x="762000" y="2514600"/>
          <a:ext cx="2895600" cy="600075"/>
        </p:xfrm>
        <a:graphic>
          <a:graphicData uri="http://schemas.openxmlformats.org/presentationml/2006/ole">
            <p:oleObj spid="_x0000_s252638" name="Equation" r:id="rId3" imgW="2020869" imgH="418577" progId="Equation.DSMT4">
              <p:embed/>
            </p:oleObj>
          </a:graphicData>
        </a:graphic>
      </p:graphicFrame>
      <p:graphicFrame>
        <p:nvGraphicFramePr>
          <p:cNvPr id="251938" name="Object 34"/>
          <p:cNvGraphicFramePr>
            <a:graphicFrameLocks noGrp="1" noChangeAspect="1"/>
          </p:cNvGraphicFramePr>
          <p:nvPr>
            <p:ph sz="quarter" idx="2"/>
          </p:nvPr>
        </p:nvGraphicFramePr>
        <p:xfrm>
          <a:off x="1371600" y="3733800"/>
          <a:ext cx="7040440" cy="381000"/>
        </p:xfrm>
        <a:graphic>
          <a:graphicData uri="http://schemas.openxmlformats.org/presentationml/2006/ole">
            <p:oleObj spid="_x0000_s252639" name="Equation" r:id="rId4" imgW="4385516" imgH="238261" progId="Equation.DSMT4">
              <p:embed/>
            </p:oleObj>
          </a:graphicData>
        </a:graphic>
      </p:graphicFrame>
      <p:graphicFrame>
        <p:nvGraphicFramePr>
          <p:cNvPr id="251940" name="Object 36"/>
          <p:cNvGraphicFramePr>
            <a:graphicFrameLocks noGrp="1" noChangeAspect="1"/>
          </p:cNvGraphicFramePr>
          <p:nvPr>
            <p:ph sz="quarter" idx="3"/>
          </p:nvPr>
        </p:nvGraphicFramePr>
        <p:xfrm>
          <a:off x="1371600" y="4191000"/>
          <a:ext cx="7086600" cy="382588"/>
        </p:xfrm>
        <a:graphic>
          <a:graphicData uri="http://schemas.openxmlformats.org/presentationml/2006/ole">
            <p:oleObj spid="_x0000_s252640" name="Equation" r:id="rId5" imgW="4413264" imgH="238261" progId="Equation.DSMT4">
              <p:embed/>
            </p:oleObj>
          </a:graphicData>
        </a:graphic>
      </p:graphicFrame>
      <p:sp>
        <p:nvSpPr>
          <p:cNvPr id="251910" name="Rectangle 6"/>
          <p:cNvSpPr>
            <a:spLocks noChangeArrowheads="1"/>
          </p:cNvSpPr>
          <p:nvPr/>
        </p:nvSpPr>
        <p:spPr bwMode="auto">
          <a:xfrm>
            <a:off x="0" y="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sp>
        <p:nvSpPr>
          <p:cNvPr id="251911" name="Rectangle 7"/>
          <p:cNvSpPr>
            <a:spLocks noChangeArrowheads="1"/>
          </p:cNvSpPr>
          <p:nvPr/>
        </p:nvSpPr>
        <p:spPr bwMode="auto">
          <a:xfrm>
            <a:off x="0" y="428625"/>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sp>
        <p:nvSpPr>
          <p:cNvPr id="251912" name="Rectangle 8"/>
          <p:cNvSpPr>
            <a:spLocks noChangeArrowheads="1"/>
          </p:cNvSpPr>
          <p:nvPr/>
        </p:nvSpPr>
        <p:spPr bwMode="auto">
          <a:xfrm>
            <a:off x="0" y="4191000"/>
            <a:ext cx="2333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0" hangingPunct="0"/>
            <a:r>
              <a:rPr lang="en-US" dirty="0">
                <a:latin typeface="Candara" pitchFamily="34" charset="0"/>
              </a:rPr>
              <a:t> </a:t>
            </a:r>
          </a:p>
        </p:txBody>
      </p:sp>
      <p:sp>
        <p:nvSpPr>
          <p:cNvPr id="251914" name="Rectangle 10"/>
          <p:cNvSpPr>
            <a:spLocks noChangeArrowheads="1"/>
          </p:cNvSpPr>
          <p:nvPr/>
        </p:nvSpPr>
        <p:spPr bwMode="auto">
          <a:xfrm flipV="1">
            <a:off x="990600" y="3430588"/>
            <a:ext cx="9601200" cy="74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dirty="0"/>
          </a:p>
        </p:txBody>
      </p:sp>
      <p:sp>
        <p:nvSpPr>
          <p:cNvPr id="251916" name="Rectangle 12"/>
          <p:cNvSpPr>
            <a:spLocks noChangeArrowheads="1"/>
          </p:cNvSpPr>
          <p:nvPr/>
        </p:nvSpPr>
        <p:spPr bwMode="auto">
          <a:xfrm>
            <a:off x="0" y="350520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sp>
        <p:nvSpPr>
          <p:cNvPr id="251933" name="Rectangle 29"/>
          <p:cNvSpPr>
            <a:spLocks noChangeArrowheads="1"/>
          </p:cNvSpPr>
          <p:nvPr/>
        </p:nvSpPr>
        <p:spPr bwMode="auto">
          <a:xfrm>
            <a:off x="0" y="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sp>
        <p:nvSpPr>
          <p:cNvPr id="251934" name="Rectangle 30"/>
          <p:cNvSpPr>
            <a:spLocks noChangeArrowheads="1"/>
          </p:cNvSpPr>
          <p:nvPr/>
        </p:nvSpPr>
        <p:spPr bwMode="auto">
          <a:xfrm>
            <a:off x="0" y="238125"/>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pic>
        <p:nvPicPr>
          <p:cNvPr id="251944" name="Picture 40"/>
          <p:cNvPicPr>
            <a:picLocks noChangeAspect="1" noChangeArrowheads="1"/>
          </p:cNvPicPr>
          <p:nvPr/>
        </p:nvPicPr>
        <p:blipFill>
          <a:blip r:embed="rId6" cstate="print">
            <a:extLst>
              <a:ext uri="{28A0092B-C50C-407E-A947-70E740481C1C}">
                <a14:useLocalDpi xmlns:a14="http://schemas.microsoft.com/office/drawing/2010/main" xmlns="" val="0"/>
              </a:ext>
            </a:extLst>
          </a:blip>
          <a:srcRect l="7007" t="16327" r="14015" b="9796"/>
          <a:stretch>
            <a:fillRect/>
          </a:stretch>
        </p:blipFill>
        <p:spPr bwMode="auto">
          <a:xfrm>
            <a:off x="1905000" y="5029200"/>
            <a:ext cx="1066799" cy="10851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1945" name="Picture 41"/>
          <p:cNvPicPr>
            <a:picLocks noChangeAspect="1" noChangeArrowheads="1"/>
          </p:cNvPicPr>
          <p:nvPr/>
        </p:nvPicPr>
        <p:blipFill>
          <a:blip r:embed="rId7" cstate="print">
            <a:extLst>
              <a:ext uri="{28A0092B-C50C-407E-A947-70E740481C1C}">
                <a14:useLocalDpi xmlns:a14="http://schemas.microsoft.com/office/drawing/2010/main" xmlns="" val="0"/>
              </a:ext>
            </a:extLst>
          </a:blip>
          <a:srcRect l="7710" t="7111" r="7710" b="14223"/>
          <a:stretch>
            <a:fillRect/>
          </a:stretch>
        </p:blipFill>
        <p:spPr bwMode="auto">
          <a:xfrm>
            <a:off x="3657600" y="5029200"/>
            <a:ext cx="1108663"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51946" name="Object 42"/>
          <p:cNvGraphicFramePr>
            <a:graphicFrameLocks noGrp="1" noChangeAspect="1"/>
          </p:cNvGraphicFramePr>
          <p:nvPr>
            <p:ph sz="quarter" idx="4"/>
          </p:nvPr>
        </p:nvGraphicFramePr>
        <p:xfrm>
          <a:off x="2514600" y="1295400"/>
          <a:ext cx="292100" cy="304800"/>
        </p:xfrm>
        <a:graphic>
          <a:graphicData uri="http://schemas.openxmlformats.org/presentationml/2006/ole">
            <p:oleObj spid="_x0000_s252641" name="Equation" r:id="rId8" imgW="304536" imgH="317225" progId="Equation.3">
              <p:embed/>
            </p:oleObj>
          </a:graphicData>
        </a:graphic>
      </p:graphicFrame>
      <p:graphicFrame>
        <p:nvGraphicFramePr>
          <p:cNvPr id="251948" name="Object 44"/>
          <p:cNvGraphicFramePr>
            <a:graphicFrameLocks noChangeAspect="1"/>
          </p:cNvGraphicFramePr>
          <p:nvPr/>
        </p:nvGraphicFramePr>
        <p:xfrm>
          <a:off x="5257800" y="1219200"/>
          <a:ext cx="1054100" cy="317500"/>
        </p:xfrm>
        <a:graphic>
          <a:graphicData uri="http://schemas.openxmlformats.org/presentationml/2006/ole">
            <p:oleObj spid="_x0000_s252642" name="Equation" r:id="rId9" imgW="1053643" imgH="317362" progId="Equation.3">
              <p:embed/>
            </p:oleObj>
          </a:graphicData>
        </a:graphic>
      </p:graphicFrame>
      <p:graphicFrame>
        <p:nvGraphicFramePr>
          <p:cNvPr id="251949" name="Object 45"/>
          <p:cNvGraphicFramePr>
            <a:graphicFrameLocks noChangeAspect="1"/>
          </p:cNvGraphicFramePr>
          <p:nvPr/>
        </p:nvGraphicFramePr>
        <p:xfrm>
          <a:off x="5638800" y="3200400"/>
          <a:ext cx="3352800" cy="293688"/>
        </p:xfrm>
        <a:graphic>
          <a:graphicData uri="http://schemas.openxmlformats.org/presentationml/2006/ole">
            <p:oleObj spid="_x0000_s252643" name="Equation" r:id="rId10" imgW="3771900" imgH="330200" progId="Equation.3">
              <p:embed/>
            </p:oleObj>
          </a:graphicData>
        </a:graphic>
      </p:graphicFrame>
      <p:graphicFrame>
        <p:nvGraphicFramePr>
          <p:cNvPr id="251950" name="Object 46"/>
          <p:cNvGraphicFramePr>
            <a:graphicFrameLocks noChangeAspect="1"/>
          </p:cNvGraphicFramePr>
          <p:nvPr/>
        </p:nvGraphicFramePr>
        <p:xfrm>
          <a:off x="3657600" y="2514600"/>
          <a:ext cx="2727325" cy="596900"/>
        </p:xfrm>
        <a:graphic>
          <a:graphicData uri="http://schemas.openxmlformats.org/presentationml/2006/ole">
            <p:oleObj spid="_x0000_s252644" name="Equation" r:id="rId11" imgW="2032000" imgH="444500" progId="Equation.DSMT4">
              <p:embed/>
            </p:oleObj>
          </a:graphicData>
        </a:graphic>
      </p:graphicFrame>
      <p:graphicFrame>
        <p:nvGraphicFramePr>
          <p:cNvPr id="251951" name="Object 47"/>
          <p:cNvGraphicFramePr>
            <a:graphicFrameLocks noChangeAspect="1"/>
          </p:cNvGraphicFramePr>
          <p:nvPr/>
        </p:nvGraphicFramePr>
        <p:xfrm>
          <a:off x="4724400" y="3270250"/>
          <a:ext cx="152400" cy="317500"/>
        </p:xfrm>
        <a:graphic>
          <a:graphicData uri="http://schemas.openxmlformats.org/presentationml/2006/ole">
            <p:oleObj spid="_x0000_s252645" name="Equation" r:id="rId12" imgW="152268" imgH="317225" progId="Equation.3">
              <p:embed/>
            </p:oleObj>
          </a:graphicData>
        </a:graphic>
      </p:graphicFrame>
      <p:graphicFrame>
        <p:nvGraphicFramePr>
          <p:cNvPr id="251952" name="Object 48"/>
          <p:cNvGraphicFramePr>
            <a:graphicFrameLocks noChangeAspect="1"/>
          </p:cNvGraphicFramePr>
          <p:nvPr/>
        </p:nvGraphicFramePr>
        <p:xfrm>
          <a:off x="1905000" y="1600200"/>
          <a:ext cx="2057400" cy="303213"/>
        </p:xfrm>
        <a:graphic>
          <a:graphicData uri="http://schemas.openxmlformats.org/presentationml/2006/ole">
            <p:oleObj spid="_x0000_s252646" name="Equation" r:id="rId13" imgW="1553129" imgH="228184" progId="Equation.DSMT4">
              <p:embed/>
            </p:oleObj>
          </a:graphicData>
        </a:graphic>
      </p:graphicFrame>
      <p:graphicFrame>
        <p:nvGraphicFramePr>
          <p:cNvPr id="251953" name="Object 49"/>
          <p:cNvGraphicFramePr>
            <a:graphicFrameLocks noChangeAspect="1"/>
          </p:cNvGraphicFramePr>
          <p:nvPr/>
        </p:nvGraphicFramePr>
        <p:xfrm>
          <a:off x="4724400" y="1524000"/>
          <a:ext cx="3429000" cy="342900"/>
        </p:xfrm>
        <a:graphic>
          <a:graphicData uri="http://schemas.openxmlformats.org/presentationml/2006/ole">
            <p:oleObj spid="_x0000_s252647" name="Equation" r:id="rId14" imgW="2287892" imgH="228184" progId="Equation.DSMT4">
              <p:embed/>
            </p:oleObj>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7"/>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22" name="Slide Number Placeholder 8"/>
          <p:cNvSpPr>
            <a:spLocks noGrp="1"/>
          </p:cNvSpPr>
          <p:nvPr>
            <p:ph type="sldNum" sz="quarter" idx="12"/>
          </p:nvPr>
        </p:nvSpPr>
        <p:spPr/>
        <p:txBody>
          <a:bodyPr/>
          <a:lstStyle/>
          <a:p>
            <a:fld id="{9CF54F6F-B836-408E-BD52-29A98A964682}" type="slidenum">
              <a:rPr lang="en-US" altLang="en-US"/>
              <a:pPr/>
              <a:t>29</a:t>
            </a:fld>
            <a:endParaRPr lang="en-US" altLang="en-US" dirty="0"/>
          </a:p>
        </p:txBody>
      </p:sp>
      <p:sp>
        <p:nvSpPr>
          <p:cNvPr id="75778" name="Rectangle 2"/>
          <p:cNvSpPr>
            <a:spLocks noGrp="1" noChangeArrowheads="1"/>
          </p:cNvSpPr>
          <p:nvPr>
            <p:ph type="title" sz="quarter"/>
          </p:nvPr>
        </p:nvSpPr>
        <p:spPr>
          <a:xfrm>
            <a:off x="685800" y="277813"/>
            <a:ext cx="8435975" cy="484187"/>
          </a:xfrm>
        </p:spPr>
        <p:txBody>
          <a:bodyPr/>
          <a:lstStyle/>
          <a:p>
            <a:pPr>
              <a:buFont typeface="Wingdings" pitchFamily="2" charset="2"/>
              <a:buNone/>
            </a:pPr>
            <a:r>
              <a:rPr lang="en-US" sz="3200" b="1" dirty="0">
                <a:solidFill>
                  <a:srgbClr val="FF0000"/>
                </a:solidFill>
              </a:rPr>
              <a:t>Dual solid of the snub cube</a:t>
            </a:r>
            <a:r>
              <a:rPr lang="en-US" sz="3200" dirty="0">
                <a:solidFill>
                  <a:srgbClr val="FF0000"/>
                </a:solidFill>
              </a:rPr>
              <a:t> </a:t>
            </a:r>
            <a:r>
              <a:rPr lang="en-US" sz="4000" b="1" dirty="0">
                <a:solidFill>
                  <a:srgbClr val="211AB2"/>
                </a:solidFill>
              </a:rPr>
              <a:t/>
            </a:r>
            <a:br>
              <a:rPr lang="en-US" sz="4000" b="1" dirty="0">
                <a:solidFill>
                  <a:srgbClr val="211AB2"/>
                </a:solidFill>
              </a:rPr>
            </a:br>
            <a:r>
              <a:rPr lang="en-US" sz="2000" b="1" dirty="0">
                <a:solidFill>
                  <a:srgbClr val="211AB2"/>
                </a:solidFill>
              </a:rPr>
              <a:t>We can determine </a:t>
            </a:r>
            <a:r>
              <a:rPr lang="en-US" sz="2000" b="1" u="sng" dirty="0">
                <a:solidFill>
                  <a:srgbClr val="CC0000"/>
                </a:solidFill>
              </a:rPr>
              <a:t>the centers of the faces</a:t>
            </a:r>
            <a:r>
              <a:rPr lang="en-US" sz="2000" b="1" dirty="0">
                <a:solidFill>
                  <a:srgbClr val="211AB2"/>
                </a:solidFill>
              </a:rPr>
              <a:t> in figure below: </a:t>
            </a:r>
            <a:br>
              <a:rPr lang="en-US" sz="2000" b="1" dirty="0">
                <a:solidFill>
                  <a:srgbClr val="211AB2"/>
                </a:solidFill>
              </a:rPr>
            </a:br>
            <a:r>
              <a:rPr lang="en-US" sz="2000" b="1" dirty="0">
                <a:solidFill>
                  <a:srgbClr val="211AB2"/>
                </a:solidFill>
              </a:rPr>
              <a:t>The </a:t>
            </a:r>
            <a:r>
              <a:rPr lang="en-US" sz="2000" b="1" u="sng" dirty="0">
                <a:solidFill>
                  <a:srgbClr val="211AB2"/>
                </a:solidFill>
              </a:rPr>
              <a:t>faces 1 and 3</a:t>
            </a:r>
            <a:r>
              <a:rPr lang="en-US" sz="2000" b="1" dirty="0">
                <a:solidFill>
                  <a:srgbClr val="211AB2"/>
                </a:solidFill>
              </a:rPr>
              <a:t> are represented by the vectors       and      up to some scale factors.       </a:t>
            </a:r>
            <a:br>
              <a:rPr lang="en-US" sz="2000" b="1" dirty="0">
                <a:solidFill>
                  <a:srgbClr val="211AB2"/>
                </a:solidFill>
              </a:rPr>
            </a:br>
            <a:r>
              <a:rPr lang="en-US" sz="2000" b="1" dirty="0">
                <a:solidFill>
                  <a:srgbClr val="211AB2"/>
                </a:solidFill>
              </a:rPr>
              <a:t>      is invariant under the rotation represented by </a:t>
            </a:r>
            <a:r>
              <a:rPr lang="en-US" sz="2000" b="1" i="1" dirty="0">
                <a:solidFill>
                  <a:schemeClr val="tx1"/>
                </a:solidFill>
              </a:rPr>
              <a:t>r</a:t>
            </a:r>
            <a:r>
              <a:rPr lang="en-US" sz="2000" b="1" baseline="-25000" dirty="0">
                <a:solidFill>
                  <a:schemeClr val="tx1"/>
                </a:solidFill>
              </a:rPr>
              <a:t>1</a:t>
            </a:r>
            <a:r>
              <a:rPr lang="en-US" sz="2000" b="1" i="1" dirty="0">
                <a:solidFill>
                  <a:schemeClr val="tx1"/>
                </a:solidFill>
              </a:rPr>
              <a:t>r</a:t>
            </a:r>
            <a:r>
              <a:rPr lang="en-US" sz="2000" b="1" baseline="-25000" dirty="0">
                <a:solidFill>
                  <a:schemeClr val="tx1"/>
                </a:solidFill>
              </a:rPr>
              <a:t>2 </a:t>
            </a:r>
            <a:r>
              <a:rPr lang="en-US" sz="2000" b="1" dirty="0">
                <a:solidFill>
                  <a:schemeClr val="tx1"/>
                </a:solidFill>
              </a:rPr>
              <a:t>. In other words the triangle 3 is rotated to itself by a rotation around the vector     . </a:t>
            </a:r>
            <a:br>
              <a:rPr lang="en-US" sz="2000" b="1" dirty="0">
                <a:solidFill>
                  <a:schemeClr val="tx1"/>
                </a:solidFill>
              </a:rPr>
            </a:br>
            <a:r>
              <a:rPr lang="en-US" sz="2000" b="1" dirty="0">
                <a:solidFill>
                  <a:schemeClr val="tx1"/>
                </a:solidFill>
              </a:rPr>
              <a:t/>
            </a:r>
            <a:br>
              <a:rPr lang="en-US" sz="2000" b="1" dirty="0">
                <a:solidFill>
                  <a:schemeClr val="tx1"/>
                </a:solidFill>
              </a:rPr>
            </a:br>
            <a:r>
              <a:rPr lang="en-US" sz="2000" b="1" dirty="0">
                <a:solidFill>
                  <a:srgbClr val="211AB2"/>
                </a:solidFill>
              </a:rPr>
              <a:t>The vectors representing the centers of the </a:t>
            </a:r>
            <a:r>
              <a:rPr lang="en-US" sz="2000" b="1" u="sng" dirty="0">
                <a:solidFill>
                  <a:srgbClr val="211AB2"/>
                </a:solidFill>
              </a:rPr>
              <a:t>faces 2, 4 and 5</a:t>
            </a:r>
            <a:r>
              <a:rPr lang="en-US" sz="2000" b="1" dirty="0">
                <a:solidFill>
                  <a:srgbClr val="211AB2"/>
                </a:solidFill>
              </a:rPr>
              <a:t> can be determined </a:t>
            </a:r>
            <a:r>
              <a:rPr lang="en-US" sz="2000" b="1" dirty="0">
                <a:solidFill>
                  <a:schemeClr val="tx1"/>
                </a:solidFill>
              </a:rPr>
              <a:t>by averaging the vertices</a:t>
            </a:r>
            <a:r>
              <a:rPr lang="en-US" sz="2000" b="1" dirty="0">
                <a:solidFill>
                  <a:srgbClr val="211AB2"/>
                </a:solidFill>
              </a:rPr>
              <a:t> representing these faces and they lie in the same orbit under the proper octahedral group. </a:t>
            </a:r>
            <a:br>
              <a:rPr lang="en-US" sz="2000" b="1" dirty="0">
                <a:solidFill>
                  <a:srgbClr val="211AB2"/>
                </a:solidFill>
              </a:rPr>
            </a:br>
            <a:r>
              <a:rPr lang="en-US" sz="2000" b="1" dirty="0">
                <a:solidFill>
                  <a:srgbClr val="211AB2"/>
                </a:solidFill>
              </a:rPr>
              <a:t/>
            </a:r>
            <a:br>
              <a:rPr lang="en-US" sz="2000" b="1" dirty="0">
                <a:solidFill>
                  <a:srgbClr val="211AB2"/>
                </a:solidFill>
              </a:rPr>
            </a:br>
            <a:r>
              <a:rPr lang="en-US" sz="2000" b="1" dirty="0">
                <a:solidFill>
                  <a:srgbClr val="211AB2"/>
                </a:solidFill>
              </a:rPr>
              <a:t>The vector representing the center of the </a:t>
            </a:r>
            <a:r>
              <a:rPr lang="en-US" sz="2000" b="1" u="sng" dirty="0">
                <a:solidFill>
                  <a:srgbClr val="211AB2"/>
                </a:solidFill>
              </a:rPr>
              <a:t>face 2</a:t>
            </a:r>
            <a:r>
              <a:rPr lang="en-US" sz="2000" b="1" dirty="0">
                <a:solidFill>
                  <a:srgbClr val="211AB2"/>
                </a:solidFill>
              </a:rPr>
              <a:t> is </a:t>
            </a:r>
            <a:br>
              <a:rPr lang="en-US" sz="2000" b="1" dirty="0">
                <a:solidFill>
                  <a:srgbClr val="211AB2"/>
                </a:solidFill>
              </a:rPr>
            </a:br>
            <a:r>
              <a:rPr lang="en-US" sz="2000" b="1" dirty="0">
                <a:solidFill>
                  <a:srgbClr val="211AB2"/>
                </a:solidFill>
              </a:rPr>
              <a:t/>
            </a:r>
            <a:br>
              <a:rPr lang="en-US" sz="2000" b="1" dirty="0">
                <a:solidFill>
                  <a:srgbClr val="211AB2"/>
                </a:solidFill>
              </a:rPr>
            </a:br>
            <a:r>
              <a:rPr lang="en-US" sz="2000" b="1" dirty="0">
                <a:solidFill>
                  <a:srgbClr val="211AB2"/>
                </a:solidFill>
              </a:rPr>
              <a:t>The scale factors multiplying the vectors</a:t>
            </a:r>
            <a:br>
              <a:rPr lang="en-US" sz="2000" b="1" dirty="0">
                <a:solidFill>
                  <a:srgbClr val="211AB2"/>
                </a:solidFill>
              </a:rPr>
            </a:br>
            <a:r>
              <a:rPr lang="en-US" sz="2000" b="1" dirty="0">
                <a:solidFill>
                  <a:srgbClr val="211AB2"/>
                </a:solidFill>
              </a:rPr>
              <a:t>   </a:t>
            </a:r>
            <a:br>
              <a:rPr lang="en-US" sz="2000" b="1" dirty="0">
                <a:solidFill>
                  <a:srgbClr val="211AB2"/>
                </a:solidFill>
              </a:rPr>
            </a:br>
            <a:r>
              <a:rPr lang="en-US" sz="2000" b="1" dirty="0">
                <a:solidFill>
                  <a:srgbClr val="211AB2"/>
                </a:solidFill>
              </a:rPr>
              <a:t> </a:t>
            </a:r>
            <a:br>
              <a:rPr lang="en-US" sz="2000" b="1" dirty="0">
                <a:solidFill>
                  <a:srgbClr val="211AB2"/>
                </a:solidFill>
              </a:rPr>
            </a:br>
            <a:r>
              <a:rPr lang="en-US" sz="2000" b="1" dirty="0">
                <a:solidFill>
                  <a:srgbClr val="211AB2"/>
                </a:solidFill>
              </a:rPr>
              <a:t>can be determined as           and          when         represents the normal of the  plane containing these five points . </a:t>
            </a:r>
            <a:br>
              <a:rPr lang="en-US" sz="2000" b="1" dirty="0">
                <a:solidFill>
                  <a:srgbClr val="211AB2"/>
                </a:solidFill>
              </a:rPr>
            </a:br>
            <a:r>
              <a:rPr lang="en-US" sz="2400" b="1" dirty="0">
                <a:solidFill>
                  <a:srgbClr val="211AB2"/>
                </a:solidFill>
              </a:rPr>
              <a:t/>
            </a:r>
            <a:br>
              <a:rPr lang="en-US" sz="2400" b="1" dirty="0">
                <a:solidFill>
                  <a:srgbClr val="211AB2"/>
                </a:solidFill>
              </a:rPr>
            </a:br>
            <a:r>
              <a:rPr lang="en-US" sz="2400" b="1" dirty="0">
                <a:solidFill>
                  <a:srgbClr val="211AB2"/>
                </a:solidFill>
              </a:rPr>
              <a:t> </a:t>
            </a:r>
          </a:p>
        </p:txBody>
      </p:sp>
      <p:graphicFrame>
        <p:nvGraphicFramePr>
          <p:cNvPr id="75884" name="Object 108"/>
          <p:cNvGraphicFramePr>
            <a:graphicFrameLocks noGrp="1" noChangeAspect="1"/>
          </p:cNvGraphicFramePr>
          <p:nvPr>
            <p:ph sz="quarter" idx="1"/>
          </p:nvPr>
        </p:nvGraphicFramePr>
        <p:xfrm>
          <a:off x="3124200" y="5334000"/>
          <a:ext cx="609600" cy="506413"/>
        </p:xfrm>
        <a:graphic>
          <a:graphicData uri="http://schemas.openxmlformats.org/presentationml/2006/ole">
            <p:oleObj spid="_x0000_s76450" name="Equation" r:id="rId3" imgW="505578" imgH="418577" progId="Equation.DSMT4">
              <p:embed/>
            </p:oleObj>
          </a:graphicData>
        </a:graphic>
      </p:graphicFrame>
      <p:graphicFrame>
        <p:nvGraphicFramePr>
          <p:cNvPr id="75872" name="Object 96"/>
          <p:cNvGraphicFramePr>
            <a:graphicFrameLocks noGrp="1" noChangeAspect="1"/>
          </p:cNvGraphicFramePr>
          <p:nvPr>
            <p:ph sz="quarter" idx="2"/>
          </p:nvPr>
        </p:nvGraphicFramePr>
        <p:xfrm>
          <a:off x="6019800" y="1143000"/>
          <a:ext cx="254000" cy="317500"/>
        </p:xfrm>
        <a:graphic>
          <a:graphicData uri="http://schemas.openxmlformats.org/presentationml/2006/ole">
            <p:oleObj spid="_x0000_s76451" name="Equation" r:id="rId4" imgW="253780" imgH="317225" progId="Equation.3">
              <p:embed/>
            </p:oleObj>
          </a:graphicData>
        </a:graphic>
      </p:graphicFrame>
      <p:graphicFrame>
        <p:nvGraphicFramePr>
          <p:cNvPr id="75874" name="Object 98"/>
          <p:cNvGraphicFramePr>
            <a:graphicFrameLocks noGrp="1" noChangeAspect="1"/>
          </p:cNvGraphicFramePr>
          <p:nvPr>
            <p:ph sz="quarter" idx="3"/>
          </p:nvPr>
        </p:nvGraphicFramePr>
        <p:xfrm>
          <a:off x="6781800" y="1143000"/>
          <a:ext cx="266700" cy="330200"/>
        </p:xfrm>
        <a:graphic>
          <a:graphicData uri="http://schemas.openxmlformats.org/presentationml/2006/ole">
            <p:oleObj spid="_x0000_s76452" name="Equation" r:id="rId5" imgW="266584" imgH="330057" progId="Equation.3">
              <p:embed/>
            </p:oleObj>
          </a:graphicData>
        </a:graphic>
      </p:graphicFrame>
      <p:pic>
        <p:nvPicPr>
          <p:cNvPr id="75783"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t="2455" b="2455"/>
          <a:stretch>
            <a:fillRect/>
          </a:stretch>
        </p:blipFill>
        <p:spPr bwMode="auto">
          <a:xfrm>
            <a:off x="6629400" y="3505200"/>
            <a:ext cx="2438400" cy="174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847" name="Rectangle 71"/>
          <p:cNvSpPr>
            <a:spLocks noChangeArrowheads="1"/>
          </p:cNvSpPr>
          <p:nvPr/>
        </p:nvSpPr>
        <p:spPr bwMode="auto">
          <a:xfrm>
            <a:off x="0" y="331470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sp>
        <p:nvSpPr>
          <p:cNvPr id="75848" name="Rectangle 72"/>
          <p:cNvSpPr>
            <a:spLocks noChangeArrowheads="1"/>
          </p:cNvSpPr>
          <p:nvPr/>
        </p:nvSpPr>
        <p:spPr bwMode="auto">
          <a:xfrm>
            <a:off x="0" y="358140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sp>
        <p:nvSpPr>
          <p:cNvPr id="75853" name="Rectangle 77"/>
          <p:cNvSpPr>
            <a:spLocks noChangeArrowheads="1"/>
          </p:cNvSpPr>
          <p:nvPr/>
        </p:nvSpPr>
        <p:spPr bwMode="auto">
          <a:xfrm>
            <a:off x="-228600" y="320040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sp>
        <p:nvSpPr>
          <p:cNvPr id="75857" name="Rectangle 81"/>
          <p:cNvSpPr>
            <a:spLocks noChangeArrowheads="1"/>
          </p:cNvSpPr>
          <p:nvPr/>
        </p:nvSpPr>
        <p:spPr bwMode="auto">
          <a:xfrm>
            <a:off x="1839913" y="5715000"/>
            <a:ext cx="217487"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0" hangingPunct="0"/>
            <a:r>
              <a:rPr lang="en-US" sz="1200" dirty="0">
                <a:latin typeface="Candara" pitchFamily="34" charset="0"/>
                <a:cs typeface="Times New Roman" pitchFamily="18" charset="0"/>
              </a:rPr>
              <a:t> </a:t>
            </a:r>
            <a:endParaRPr lang="en-US" dirty="0">
              <a:latin typeface="Candara" pitchFamily="34" charset="0"/>
            </a:endParaRPr>
          </a:p>
        </p:txBody>
      </p:sp>
      <p:sp>
        <p:nvSpPr>
          <p:cNvPr id="75877" name="Rectangle 101"/>
          <p:cNvSpPr>
            <a:spLocks noChangeArrowheads="1"/>
          </p:cNvSpPr>
          <p:nvPr/>
        </p:nvSpPr>
        <p:spPr bwMode="auto">
          <a:xfrm>
            <a:off x="0" y="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graphicFrame>
        <p:nvGraphicFramePr>
          <p:cNvPr id="75876" name="Object 100"/>
          <p:cNvGraphicFramePr>
            <a:graphicFrameLocks noChangeAspect="1"/>
          </p:cNvGraphicFramePr>
          <p:nvPr/>
        </p:nvGraphicFramePr>
        <p:xfrm>
          <a:off x="2743200" y="4876800"/>
          <a:ext cx="1600200" cy="346075"/>
        </p:xfrm>
        <a:graphic>
          <a:graphicData uri="http://schemas.openxmlformats.org/presentationml/2006/ole">
            <p:oleObj spid="_x0000_s76453" name="Equation" r:id="rId7" imgW="1054100" imgH="228600" progId="Equation.DSMT4">
              <p:embed/>
            </p:oleObj>
          </a:graphicData>
        </a:graphic>
      </p:graphicFrame>
      <p:sp>
        <p:nvSpPr>
          <p:cNvPr id="75878" name="Rectangle 102"/>
          <p:cNvSpPr>
            <a:spLocks noChangeArrowheads="1"/>
          </p:cNvSpPr>
          <p:nvPr/>
        </p:nvSpPr>
        <p:spPr bwMode="auto">
          <a:xfrm>
            <a:off x="0" y="22860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sp>
        <p:nvSpPr>
          <p:cNvPr id="75880" name="Rectangle 104"/>
          <p:cNvSpPr>
            <a:spLocks noChangeArrowheads="1"/>
          </p:cNvSpPr>
          <p:nvPr/>
        </p:nvSpPr>
        <p:spPr bwMode="auto">
          <a:xfrm>
            <a:off x="0" y="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graphicFrame>
        <p:nvGraphicFramePr>
          <p:cNvPr id="75879" name="Object 103"/>
          <p:cNvGraphicFramePr>
            <a:graphicFrameLocks noChangeAspect="1"/>
          </p:cNvGraphicFramePr>
          <p:nvPr/>
        </p:nvGraphicFramePr>
        <p:xfrm>
          <a:off x="2743200" y="4191000"/>
          <a:ext cx="2209800" cy="334963"/>
        </p:xfrm>
        <a:graphic>
          <a:graphicData uri="http://schemas.openxmlformats.org/presentationml/2006/ole">
            <p:oleObj spid="_x0000_s76454" name="Equation" r:id="rId8" imgW="1574800" imgH="241300" progId="Equation.DSMT4">
              <p:embed/>
            </p:oleObj>
          </a:graphicData>
        </a:graphic>
      </p:graphicFrame>
      <p:sp>
        <p:nvSpPr>
          <p:cNvPr id="75881" name="Rectangle 105"/>
          <p:cNvSpPr>
            <a:spLocks noChangeArrowheads="1"/>
          </p:cNvSpPr>
          <p:nvPr/>
        </p:nvSpPr>
        <p:spPr bwMode="auto">
          <a:xfrm>
            <a:off x="0" y="238125"/>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graphicFrame>
        <p:nvGraphicFramePr>
          <p:cNvPr id="75886" name="Object 110"/>
          <p:cNvGraphicFramePr>
            <a:graphicFrameLocks noGrp="1" noChangeAspect="1"/>
          </p:cNvGraphicFramePr>
          <p:nvPr>
            <p:ph sz="quarter" idx="4"/>
          </p:nvPr>
        </p:nvGraphicFramePr>
        <p:xfrm>
          <a:off x="4191000" y="5257800"/>
          <a:ext cx="609600" cy="549275"/>
        </p:xfrm>
        <a:graphic>
          <a:graphicData uri="http://schemas.openxmlformats.org/presentationml/2006/ole">
            <p:oleObj spid="_x0000_s76455" name="Equation" r:id="rId9" imgW="495488" imgH="446650" progId="Equation.DSMT4">
              <p:embed/>
            </p:oleObj>
          </a:graphicData>
        </a:graphic>
      </p:graphicFrame>
      <p:graphicFrame>
        <p:nvGraphicFramePr>
          <p:cNvPr id="75889" name="Object 113"/>
          <p:cNvGraphicFramePr>
            <a:graphicFrameLocks noChangeAspect="1"/>
          </p:cNvGraphicFramePr>
          <p:nvPr/>
        </p:nvGraphicFramePr>
        <p:xfrm>
          <a:off x="838200" y="1752600"/>
          <a:ext cx="266700" cy="330200"/>
        </p:xfrm>
        <a:graphic>
          <a:graphicData uri="http://schemas.openxmlformats.org/presentationml/2006/ole">
            <p:oleObj spid="_x0000_s76456" name="Equation" r:id="rId10" imgW="266584" imgH="330057" progId="Equation.3">
              <p:embed/>
            </p:oleObj>
          </a:graphicData>
        </a:graphic>
      </p:graphicFrame>
      <p:graphicFrame>
        <p:nvGraphicFramePr>
          <p:cNvPr id="75890" name="Object 114"/>
          <p:cNvGraphicFramePr>
            <a:graphicFrameLocks noChangeAspect="1"/>
          </p:cNvGraphicFramePr>
          <p:nvPr/>
        </p:nvGraphicFramePr>
        <p:xfrm>
          <a:off x="7162800" y="2057400"/>
          <a:ext cx="266700" cy="330200"/>
        </p:xfrm>
        <a:graphic>
          <a:graphicData uri="http://schemas.openxmlformats.org/presentationml/2006/ole">
            <p:oleObj spid="_x0000_s76457" name="Equation" r:id="rId11" imgW="266584" imgH="330057" progId="Equation.3">
              <p:embed/>
            </p:oleObj>
          </a:graphicData>
        </a:graphic>
      </p:graphicFrame>
      <p:graphicFrame>
        <p:nvGraphicFramePr>
          <p:cNvPr id="75891" name="Object 115"/>
          <p:cNvGraphicFramePr>
            <a:graphicFrameLocks noChangeAspect="1"/>
          </p:cNvGraphicFramePr>
          <p:nvPr/>
        </p:nvGraphicFramePr>
        <p:xfrm>
          <a:off x="5562600" y="5410200"/>
          <a:ext cx="266700" cy="304800"/>
        </p:xfrm>
        <a:graphic>
          <a:graphicData uri="http://schemas.openxmlformats.org/presentationml/2006/ole">
            <p:oleObj spid="_x0000_s76458" name="Equation" r:id="rId12" imgW="200357" imgH="228184" progId="Equation.DSMT4">
              <p:embed/>
            </p:oleObj>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9425" y="277813"/>
            <a:ext cx="8642350" cy="636587"/>
          </a:xfrm>
        </p:spPr>
        <p:txBody>
          <a:bodyPr/>
          <a:lstStyle/>
          <a:p>
            <a:pPr algn="ctr"/>
            <a:r>
              <a:rPr lang="en-US" sz="3600" b="1" dirty="0" smtClean="0">
                <a:solidFill>
                  <a:srgbClr val="FF0000"/>
                </a:solidFill>
              </a:rPr>
              <a:t>Outline</a:t>
            </a:r>
            <a:endParaRPr lang="en-US" sz="3600" b="1" dirty="0">
              <a:solidFill>
                <a:srgbClr val="FF0000"/>
              </a:solidFill>
            </a:endParaRPr>
          </a:p>
        </p:txBody>
      </p:sp>
      <p:sp>
        <p:nvSpPr>
          <p:cNvPr id="5" name="Content Placeholder 4"/>
          <p:cNvSpPr>
            <a:spLocks noGrp="1"/>
          </p:cNvSpPr>
          <p:nvPr>
            <p:ph idx="1"/>
          </p:nvPr>
        </p:nvSpPr>
        <p:spPr>
          <a:xfrm>
            <a:off x="479425" y="838200"/>
            <a:ext cx="8359775" cy="5029200"/>
          </a:xfrm>
        </p:spPr>
        <p:txBody>
          <a:bodyPr/>
          <a:lstStyle/>
          <a:p>
            <a:pPr>
              <a:buNone/>
            </a:pPr>
            <a:r>
              <a:rPr lang="en-US" sz="1800" dirty="0" smtClean="0">
                <a:solidFill>
                  <a:srgbClr val="211AB2"/>
                </a:solidFill>
              </a:rPr>
              <a:t> </a:t>
            </a:r>
          </a:p>
          <a:p>
            <a:pPr>
              <a:buNone/>
            </a:pPr>
            <a:r>
              <a:rPr lang="en-US" sz="2400" dirty="0" smtClean="0">
                <a:solidFill>
                  <a:srgbClr val="FF0000"/>
                </a:solidFill>
              </a:rPr>
              <a:t>1. Rank-3 Coxeter Groups with Quaternions and Polyhedra</a:t>
            </a:r>
          </a:p>
          <a:p>
            <a:pPr>
              <a:buNone/>
            </a:pPr>
            <a:r>
              <a:rPr lang="en-US" sz="2400" dirty="0" smtClean="0">
                <a:solidFill>
                  <a:srgbClr val="211AB2"/>
                </a:solidFill>
              </a:rPr>
              <a:t> </a:t>
            </a:r>
          </a:p>
          <a:p>
            <a:pPr>
              <a:buNone/>
            </a:pPr>
            <a:r>
              <a:rPr lang="en-US" sz="2400" dirty="0" smtClean="0">
                <a:solidFill>
                  <a:srgbClr val="FF0000"/>
                </a:solidFill>
              </a:rPr>
              <a:t>1.1.</a:t>
            </a:r>
            <a:r>
              <a:rPr lang="en-US" sz="2400" dirty="0" smtClean="0"/>
              <a:t> </a:t>
            </a:r>
            <a:r>
              <a:rPr lang="en-US" sz="2400" dirty="0" smtClean="0">
                <a:solidFill>
                  <a:srgbClr val="211AB2"/>
                </a:solidFill>
              </a:rPr>
              <a:t>Rank-3 Coxeter Groups with Quaternions</a:t>
            </a:r>
          </a:p>
          <a:p>
            <a:pPr>
              <a:buNone/>
            </a:pPr>
            <a:r>
              <a:rPr lang="en-US" sz="2400" dirty="0" smtClean="0">
                <a:solidFill>
                  <a:srgbClr val="FF0000"/>
                </a:solidFill>
              </a:rPr>
              <a:t>1.2. </a:t>
            </a:r>
            <a:r>
              <a:rPr lang="en-US" sz="2400" dirty="0" smtClean="0">
                <a:solidFill>
                  <a:srgbClr val="211AB2"/>
                </a:solidFill>
              </a:rPr>
              <a:t>Quaternionic construction of vertices of Platonic and Archimedean polyhedra with tetrahedral, octahedral and </a:t>
            </a:r>
            <a:r>
              <a:rPr lang="en-US" sz="2400" dirty="0" err="1" smtClean="0">
                <a:solidFill>
                  <a:srgbClr val="211AB2"/>
                </a:solidFill>
              </a:rPr>
              <a:t>icosahedral</a:t>
            </a:r>
            <a:r>
              <a:rPr lang="en-US" sz="2400" dirty="0" smtClean="0">
                <a:solidFill>
                  <a:srgbClr val="211AB2"/>
                </a:solidFill>
              </a:rPr>
              <a:t> symmetries</a:t>
            </a:r>
          </a:p>
          <a:p>
            <a:pPr>
              <a:buNone/>
            </a:pPr>
            <a:r>
              <a:rPr lang="en-US" sz="2400" dirty="0" smtClean="0">
                <a:solidFill>
                  <a:srgbClr val="FF0000"/>
                </a:solidFill>
              </a:rPr>
              <a:t>1.3.</a:t>
            </a:r>
            <a:r>
              <a:rPr lang="en-US" sz="2400" dirty="0" smtClean="0">
                <a:solidFill>
                  <a:srgbClr val="211AB2"/>
                </a:solidFill>
              </a:rPr>
              <a:t> Catalan solids as duals of the Archimedean solids</a:t>
            </a:r>
          </a:p>
          <a:p>
            <a:pPr>
              <a:buNone/>
            </a:pPr>
            <a:r>
              <a:rPr lang="en-US" sz="2400" dirty="0" smtClean="0">
                <a:solidFill>
                  <a:srgbClr val="FF0000"/>
                </a:solidFill>
              </a:rPr>
              <a:t>1.4.</a:t>
            </a:r>
            <a:r>
              <a:rPr lang="en-US" sz="2400" dirty="0" smtClean="0">
                <a:solidFill>
                  <a:srgbClr val="211AB2"/>
                </a:solidFill>
              </a:rPr>
              <a:t>  </a:t>
            </a:r>
            <a:r>
              <a:rPr lang="en-US" sz="2400" dirty="0" smtClean="0">
                <a:solidFill>
                  <a:srgbClr val="211AB2"/>
                </a:solidFill>
              </a:rPr>
              <a:t>Novel </a:t>
            </a:r>
            <a:r>
              <a:rPr lang="en-US" sz="2400" dirty="0" smtClean="0">
                <a:solidFill>
                  <a:srgbClr val="211AB2"/>
                </a:solidFill>
              </a:rPr>
              <a:t>construction of </a:t>
            </a:r>
            <a:r>
              <a:rPr lang="en-US" sz="2400" dirty="0" err="1" smtClean="0">
                <a:solidFill>
                  <a:srgbClr val="211AB2"/>
                </a:solidFill>
              </a:rPr>
              <a:t>chiral</a:t>
            </a:r>
            <a:r>
              <a:rPr lang="en-US" sz="2400" dirty="0" smtClean="0">
                <a:solidFill>
                  <a:srgbClr val="211AB2"/>
                </a:solidFill>
              </a:rPr>
              <a:t> </a:t>
            </a:r>
            <a:r>
              <a:rPr lang="en-US" sz="2400" dirty="0" err="1" smtClean="0">
                <a:solidFill>
                  <a:srgbClr val="211AB2"/>
                </a:solidFill>
              </a:rPr>
              <a:t>polyhedra</a:t>
            </a:r>
            <a:r>
              <a:rPr lang="en-US" sz="2400" dirty="0" smtClean="0">
                <a:solidFill>
                  <a:srgbClr val="211AB2"/>
                </a:solidFill>
              </a:rPr>
              <a:t> </a:t>
            </a:r>
            <a:r>
              <a:rPr lang="en-US" sz="2400" dirty="0" smtClean="0">
                <a:solidFill>
                  <a:srgbClr val="211AB2"/>
                </a:solidFill>
              </a:rPr>
              <a:t>and their duals. </a:t>
            </a:r>
          </a:p>
          <a:p>
            <a:pPr>
              <a:buNone/>
            </a:pPr>
            <a:endParaRPr lang="en-US" sz="2400" dirty="0" smtClean="0"/>
          </a:p>
          <a:p>
            <a:pPr>
              <a:buNone/>
            </a:pPr>
            <a:r>
              <a:rPr lang="en-US" sz="2400" dirty="0" smtClean="0">
                <a:solidFill>
                  <a:srgbClr val="211AB2"/>
                </a:solidFill>
              </a:rPr>
              <a:t> </a:t>
            </a:r>
            <a:endParaRPr lang="en-US" sz="2400" dirty="0" smtClean="0"/>
          </a:p>
          <a:p>
            <a:pPr>
              <a:buNone/>
            </a:pPr>
            <a:r>
              <a:rPr lang="en-US" sz="1600" dirty="0" smtClean="0"/>
              <a:t> </a:t>
            </a:r>
          </a:p>
          <a:p>
            <a:endParaRPr lang="en-US" sz="1600" dirty="0"/>
          </a:p>
          <a:p>
            <a:pPr marL="0" indent="0">
              <a:buNone/>
            </a:pPr>
            <a:endParaRPr lang="en-US" sz="1600" dirty="0"/>
          </a:p>
        </p:txBody>
      </p:sp>
      <p:sp>
        <p:nvSpPr>
          <p:cNvPr id="2" name="Footer Placeholder 1"/>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3" name="Slide Number Placeholder 2"/>
          <p:cNvSpPr>
            <a:spLocks noGrp="1"/>
          </p:cNvSpPr>
          <p:nvPr>
            <p:ph type="sldNum" sz="quarter" idx="12"/>
          </p:nvPr>
        </p:nvSpPr>
        <p:spPr/>
        <p:txBody>
          <a:bodyPr/>
          <a:lstStyle/>
          <a:p>
            <a:fld id="{BFDE6113-5D83-4FA4-9B37-FF16632D7A92}" type="slidenum">
              <a:rPr lang="en-US" altLang="en-US" smtClean="0"/>
              <a:pPr/>
              <a:t>3</a:t>
            </a:fld>
            <a:endParaRPr lang="en-US" altLang="en-US" dirty="0"/>
          </a:p>
        </p:txBody>
      </p:sp>
    </p:spTree>
    <p:extLst>
      <p:ext uri="{BB962C8B-B14F-4D97-AF65-F5344CB8AC3E}">
        <p14:creationId xmlns:p14="http://schemas.microsoft.com/office/powerpoint/2010/main" xmlns="" val="2375760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6" name="Slide Number Placeholder 6"/>
          <p:cNvSpPr>
            <a:spLocks noGrp="1"/>
          </p:cNvSpPr>
          <p:nvPr>
            <p:ph type="sldNum" sz="quarter" idx="12"/>
          </p:nvPr>
        </p:nvSpPr>
        <p:spPr/>
        <p:txBody>
          <a:bodyPr/>
          <a:lstStyle/>
          <a:p>
            <a:fld id="{72583448-937F-41A6-A31F-D10C69D1E49B}" type="slidenum">
              <a:rPr lang="en-US" altLang="en-US"/>
              <a:pPr/>
              <a:t>30</a:t>
            </a:fld>
            <a:endParaRPr lang="en-US" altLang="en-US" dirty="0"/>
          </a:p>
        </p:txBody>
      </p:sp>
      <p:sp>
        <p:nvSpPr>
          <p:cNvPr id="79880" name="Rectangle 8"/>
          <p:cNvSpPr>
            <a:spLocks noGrp="1" noChangeArrowheads="1"/>
          </p:cNvSpPr>
          <p:nvPr>
            <p:ph type="title"/>
          </p:nvPr>
        </p:nvSpPr>
        <p:spPr>
          <a:xfrm>
            <a:off x="479425" y="277813"/>
            <a:ext cx="6721475" cy="712787"/>
          </a:xfrm>
        </p:spPr>
        <p:txBody>
          <a:bodyPr/>
          <a:lstStyle/>
          <a:p>
            <a:r>
              <a:rPr lang="en-US" sz="2500" dirty="0"/>
              <a:t> </a:t>
            </a:r>
            <a:r>
              <a:rPr lang="en-US" sz="3200" b="1" dirty="0">
                <a:solidFill>
                  <a:srgbClr val="FF0000"/>
                </a:solidFill>
              </a:rPr>
              <a:t>Dual solid of the snub cube</a:t>
            </a:r>
            <a:r>
              <a:rPr lang="en-US" sz="3200" dirty="0">
                <a:solidFill>
                  <a:srgbClr val="FF0000"/>
                </a:solidFill>
              </a:rPr>
              <a:t> </a:t>
            </a:r>
            <a:r>
              <a:rPr lang="en-US" sz="3600" dirty="0">
                <a:solidFill>
                  <a:srgbClr val="211AB2"/>
                </a:solidFill>
              </a:rPr>
              <a:t/>
            </a:r>
            <a:br>
              <a:rPr lang="en-US" sz="3600" dirty="0">
                <a:solidFill>
                  <a:srgbClr val="211AB2"/>
                </a:solidFill>
              </a:rPr>
            </a:br>
            <a:r>
              <a:rPr lang="en-US" sz="3600" dirty="0">
                <a:solidFill>
                  <a:srgbClr val="211AB2"/>
                </a:solidFill>
              </a:rPr>
              <a:t/>
            </a:r>
            <a:br>
              <a:rPr lang="en-US" sz="3600" dirty="0">
                <a:solidFill>
                  <a:srgbClr val="211AB2"/>
                </a:solidFill>
              </a:rPr>
            </a:br>
            <a:r>
              <a:rPr lang="en-US" sz="2500" dirty="0">
                <a:solidFill>
                  <a:srgbClr val="211AB2"/>
                </a:solidFill>
              </a:rPr>
              <a:t>Then 38 vertices of the </a:t>
            </a:r>
            <a:r>
              <a:rPr lang="en-US" sz="2500" b="1" dirty="0">
                <a:solidFill>
                  <a:srgbClr val="211AB2"/>
                </a:solidFill>
              </a:rPr>
              <a:t>dual solid of the snub cube</a:t>
            </a:r>
            <a:r>
              <a:rPr lang="en-US" sz="2500" dirty="0">
                <a:solidFill>
                  <a:srgbClr val="211AB2"/>
                </a:solidFill>
              </a:rPr>
              <a:t>, </a:t>
            </a:r>
            <a:r>
              <a:rPr lang="en-US" sz="2500" b="1" dirty="0">
                <a:solidFill>
                  <a:srgbClr val="CC0000"/>
                </a:solidFill>
              </a:rPr>
              <a:t>the pentagonal icositetrahedron</a:t>
            </a:r>
            <a:r>
              <a:rPr lang="en-US" sz="2500" dirty="0">
                <a:solidFill>
                  <a:srgbClr val="211AB2"/>
                </a:solidFill>
              </a:rPr>
              <a:t>, are given in three orbits </a:t>
            </a:r>
            <a:r>
              <a:rPr lang="en-US" sz="2500" dirty="0">
                <a:solidFill>
                  <a:srgbClr val="CC0000"/>
                </a:solidFill>
              </a:rPr>
              <a:t> </a:t>
            </a:r>
            <a:br>
              <a:rPr lang="en-US" sz="2500" dirty="0">
                <a:solidFill>
                  <a:srgbClr val="CC0000"/>
                </a:solidFill>
              </a:rPr>
            </a:br>
            <a:r>
              <a:rPr lang="en-US" sz="2500" dirty="0">
                <a:solidFill>
                  <a:srgbClr val="CC0000"/>
                </a:solidFill>
              </a:rPr>
              <a:t/>
            </a:r>
            <a:br>
              <a:rPr lang="en-US" sz="2500" dirty="0">
                <a:solidFill>
                  <a:srgbClr val="CC0000"/>
                </a:solidFill>
              </a:rPr>
            </a:br>
            <a:r>
              <a:rPr lang="en-US" sz="2500" dirty="0">
                <a:solidFill>
                  <a:srgbClr val="CC0000"/>
                </a:solidFill>
              </a:rPr>
              <a:t/>
            </a:r>
            <a:br>
              <a:rPr lang="en-US" sz="2500" dirty="0">
                <a:solidFill>
                  <a:srgbClr val="CC0000"/>
                </a:solidFill>
              </a:rPr>
            </a:br>
            <a:endParaRPr lang="en-US" sz="2500" dirty="0">
              <a:solidFill>
                <a:srgbClr val="CC0000"/>
              </a:solidFill>
            </a:endParaRPr>
          </a:p>
        </p:txBody>
      </p:sp>
      <p:pic>
        <p:nvPicPr>
          <p:cNvPr id="7987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l="3664" t="10069" r="7329" b="10069"/>
          <a:stretch>
            <a:fillRect/>
          </a:stretch>
        </p:blipFill>
        <p:spPr bwMode="auto">
          <a:xfrm>
            <a:off x="5791200" y="2438400"/>
            <a:ext cx="1744663" cy="163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79888" name="Object 16"/>
          <p:cNvGraphicFramePr>
            <a:graphicFrameLocks noGrp="1" noChangeAspect="1"/>
          </p:cNvGraphicFramePr>
          <p:nvPr>
            <p:ph sz="half" idx="2"/>
          </p:nvPr>
        </p:nvGraphicFramePr>
        <p:xfrm>
          <a:off x="838200" y="2686050"/>
          <a:ext cx="7772400" cy="2114550"/>
        </p:xfrm>
        <a:graphic>
          <a:graphicData uri="http://schemas.openxmlformats.org/presentationml/2006/ole">
            <p:oleObj spid="_x0000_s79953" name="Equation" r:id="rId4" imgW="5262620" imgH="1294601" progId="Equation.DSMT4">
              <p:embed/>
            </p:oleObj>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5"/>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34" name="Slide Number Placeholder 6"/>
          <p:cNvSpPr>
            <a:spLocks noGrp="1"/>
          </p:cNvSpPr>
          <p:nvPr>
            <p:ph type="sldNum" sz="quarter" idx="12"/>
          </p:nvPr>
        </p:nvSpPr>
        <p:spPr/>
        <p:txBody>
          <a:bodyPr/>
          <a:lstStyle/>
          <a:p>
            <a:fld id="{E598AD0C-6EE0-438D-A805-234A5D83CD96}" type="slidenum">
              <a:rPr lang="en-US" altLang="en-US"/>
              <a:pPr/>
              <a:t>31</a:t>
            </a:fld>
            <a:endParaRPr lang="en-US" altLang="en-US" dirty="0"/>
          </a:p>
        </p:txBody>
      </p:sp>
      <p:sp>
        <p:nvSpPr>
          <p:cNvPr id="97282" name="Rectangle 2"/>
          <p:cNvSpPr>
            <a:spLocks noGrp="1" noChangeArrowheads="1"/>
          </p:cNvSpPr>
          <p:nvPr>
            <p:ph type="title"/>
          </p:nvPr>
        </p:nvSpPr>
        <p:spPr>
          <a:xfrm>
            <a:off x="479425" y="277813"/>
            <a:ext cx="8512175" cy="560387"/>
          </a:xfrm>
        </p:spPr>
        <p:txBody>
          <a:bodyPr/>
          <a:lstStyle/>
          <a:p>
            <a:pPr>
              <a:buFont typeface="Wingdings" pitchFamily="2" charset="2"/>
              <a:buNone/>
            </a:pPr>
            <a:r>
              <a:rPr lang="en-US" sz="3200" b="1" dirty="0">
                <a:solidFill>
                  <a:srgbClr val="FF0000"/>
                </a:solidFill>
              </a:rPr>
              <a:t>Snub Dodecahedron </a:t>
            </a:r>
            <a:r>
              <a:rPr lang="en-US" sz="2000" b="1" dirty="0" smtClean="0">
                <a:solidFill>
                  <a:schemeClr val="tx1"/>
                </a:solidFill>
              </a:rPr>
              <a:t> </a:t>
            </a:r>
            <a:r>
              <a:rPr lang="en-US" sz="3600" b="1" dirty="0">
                <a:solidFill>
                  <a:srgbClr val="3333CC"/>
                </a:solidFill>
              </a:rPr>
              <a:t/>
            </a:r>
            <a:br>
              <a:rPr lang="en-US" sz="3600" b="1" dirty="0">
                <a:solidFill>
                  <a:srgbClr val="3333CC"/>
                </a:solidFill>
              </a:rPr>
            </a:br>
            <a:r>
              <a:rPr lang="en-US" sz="2000" b="1" dirty="0">
                <a:solidFill>
                  <a:srgbClr val="3333CC"/>
                </a:solidFill>
              </a:rPr>
              <a:t>The proper rotational subgroup  W(H</a:t>
            </a:r>
            <a:r>
              <a:rPr lang="en-US" sz="2000" b="1" baseline="-25000" dirty="0">
                <a:solidFill>
                  <a:srgbClr val="3333CC"/>
                </a:solidFill>
              </a:rPr>
              <a:t>3</a:t>
            </a:r>
            <a:r>
              <a:rPr lang="en-US" sz="2000" b="1" dirty="0">
                <a:solidFill>
                  <a:srgbClr val="3333CC"/>
                </a:solidFill>
              </a:rPr>
              <a:t>)/C</a:t>
            </a:r>
            <a:r>
              <a:rPr lang="en-US" sz="2000" b="1" baseline="-25000" dirty="0">
                <a:solidFill>
                  <a:srgbClr val="3333CC"/>
                </a:solidFill>
              </a:rPr>
              <a:t>2</a:t>
            </a:r>
            <a:r>
              <a:rPr lang="en-US" sz="2000" b="1" dirty="0">
                <a:solidFill>
                  <a:srgbClr val="3333CC"/>
                </a:solidFill>
              </a:rPr>
              <a:t>  is the simple finite </a:t>
            </a:r>
            <a:r>
              <a:rPr lang="en-US" sz="2000" b="1" dirty="0" smtClean="0">
                <a:solidFill>
                  <a:srgbClr val="3333CC"/>
                </a:solidFill>
              </a:rPr>
              <a:t>subgroup </a:t>
            </a:r>
            <a:r>
              <a:rPr lang="en-US" sz="2000" b="1" dirty="0">
                <a:solidFill>
                  <a:srgbClr val="3333CC"/>
                </a:solidFill>
              </a:rPr>
              <a:t>of</a:t>
            </a:r>
            <a:r>
              <a:rPr lang="en-US" sz="2000" dirty="0">
                <a:solidFill>
                  <a:srgbClr val="3333CC"/>
                </a:solidFill>
              </a:rPr>
              <a:t> </a:t>
            </a:r>
            <a:r>
              <a:rPr lang="en-US" sz="2000" b="1" dirty="0">
                <a:solidFill>
                  <a:srgbClr val="3333CC"/>
                </a:solidFill>
              </a:rPr>
              <a:t>order 60</a:t>
            </a:r>
            <a:r>
              <a:rPr lang="en-US" sz="2000" dirty="0">
                <a:solidFill>
                  <a:srgbClr val="3333CC"/>
                </a:solidFill>
              </a:rPr>
              <a:t>.</a:t>
            </a:r>
            <a:r>
              <a:rPr lang="en-US" sz="2000" b="1" dirty="0">
                <a:solidFill>
                  <a:srgbClr val="3333CC"/>
                </a:solidFill>
              </a:rPr>
              <a:t> </a:t>
            </a:r>
            <a:br>
              <a:rPr lang="en-US" sz="2000" b="1" dirty="0">
                <a:solidFill>
                  <a:srgbClr val="3333CC"/>
                </a:solidFill>
              </a:rPr>
            </a:br>
            <a:r>
              <a:rPr lang="en-US" sz="2000" b="1" dirty="0">
                <a:solidFill>
                  <a:srgbClr val="3333CC"/>
                </a:solidFill>
              </a:rPr>
              <a:t>They can be generated by the generators </a:t>
            </a:r>
            <a:br>
              <a:rPr lang="en-US" sz="2000" b="1" dirty="0">
                <a:solidFill>
                  <a:srgbClr val="3333CC"/>
                </a:solidFill>
              </a:rPr>
            </a:br>
            <a:r>
              <a:rPr lang="en-US" sz="2000" b="1" dirty="0">
                <a:solidFill>
                  <a:srgbClr val="3333CC"/>
                </a:solidFill>
              </a:rPr>
              <a:t>Let                       be a general vector in the dual basis. </a:t>
            </a:r>
            <a:br>
              <a:rPr lang="en-US" sz="2000" b="1" dirty="0">
                <a:solidFill>
                  <a:srgbClr val="3333CC"/>
                </a:solidFill>
              </a:rPr>
            </a:br>
            <a:r>
              <a:rPr lang="en-US" sz="2000" b="1" dirty="0">
                <a:solidFill>
                  <a:srgbClr val="3333CC"/>
                </a:solidFill>
              </a:rPr>
              <a:t/>
            </a:r>
            <a:br>
              <a:rPr lang="en-US" sz="2000" b="1" dirty="0">
                <a:solidFill>
                  <a:srgbClr val="3333CC"/>
                </a:solidFill>
              </a:rPr>
            </a:br>
            <a:r>
              <a:rPr lang="en-US" sz="2000" b="1" dirty="0">
                <a:solidFill>
                  <a:srgbClr val="3333CC"/>
                </a:solidFill>
              </a:rPr>
              <a:t>The following sets of vertices form </a:t>
            </a:r>
            <a:br>
              <a:rPr lang="en-US" sz="2000" b="1" dirty="0">
                <a:solidFill>
                  <a:srgbClr val="3333CC"/>
                </a:solidFill>
              </a:rPr>
            </a:br>
            <a:r>
              <a:rPr lang="en-US" sz="2000" b="1" dirty="0">
                <a:solidFill>
                  <a:srgbClr val="CC0000"/>
                </a:solidFill>
              </a:rPr>
              <a:t>a pentagon and an equilateral triangle </a:t>
            </a:r>
            <a:br>
              <a:rPr lang="en-US" sz="2000" b="1" dirty="0">
                <a:solidFill>
                  <a:srgbClr val="CC0000"/>
                </a:solidFill>
              </a:rPr>
            </a:br>
            <a:r>
              <a:rPr lang="en-US" sz="2000" b="1" dirty="0">
                <a:solidFill>
                  <a:srgbClr val="CC0000"/>
                </a:solidFill>
              </a:rPr>
              <a:t/>
            </a:r>
            <a:br>
              <a:rPr lang="en-US" sz="2000" b="1" dirty="0">
                <a:solidFill>
                  <a:srgbClr val="CC0000"/>
                </a:solidFill>
              </a:rPr>
            </a:br>
            <a:r>
              <a:rPr lang="en-US" sz="2000" b="1" dirty="0">
                <a:solidFill>
                  <a:srgbClr val="3333CC"/>
                </a:solidFill>
              </a:rPr>
              <a:t/>
            </a:r>
            <a:br>
              <a:rPr lang="en-US" sz="2000" b="1" dirty="0">
                <a:solidFill>
                  <a:srgbClr val="3333CC"/>
                </a:solidFill>
              </a:rPr>
            </a:br>
            <a:r>
              <a:rPr lang="en-US" sz="2100" b="1" dirty="0">
                <a:solidFill>
                  <a:srgbClr val="211AB2"/>
                </a:solidFill>
              </a:rPr>
              <a:t>with the respective square of edge lengths:</a:t>
            </a:r>
            <a:br>
              <a:rPr lang="en-US" sz="2100" b="1" dirty="0">
                <a:solidFill>
                  <a:srgbClr val="211AB2"/>
                </a:solidFill>
              </a:rPr>
            </a:br>
            <a:r>
              <a:rPr lang="en-US" sz="2100" b="1" dirty="0">
                <a:solidFill>
                  <a:srgbClr val="211AB2"/>
                </a:solidFill>
              </a:rPr>
              <a:t/>
            </a:r>
            <a:br>
              <a:rPr lang="en-US" sz="2100" b="1" dirty="0">
                <a:solidFill>
                  <a:srgbClr val="211AB2"/>
                </a:solidFill>
              </a:rPr>
            </a:br>
            <a:r>
              <a:rPr lang="en-US" sz="2100" b="1" dirty="0">
                <a:solidFill>
                  <a:srgbClr val="211AB2"/>
                </a:solidFill>
              </a:rPr>
              <a:t/>
            </a:r>
            <a:br>
              <a:rPr lang="en-US" sz="2100" b="1" dirty="0">
                <a:solidFill>
                  <a:srgbClr val="211AB2"/>
                </a:solidFill>
              </a:rPr>
            </a:br>
            <a:r>
              <a:rPr lang="en-US" sz="2100" b="1" dirty="0">
                <a:solidFill>
                  <a:srgbClr val="211AB2"/>
                </a:solidFill>
              </a:rPr>
              <a:t>We have another vertex :</a:t>
            </a:r>
            <a:br>
              <a:rPr lang="en-US" sz="2100" b="1" dirty="0">
                <a:solidFill>
                  <a:srgbClr val="211AB2"/>
                </a:solidFill>
              </a:rPr>
            </a:br>
            <a:r>
              <a:rPr lang="en-US" sz="2100" b="1" dirty="0">
                <a:solidFill>
                  <a:srgbClr val="211AB2"/>
                </a:solidFill>
              </a:rPr>
              <a:t>Let all edge lengths be the same. </a:t>
            </a:r>
            <a:br>
              <a:rPr lang="en-US" sz="2100" b="1" dirty="0">
                <a:solidFill>
                  <a:srgbClr val="211AB2"/>
                </a:solidFill>
              </a:rPr>
            </a:br>
            <a:r>
              <a:rPr lang="en-US" sz="2100" b="1" dirty="0">
                <a:solidFill>
                  <a:srgbClr val="211AB2"/>
                </a:solidFill>
              </a:rPr>
              <a:t>The following equation is satisfied </a:t>
            </a:r>
            <a:br>
              <a:rPr lang="en-US" sz="2100" b="1" dirty="0">
                <a:solidFill>
                  <a:srgbClr val="211AB2"/>
                </a:solidFill>
              </a:rPr>
            </a:br>
            <a:r>
              <a:rPr lang="en-US" sz="2100" b="1" dirty="0">
                <a:solidFill>
                  <a:srgbClr val="211AB2"/>
                </a:solidFill>
              </a:rPr>
              <a:t/>
            </a:r>
            <a:br>
              <a:rPr lang="en-US" sz="2100" b="1" dirty="0">
                <a:solidFill>
                  <a:srgbClr val="211AB2"/>
                </a:solidFill>
              </a:rPr>
            </a:br>
            <a:r>
              <a:rPr lang="en-US" sz="2100" b="1" dirty="0">
                <a:solidFill>
                  <a:srgbClr val="211AB2"/>
                </a:solidFill>
              </a:rPr>
              <a:t>The equation                                   has the real solution</a:t>
            </a:r>
            <a:br>
              <a:rPr lang="en-US" sz="2100" b="1" dirty="0">
                <a:solidFill>
                  <a:srgbClr val="211AB2"/>
                </a:solidFill>
              </a:rPr>
            </a:br>
            <a:r>
              <a:rPr lang="en-US" sz="2100" b="1" dirty="0">
                <a:solidFill>
                  <a:srgbClr val="211AB2"/>
                </a:solidFill>
              </a:rPr>
              <a:t/>
            </a:r>
            <a:br>
              <a:rPr lang="en-US" sz="2100" b="1" dirty="0">
                <a:solidFill>
                  <a:srgbClr val="211AB2"/>
                </a:solidFill>
              </a:rPr>
            </a:br>
            <a:endParaRPr lang="en-US" sz="2100" b="1" dirty="0">
              <a:solidFill>
                <a:srgbClr val="211AB2"/>
              </a:solidFill>
            </a:endParaRPr>
          </a:p>
        </p:txBody>
      </p:sp>
      <p:sp>
        <p:nvSpPr>
          <p:cNvPr id="97374" name="Rectangle 94"/>
          <p:cNvSpPr>
            <a:spLocks noGrp="1" noChangeArrowheads="1"/>
          </p:cNvSpPr>
          <p:nvPr>
            <p:ph type="body" sz="half" idx="1"/>
          </p:nvPr>
        </p:nvSpPr>
        <p:spPr/>
        <p:txBody>
          <a:bodyPr/>
          <a:lstStyle/>
          <a:p>
            <a:pPr>
              <a:buFont typeface="Wingdings" pitchFamily="2" charset="2"/>
              <a:buNone/>
            </a:pPr>
            <a:endParaRPr lang="en-US" sz="2600" dirty="0" smtClean="0"/>
          </a:p>
          <a:p>
            <a:pPr>
              <a:buFont typeface="Wingdings" pitchFamily="2" charset="2"/>
              <a:buNone/>
            </a:pPr>
            <a:endParaRPr lang="en-US" sz="2600" dirty="0" smtClean="0"/>
          </a:p>
          <a:p>
            <a:pPr>
              <a:buFont typeface="Wingdings" pitchFamily="2" charset="2"/>
              <a:buNone/>
            </a:pPr>
            <a:r>
              <a:rPr lang="en-US" sz="2600" dirty="0" smtClean="0"/>
              <a:t> </a:t>
            </a:r>
            <a:endParaRPr lang="en-US" sz="2600" b="1" dirty="0"/>
          </a:p>
        </p:txBody>
      </p:sp>
      <p:sp>
        <p:nvSpPr>
          <p:cNvPr id="97366" name="Rectangle 86"/>
          <p:cNvSpPr>
            <a:spLocks noChangeArrowheads="1"/>
          </p:cNvSpPr>
          <p:nvPr/>
        </p:nvSpPr>
        <p:spPr bwMode="auto">
          <a:xfrm>
            <a:off x="0" y="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graphicFrame>
        <p:nvGraphicFramePr>
          <p:cNvPr id="97365" name="Object 85"/>
          <p:cNvGraphicFramePr>
            <a:graphicFrameLocks noChangeAspect="1"/>
          </p:cNvGraphicFramePr>
          <p:nvPr/>
        </p:nvGraphicFramePr>
        <p:xfrm>
          <a:off x="5105400" y="1371600"/>
          <a:ext cx="1943100" cy="349250"/>
        </p:xfrm>
        <a:graphic>
          <a:graphicData uri="http://schemas.openxmlformats.org/presentationml/2006/ole">
            <p:oleObj spid="_x0000_s98017" name="Equation" r:id="rId3" imgW="1270000" imgH="228600" progId="Equation.DSMT4">
              <p:embed/>
            </p:oleObj>
          </a:graphicData>
        </a:graphic>
      </p:graphicFrame>
      <p:sp>
        <p:nvSpPr>
          <p:cNvPr id="97367" name="Rectangle 87"/>
          <p:cNvSpPr>
            <a:spLocks noChangeArrowheads="1"/>
          </p:cNvSpPr>
          <p:nvPr/>
        </p:nvSpPr>
        <p:spPr bwMode="auto">
          <a:xfrm>
            <a:off x="0" y="22860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sp>
        <p:nvSpPr>
          <p:cNvPr id="97369" name="Rectangle 89"/>
          <p:cNvSpPr>
            <a:spLocks noChangeArrowheads="1"/>
          </p:cNvSpPr>
          <p:nvPr/>
        </p:nvSpPr>
        <p:spPr bwMode="auto">
          <a:xfrm flipV="1">
            <a:off x="0" y="3048000"/>
            <a:ext cx="7848600" cy="188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dirty="0"/>
          </a:p>
        </p:txBody>
      </p:sp>
      <p:graphicFrame>
        <p:nvGraphicFramePr>
          <p:cNvPr id="97368" name="Object 88"/>
          <p:cNvGraphicFramePr>
            <a:graphicFrameLocks noChangeAspect="1"/>
          </p:cNvGraphicFramePr>
          <p:nvPr/>
        </p:nvGraphicFramePr>
        <p:xfrm>
          <a:off x="7162800" y="1371600"/>
          <a:ext cx="2057400" cy="388938"/>
        </p:xfrm>
        <a:graphic>
          <a:graphicData uri="http://schemas.openxmlformats.org/presentationml/2006/ole">
            <p:oleObj spid="_x0000_s98018" name="Equation" r:id="rId4" imgW="1206500" imgH="228600" progId="Equation.DSMT4">
              <p:embed/>
            </p:oleObj>
          </a:graphicData>
        </a:graphic>
      </p:graphicFrame>
      <p:sp>
        <p:nvSpPr>
          <p:cNvPr id="97370" name="Rectangle 90"/>
          <p:cNvSpPr>
            <a:spLocks noChangeArrowheads="1"/>
          </p:cNvSpPr>
          <p:nvPr/>
        </p:nvSpPr>
        <p:spPr bwMode="auto">
          <a:xfrm>
            <a:off x="0" y="354330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sp>
        <p:nvSpPr>
          <p:cNvPr id="97372" name="Rectangle 92"/>
          <p:cNvSpPr>
            <a:spLocks noChangeArrowheads="1"/>
          </p:cNvSpPr>
          <p:nvPr/>
        </p:nvSpPr>
        <p:spPr bwMode="auto">
          <a:xfrm>
            <a:off x="0" y="331470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graphicFrame>
        <p:nvGraphicFramePr>
          <p:cNvPr id="97371" name="Object 91"/>
          <p:cNvGraphicFramePr>
            <a:graphicFrameLocks noChangeAspect="1"/>
          </p:cNvGraphicFramePr>
          <p:nvPr/>
        </p:nvGraphicFramePr>
        <p:xfrm>
          <a:off x="1066800" y="1752600"/>
          <a:ext cx="1143000" cy="331788"/>
        </p:xfrm>
        <a:graphic>
          <a:graphicData uri="http://schemas.openxmlformats.org/presentationml/2006/ole">
            <p:oleObj spid="_x0000_s98019" name="Equation" r:id="rId5" imgW="787400" imgH="228600" progId="Equation.DSMT4">
              <p:embed/>
            </p:oleObj>
          </a:graphicData>
        </a:graphic>
      </p:graphicFrame>
      <p:sp>
        <p:nvSpPr>
          <p:cNvPr id="97373" name="Rectangle 93"/>
          <p:cNvSpPr>
            <a:spLocks noChangeArrowheads="1"/>
          </p:cNvSpPr>
          <p:nvPr/>
        </p:nvSpPr>
        <p:spPr bwMode="auto">
          <a:xfrm>
            <a:off x="0" y="354330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sp>
        <p:nvSpPr>
          <p:cNvPr id="97376" name="Rectangle 96"/>
          <p:cNvSpPr>
            <a:spLocks noChangeArrowheads="1"/>
          </p:cNvSpPr>
          <p:nvPr/>
        </p:nvSpPr>
        <p:spPr bwMode="auto">
          <a:xfrm>
            <a:off x="0" y="3309938"/>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graphicFrame>
        <p:nvGraphicFramePr>
          <p:cNvPr id="97375" name="Object 95"/>
          <p:cNvGraphicFramePr>
            <a:graphicFrameLocks noChangeAspect="1"/>
          </p:cNvGraphicFramePr>
          <p:nvPr/>
        </p:nvGraphicFramePr>
        <p:xfrm>
          <a:off x="533400" y="3200400"/>
          <a:ext cx="5105400" cy="381000"/>
        </p:xfrm>
        <a:graphic>
          <a:graphicData uri="http://schemas.openxmlformats.org/presentationml/2006/ole">
            <p:oleObj spid="_x0000_s98020" name="Equation" r:id="rId6" imgW="4051300" imgH="241300" progId="Equation.DSMT4">
              <p:embed/>
            </p:oleObj>
          </a:graphicData>
        </a:graphic>
      </p:graphicFrame>
      <p:sp>
        <p:nvSpPr>
          <p:cNvPr id="97377" name="Rectangle 97"/>
          <p:cNvSpPr>
            <a:spLocks noChangeArrowheads="1"/>
          </p:cNvSpPr>
          <p:nvPr/>
        </p:nvSpPr>
        <p:spPr bwMode="auto">
          <a:xfrm>
            <a:off x="0" y="3548063"/>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sp>
        <p:nvSpPr>
          <p:cNvPr id="97379" name="Rectangle 99"/>
          <p:cNvSpPr>
            <a:spLocks noChangeArrowheads="1"/>
          </p:cNvSpPr>
          <p:nvPr/>
        </p:nvSpPr>
        <p:spPr bwMode="auto">
          <a:xfrm>
            <a:off x="0" y="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graphicFrame>
        <p:nvGraphicFramePr>
          <p:cNvPr id="97378" name="Object 98"/>
          <p:cNvGraphicFramePr>
            <a:graphicFrameLocks noChangeAspect="1"/>
          </p:cNvGraphicFramePr>
          <p:nvPr/>
        </p:nvGraphicFramePr>
        <p:xfrm>
          <a:off x="685800" y="4038600"/>
          <a:ext cx="4648200" cy="428625"/>
        </p:xfrm>
        <a:graphic>
          <a:graphicData uri="http://schemas.openxmlformats.org/presentationml/2006/ole">
            <p:oleObj spid="_x0000_s98021" name="Equation" r:id="rId7" imgW="2578100" imgH="241300" progId="Equation.DSMT4">
              <p:embed/>
            </p:oleObj>
          </a:graphicData>
        </a:graphic>
      </p:graphicFrame>
      <p:sp>
        <p:nvSpPr>
          <p:cNvPr id="97380" name="Rectangle 100"/>
          <p:cNvSpPr>
            <a:spLocks noChangeArrowheads="1"/>
          </p:cNvSpPr>
          <p:nvPr/>
        </p:nvSpPr>
        <p:spPr bwMode="auto">
          <a:xfrm>
            <a:off x="0" y="238125"/>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sp>
        <p:nvSpPr>
          <p:cNvPr id="97383" name="Rectangle 103"/>
          <p:cNvSpPr>
            <a:spLocks noChangeArrowheads="1"/>
          </p:cNvSpPr>
          <p:nvPr/>
        </p:nvSpPr>
        <p:spPr bwMode="auto">
          <a:xfrm>
            <a:off x="0" y="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graphicFrame>
        <p:nvGraphicFramePr>
          <p:cNvPr id="97382" name="Object 102"/>
          <p:cNvGraphicFramePr>
            <a:graphicFrameLocks noChangeAspect="1"/>
          </p:cNvGraphicFramePr>
          <p:nvPr/>
        </p:nvGraphicFramePr>
        <p:xfrm>
          <a:off x="3505200" y="4572000"/>
          <a:ext cx="1219200" cy="365125"/>
        </p:xfrm>
        <a:graphic>
          <a:graphicData uri="http://schemas.openxmlformats.org/presentationml/2006/ole">
            <p:oleObj spid="_x0000_s98022" name="Equation" r:id="rId8" imgW="761669" imgH="228501" progId="Equation.DSMT4">
              <p:embed/>
            </p:oleObj>
          </a:graphicData>
        </a:graphic>
      </p:graphicFrame>
      <p:sp>
        <p:nvSpPr>
          <p:cNvPr id="97384" name="Rectangle 104"/>
          <p:cNvSpPr>
            <a:spLocks noChangeArrowheads="1"/>
          </p:cNvSpPr>
          <p:nvPr/>
        </p:nvSpPr>
        <p:spPr bwMode="auto">
          <a:xfrm>
            <a:off x="0" y="22860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sp>
        <p:nvSpPr>
          <p:cNvPr id="97386" name="Rectangle 106"/>
          <p:cNvSpPr>
            <a:spLocks noChangeArrowheads="1"/>
          </p:cNvSpPr>
          <p:nvPr/>
        </p:nvSpPr>
        <p:spPr bwMode="auto">
          <a:xfrm>
            <a:off x="0" y="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graphicFrame>
        <p:nvGraphicFramePr>
          <p:cNvPr id="97385" name="Object 105"/>
          <p:cNvGraphicFramePr>
            <a:graphicFrameLocks noChangeAspect="1"/>
          </p:cNvGraphicFramePr>
          <p:nvPr/>
        </p:nvGraphicFramePr>
        <p:xfrm>
          <a:off x="4648200" y="5181600"/>
          <a:ext cx="4572000" cy="360363"/>
        </p:xfrm>
        <a:graphic>
          <a:graphicData uri="http://schemas.openxmlformats.org/presentationml/2006/ole">
            <p:oleObj spid="_x0000_s98023" name="Equation" r:id="rId9" imgW="3009900" imgH="241300" progId="Equation.DSMT4">
              <p:embed/>
            </p:oleObj>
          </a:graphicData>
        </a:graphic>
      </p:graphicFrame>
      <p:sp>
        <p:nvSpPr>
          <p:cNvPr id="97387" name="Rectangle 107"/>
          <p:cNvSpPr>
            <a:spLocks noChangeArrowheads="1"/>
          </p:cNvSpPr>
          <p:nvPr/>
        </p:nvSpPr>
        <p:spPr bwMode="auto">
          <a:xfrm>
            <a:off x="0" y="238125"/>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sp>
        <p:nvSpPr>
          <p:cNvPr id="97389" name="Rectangle 109"/>
          <p:cNvSpPr>
            <a:spLocks noChangeArrowheads="1"/>
          </p:cNvSpPr>
          <p:nvPr/>
        </p:nvSpPr>
        <p:spPr bwMode="auto">
          <a:xfrm>
            <a:off x="0" y="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graphicFrame>
        <p:nvGraphicFramePr>
          <p:cNvPr id="97388" name="Object 108"/>
          <p:cNvGraphicFramePr>
            <a:graphicFrameLocks noChangeAspect="1"/>
          </p:cNvGraphicFramePr>
          <p:nvPr/>
        </p:nvGraphicFramePr>
        <p:xfrm>
          <a:off x="2438400" y="5791200"/>
          <a:ext cx="1600200" cy="288925"/>
        </p:xfrm>
        <a:graphic>
          <a:graphicData uri="http://schemas.openxmlformats.org/presentationml/2006/ole">
            <p:oleObj spid="_x0000_s98024" name="Equation" r:id="rId10" imgW="1104900" imgH="203200" progId="Equation.DSMT4">
              <p:embed/>
            </p:oleObj>
          </a:graphicData>
        </a:graphic>
      </p:graphicFrame>
      <p:sp>
        <p:nvSpPr>
          <p:cNvPr id="97390" name="Rectangle 110"/>
          <p:cNvSpPr>
            <a:spLocks noChangeArrowheads="1"/>
          </p:cNvSpPr>
          <p:nvPr/>
        </p:nvSpPr>
        <p:spPr bwMode="auto">
          <a:xfrm>
            <a:off x="0" y="200025"/>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sp>
        <p:nvSpPr>
          <p:cNvPr id="97392" name="Rectangle 112"/>
          <p:cNvSpPr>
            <a:spLocks noChangeArrowheads="1"/>
          </p:cNvSpPr>
          <p:nvPr/>
        </p:nvSpPr>
        <p:spPr bwMode="auto">
          <a:xfrm>
            <a:off x="0" y="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graphicFrame>
        <p:nvGraphicFramePr>
          <p:cNvPr id="97391" name="Object 111"/>
          <p:cNvGraphicFramePr>
            <a:graphicFrameLocks noChangeAspect="1"/>
          </p:cNvGraphicFramePr>
          <p:nvPr/>
        </p:nvGraphicFramePr>
        <p:xfrm>
          <a:off x="6858000" y="5867400"/>
          <a:ext cx="1143000" cy="274638"/>
        </p:xfrm>
        <a:graphic>
          <a:graphicData uri="http://schemas.openxmlformats.org/presentationml/2006/ole">
            <p:oleObj spid="_x0000_s98025" name="Equation" r:id="rId11" imgW="748975" imgH="177723" progId="Equation.DSMT4">
              <p:embed/>
            </p:oleObj>
          </a:graphicData>
        </a:graphic>
      </p:graphicFrame>
      <p:sp>
        <p:nvSpPr>
          <p:cNvPr id="97393" name="Rectangle 113"/>
          <p:cNvSpPr>
            <a:spLocks noChangeArrowheads="1"/>
          </p:cNvSpPr>
          <p:nvPr/>
        </p:nvSpPr>
        <p:spPr bwMode="auto">
          <a:xfrm>
            <a:off x="0" y="180975"/>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pic>
        <p:nvPicPr>
          <p:cNvPr id="97394" name="Picture 114"/>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5943600" y="2819400"/>
            <a:ext cx="2971800" cy="1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5"/>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20" name="Slide Number Placeholder 6"/>
          <p:cNvSpPr>
            <a:spLocks noGrp="1"/>
          </p:cNvSpPr>
          <p:nvPr>
            <p:ph type="sldNum" sz="quarter" idx="12"/>
          </p:nvPr>
        </p:nvSpPr>
        <p:spPr/>
        <p:txBody>
          <a:bodyPr/>
          <a:lstStyle/>
          <a:p>
            <a:fld id="{8FE66E0A-6511-4B1A-85E1-B42F9BF1216F}" type="slidenum">
              <a:rPr lang="en-US" altLang="en-US"/>
              <a:pPr/>
              <a:t>32</a:t>
            </a:fld>
            <a:endParaRPr lang="en-US" altLang="en-US" dirty="0"/>
          </a:p>
        </p:txBody>
      </p:sp>
      <p:sp>
        <p:nvSpPr>
          <p:cNvPr id="100354" name="Rectangle 2"/>
          <p:cNvSpPr>
            <a:spLocks noGrp="1" noChangeArrowheads="1"/>
          </p:cNvSpPr>
          <p:nvPr>
            <p:ph type="title"/>
          </p:nvPr>
        </p:nvSpPr>
        <p:spPr/>
        <p:txBody>
          <a:bodyPr/>
          <a:lstStyle/>
          <a:p>
            <a:r>
              <a:rPr lang="en-US" sz="3200" b="1" dirty="0">
                <a:solidFill>
                  <a:srgbClr val="FF0000"/>
                </a:solidFill>
              </a:rPr>
              <a:t>Snub Dodecahedron</a:t>
            </a:r>
            <a:r>
              <a:rPr lang="en-US" sz="3200" dirty="0">
                <a:solidFill>
                  <a:srgbClr val="FF0000"/>
                </a:solidFill>
              </a:rPr>
              <a:t> </a:t>
            </a:r>
            <a:r>
              <a:rPr lang="en-US" sz="2000" b="1" dirty="0" smtClean="0">
                <a:solidFill>
                  <a:schemeClr val="tx1"/>
                </a:solidFill>
              </a:rPr>
              <a:t> </a:t>
            </a:r>
            <a:r>
              <a:rPr lang="en-US" sz="3800" dirty="0"/>
              <a:t/>
            </a:r>
            <a:br>
              <a:rPr lang="en-US" sz="3800" dirty="0"/>
            </a:br>
            <a:r>
              <a:rPr lang="en-US" sz="3800" dirty="0"/>
              <a:t/>
            </a:r>
            <a:br>
              <a:rPr lang="en-US" sz="3800" dirty="0"/>
            </a:br>
            <a:r>
              <a:rPr lang="en-US" sz="2100" b="1" dirty="0">
                <a:solidFill>
                  <a:srgbClr val="211AB2"/>
                </a:solidFill>
              </a:rPr>
              <a:t>The first orbit and its mirror image can be obtained from the vectors expressed in terms of  quaternionic units as  </a:t>
            </a:r>
            <a:br>
              <a:rPr lang="en-US" sz="2100" b="1" dirty="0">
                <a:solidFill>
                  <a:srgbClr val="211AB2"/>
                </a:solidFill>
              </a:rPr>
            </a:br>
            <a:r>
              <a:rPr lang="en-US" sz="2100" b="1" dirty="0">
                <a:solidFill>
                  <a:srgbClr val="211AB2"/>
                </a:solidFill>
              </a:rPr>
              <a:t/>
            </a:r>
            <a:br>
              <a:rPr lang="en-US" sz="2100" b="1" dirty="0">
                <a:solidFill>
                  <a:srgbClr val="211AB2"/>
                </a:solidFill>
              </a:rPr>
            </a:br>
            <a:r>
              <a:rPr lang="en-US" sz="2100" b="1" dirty="0">
                <a:solidFill>
                  <a:srgbClr val="211AB2"/>
                </a:solidFill>
              </a:rPr>
              <a:t/>
            </a:r>
            <a:br>
              <a:rPr lang="en-US" sz="2100" b="1" dirty="0">
                <a:solidFill>
                  <a:srgbClr val="211AB2"/>
                </a:solidFill>
              </a:rPr>
            </a:br>
            <a:r>
              <a:rPr lang="en-US" sz="2100" b="1" dirty="0">
                <a:solidFill>
                  <a:srgbClr val="211AB2"/>
                </a:solidFill>
              </a:rPr>
              <a:t> </a:t>
            </a:r>
            <a:br>
              <a:rPr lang="en-US" sz="2100" b="1" dirty="0">
                <a:solidFill>
                  <a:srgbClr val="211AB2"/>
                </a:solidFill>
              </a:rPr>
            </a:br>
            <a:r>
              <a:rPr lang="en-US" sz="2100" b="1" dirty="0">
                <a:solidFill>
                  <a:srgbClr val="CC0000"/>
                </a:solidFill>
              </a:rPr>
              <a:t>The snub dodecahedrons</a:t>
            </a:r>
            <a:r>
              <a:rPr lang="en-US" sz="2100" b="1" dirty="0">
                <a:solidFill>
                  <a:srgbClr val="211AB2"/>
                </a:solidFill>
              </a:rPr>
              <a:t>  represented by the orbits of these vectors </a:t>
            </a:r>
            <a:br>
              <a:rPr lang="en-US" sz="2100" b="1" dirty="0">
                <a:solidFill>
                  <a:srgbClr val="211AB2"/>
                </a:solidFill>
              </a:rPr>
            </a:br>
            <a:r>
              <a:rPr lang="en-US" sz="2100" b="1" dirty="0">
                <a:solidFill>
                  <a:srgbClr val="211AB2"/>
                </a:solidFill>
              </a:rPr>
              <a:t/>
            </a:r>
            <a:br>
              <a:rPr lang="en-US" sz="2100" b="1" dirty="0">
                <a:solidFill>
                  <a:srgbClr val="211AB2"/>
                </a:solidFill>
              </a:rPr>
            </a:br>
            <a:r>
              <a:rPr lang="en-US" sz="2100" b="1" dirty="0">
                <a:solidFill>
                  <a:srgbClr val="211AB2"/>
                </a:solidFill>
              </a:rPr>
              <a:t/>
            </a:r>
            <a:br>
              <a:rPr lang="en-US" sz="2100" b="1" dirty="0">
                <a:solidFill>
                  <a:srgbClr val="211AB2"/>
                </a:solidFill>
              </a:rPr>
            </a:br>
            <a:r>
              <a:rPr lang="en-US" sz="2100" b="1" dirty="0">
                <a:solidFill>
                  <a:srgbClr val="211AB2"/>
                </a:solidFill>
              </a:rPr>
              <a:t>are </a:t>
            </a:r>
            <a:r>
              <a:rPr lang="en-US" sz="2100" b="1" dirty="0" smtClean="0">
                <a:solidFill>
                  <a:srgbClr val="211AB2"/>
                </a:solidFill>
              </a:rPr>
              <a:t>shown:</a:t>
            </a:r>
            <a:r>
              <a:rPr lang="en-US" sz="2100" b="1" dirty="0">
                <a:solidFill>
                  <a:srgbClr val="211AB2"/>
                </a:solidFill>
              </a:rPr>
              <a:t/>
            </a:r>
            <a:br>
              <a:rPr lang="en-US" sz="2100" b="1" dirty="0">
                <a:solidFill>
                  <a:srgbClr val="211AB2"/>
                </a:solidFill>
              </a:rPr>
            </a:br>
            <a:r>
              <a:rPr lang="en-US" sz="2100" dirty="0">
                <a:solidFill>
                  <a:srgbClr val="211AB2"/>
                </a:solidFill>
              </a:rPr>
              <a:t> </a:t>
            </a:r>
          </a:p>
        </p:txBody>
      </p:sp>
      <p:graphicFrame>
        <p:nvGraphicFramePr>
          <p:cNvPr id="100381" name="Object 29"/>
          <p:cNvGraphicFramePr>
            <a:graphicFrameLocks noGrp="1" noChangeAspect="1"/>
          </p:cNvGraphicFramePr>
          <p:nvPr>
            <p:ph sz="half" idx="1"/>
          </p:nvPr>
        </p:nvGraphicFramePr>
        <p:xfrm>
          <a:off x="762000" y="3429000"/>
          <a:ext cx="3886200" cy="330200"/>
        </p:xfrm>
        <a:graphic>
          <a:graphicData uri="http://schemas.openxmlformats.org/presentationml/2006/ole">
            <p:oleObj spid="_x0000_s100633" name="Equation" r:id="rId3" imgW="3886200" imgH="330200" progId="Equation.3">
              <p:embed/>
            </p:oleObj>
          </a:graphicData>
        </a:graphic>
      </p:graphicFrame>
      <p:sp>
        <p:nvSpPr>
          <p:cNvPr id="100363" name="Rectangle 11"/>
          <p:cNvSpPr>
            <a:spLocks noChangeArrowheads="1"/>
          </p:cNvSpPr>
          <p:nvPr/>
        </p:nvSpPr>
        <p:spPr bwMode="auto">
          <a:xfrm>
            <a:off x="0" y="321945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sp>
        <p:nvSpPr>
          <p:cNvPr id="100364" name="Rectangle 12"/>
          <p:cNvSpPr>
            <a:spLocks noChangeArrowheads="1"/>
          </p:cNvSpPr>
          <p:nvPr/>
        </p:nvSpPr>
        <p:spPr bwMode="auto">
          <a:xfrm>
            <a:off x="0" y="363855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sp>
        <p:nvSpPr>
          <p:cNvPr id="100366" name="Rectangle 14"/>
          <p:cNvSpPr>
            <a:spLocks noChangeArrowheads="1"/>
          </p:cNvSpPr>
          <p:nvPr/>
        </p:nvSpPr>
        <p:spPr bwMode="auto">
          <a:xfrm>
            <a:off x="0" y="321945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sp>
        <p:nvSpPr>
          <p:cNvPr id="100367" name="Rectangle 15"/>
          <p:cNvSpPr>
            <a:spLocks noChangeArrowheads="1"/>
          </p:cNvSpPr>
          <p:nvPr/>
        </p:nvSpPr>
        <p:spPr bwMode="auto">
          <a:xfrm>
            <a:off x="0" y="363855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sp>
        <p:nvSpPr>
          <p:cNvPr id="100369" name="Rectangle 17"/>
          <p:cNvSpPr>
            <a:spLocks noChangeArrowheads="1"/>
          </p:cNvSpPr>
          <p:nvPr/>
        </p:nvSpPr>
        <p:spPr bwMode="auto">
          <a:xfrm>
            <a:off x="0" y="320040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sp>
        <p:nvSpPr>
          <p:cNvPr id="100370" name="Rectangle 18"/>
          <p:cNvSpPr>
            <a:spLocks noChangeArrowheads="1"/>
          </p:cNvSpPr>
          <p:nvPr/>
        </p:nvSpPr>
        <p:spPr bwMode="auto">
          <a:xfrm>
            <a:off x="0" y="363855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sp>
        <p:nvSpPr>
          <p:cNvPr id="100374" name="Rectangle 22"/>
          <p:cNvSpPr>
            <a:spLocks noChangeArrowheads="1"/>
          </p:cNvSpPr>
          <p:nvPr/>
        </p:nvSpPr>
        <p:spPr bwMode="auto">
          <a:xfrm>
            <a:off x="0" y="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graphicFrame>
        <p:nvGraphicFramePr>
          <p:cNvPr id="100373" name="Object 21"/>
          <p:cNvGraphicFramePr>
            <a:graphicFrameLocks noChangeAspect="1"/>
          </p:cNvGraphicFramePr>
          <p:nvPr/>
        </p:nvGraphicFramePr>
        <p:xfrm>
          <a:off x="685799" y="2133600"/>
          <a:ext cx="3607493" cy="609600"/>
        </p:xfrm>
        <a:graphic>
          <a:graphicData uri="http://schemas.openxmlformats.org/presentationml/2006/ole">
            <p:oleObj spid="_x0000_s100634" name="Equation" r:id="rId4" imgW="2476500" imgH="419100" progId="Equation.DSMT4">
              <p:embed/>
            </p:oleObj>
          </a:graphicData>
        </a:graphic>
      </p:graphicFrame>
      <p:sp>
        <p:nvSpPr>
          <p:cNvPr id="100375" name="Rectangle 23"/>
          <p:cNvSpPr>
            <a:spLocks noChangeArrowheads="1"/>
          </p:cNvSpPr>
          <p:nvPr/>
        </p:nvSpPr>
        <p:spPr bwMode="auto">
          <a:xfrm>
            <a:off x="0" y="41910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sp>
        <p:nvSpPr>
          <p:cNvPr id="100377" name="Rectangle 25"/>
          <p:cNvSpPr>
            <a:spLocks noChangeArrowheads="1"/>
          </p:cNvSpPr>
          <p:nvPr/>
        </p:nvSpPr>
        <p:spPr bwMode="auto">
          <a:xfrm>
            <a:off x="0" y="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graphicFrame>
        <p:nvGraphicFramePr>
          <p:cNvPr id="100376" name="Object 24"/>
          <p:cNvGraphicFramePr>
            <a:graphicFrameLocks noChangeAspect="1"/>
          </p:cNvGraphicFramePr>
          <p:nvPr/>
        </p:nvGraphicFramePr>
        <p:xfrm>
          <a:off x="4648199" y="2209800"/>
          <a:ext cx="3521475" cy="566738"/>
        </p:xfrm>
        <a:graphic>
          <a:graphicData uri="http://schemas.openxmlformats.org/presentationml/2006/ole">
            <p:oleObj spid="_x0000_s100635" name="Equation" r:id="rId5" imgW="2603500" imgH="419100" progId="Equation.DSMT4">
              <p:embed/>
            </p:oleObj>
          </a:graphicData>
        </a:graphic>
      </p:graphicFrame>
      <p:sp>
        <p:nvSpPr>
          <p:cNvPr id="100378" name="Rectangle 26"/>
          <p:cNvSpPr>
            <a:spLocks noChangeArrowheads="1"/>
          </p:cNvSpPr>
          <p:nvPr/>
        </p:nvSpPr>
        <p:spPr bwMode="auto">
          <a:xfrm>
            <a:off x="0" y="41910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pic>
        <p:nvPicPr>
          <p:cNvPr id="100379" name="Picture 27"/>
          <p:cNvPicPr>
            <a:picLocks noChangeAspect="1" noChangeArrowheads="1"/>
          </p:cNvPicPr>
          <p:nvPr/>
        </p:nvPicPr>
        <p:blipFill>
          <a:blip r:embed="rId6" cstate="print">
            <a:extLst>
              <a:ext uri="{28A0092B-C50C-407E-A947-70E740481C1C}">
                <a14:useLocalDpi xmlns:a14="http://schemas.microsoft.com/office/drawing/2010/main" xmlns="" val="0"/>
              </a:ext>
            </a:extLst>
          </a:blip>
          <a:srcRect l="11383" t="13963" r="11383" b="20946"/>
          <a:stretch>
            <a:fillRect/>
          </a:stretch>
        </p:blipFill>
        <p:spPr bwMode="auto">
          <a:xfrm>
            <a:off x="2590800" y="4038600"/>
            <a:ext cx="1676400" cy="153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0380" name="Picture 28"/>
          <p:cNvPicPr>
            <a:picLocks noChangeAspect="1" noChangeArrowheads="1"/>
          </p:cNvPicPr>
          <p:nvPr/>
        </p:nvPicPr>
        <p:blipFill>
          <a:blip r:embed="rId7" cstate="print">
            <a:extLst>
              <a:ext uri="{28A0092B-C50C-407E-A947-70E740481C1C}">
                <a14:useLocalDpi xmlns:a14="http://schemas.microsoft.com/office/drawing/2010/main" xmlns="" val="0"/>
              </a:ext>
            </a:extLst>
          </a:blip>
          <a:srcRect l="8611" t="11951" r="8611" b="19917"/>
          <a:stretch>
            <a:fillRect/>
          </a:stretch>
        </p:blipFill>
        <p:spPr bwMode="auto">
          <a:xfrm>
            <a:off x="5029200" y="4038600"/>
            <a:ext cx="1676400" cy="148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6"/>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25" name="Slide Number Placeholder 7"/>
          <p:cNvSpPr>
            <a:spLocks noGrp="1"/>
          </p:cNvSpPr>
          <p:nvPr>
            <p:ph type="sldNum" sz="quarter" idx="12"/>
          </p:nvPr>
        </p:nvSpPr>
        <p:spPr/>
        <p:txBody>
          <a:bodyPr/>
          <a:lstStyle/>
          <a:p>
            <a:fld id="{03A76F36-305A-4D9A-8D95-BE89F7E45203}" type="slidenum">
              <a:rPr lang="en-US" altLang="en-US"/>
              <a:pPr/>
              <a:t>33</a:t>
            </a:fld>
            <a:endParaRPr lang="en-US" altLang="en-US" dirty="0"/>
          </a:p>
        </p:txBody>
      </p:sp>
      <p:sp>
        <p:nvSpPr>
          <p:cNvPr id="101378" name="Rectangle 2"/>
          <p:cNvSpPr>
            <a:spLocks noGrp="1" noChangeArrowheads="1"/>
          </p:cNvSpPr>
          <p:nvPr>
            <p:ph type="title"/>
          </p:nvPr>
        </p:nvSpPr>
        <p:spPr>
          <a:xfrm>
            <a:off x="479425" y="277813"/>
            <a:ext cx="8642350" cy="712787"/>
          </a:xfrm>
        </p:spPr>
        <p:txBody>
          <a:bodyPr/>
          <a:lstStyle/>
          <a:p>
            <a:r>
              <a:rPr lang="en-US" sz="3200" b="1" dirty="0">
                <a:solidFill>
                  <a:srgbClr val="FF0000"/>
                </a:solidFill>
              </a:rPr>
              <a:t>Dual solid of the snub dodecahedron</a:t>
            </a:r>
            <a:br>
              <a:rPr lang="en-US" sz="3200" b="1" dirty="0">
                <a:solidFill>
                  <a:srgbClr val="FF0000"/>
                </a:solidFill>
              </a:rPr>
            </a:br>
            <a:r>
              <a:rPr lang="en-US" sz="3600" b="1" dirty="0">
                <a:solidFill>
                  <a:srgbClr val="3333CC"/>
                </a:solidFill>
              </a:rPr>
              <a:t/>
            </a:r>
            <a:br>
              <a:rPr lang="en-US" sz="3600" b="1" dirty="0">
                <a:solidFill>
                  <a:srgbClr val="3333CC"/>
                </a:solidFill>
              </a:rPr>
            </a:br>
            <a:r>
              <a:rPr lang="en-US" sz="2000" b="1" dirty="0">
                <a:solidFill>
                  <a:srgbClr val="211AB2"/>
                </a:solidFill>
              </a:rPr>
              <a:t>The vertices of the dual solid of the snub  dodecahedron represented by  </a:t>
            </a:r>
            <a:br>
              <a:rPr lang="en-US" sz="2000" b="1" dirty="0">
                <a:solidFill>
                  <a:srgbClr val="211AB2"/>
                </a:solidFill>
              </a:rPr>
            </a:br>
            <a:r>
              <a:rPr lang="en-US" sz="2000" b="1" dirty="0">
                <a:solidFill>
                  <a:srgbClr val="211AB2"/>
                </a:solidFill>
              </a:rPr>
              <a:t>can be given  as the union of three orbits of the group W(H</a:t>
            </a:r>
            <a:r>
              <a:rPr lang="en-US" sz="2000" b="1" baseline="-25000" dirty="0">
                <a:solidFill>
                  <a:srgbClr val="211AB2"/>
                </a:solidFill>
              </a:rPr>
              <a:t>3</a:t>
            </a:r>
            <a:r>
              <a:rPr lang="en-US" sz="2000" b="1" dirty="0">
                <a:solidFill>
                  <a:srgbClr val="211AB2"/>
                </a:solidFill>
              </a:rPr>
              <a:t>)/C</a:t>
            </a:r>
            <a:r>
              <a:rPr lang="en-US" sz="2000" b="1" baseline="-25000" dirty="0">
                <a:solidFill>
                  <a:srgbClr val="211AB2"/>
                </a:solidFill>
              </a:rPr>
              <a:t>2</a:t>
            </a:r>
            <a:r>
              <a:rPr lang="en-US" sz="2000" b="1" dirty="0">
                <a:solidFill>
                  <a:srgbClr val="211AB2"/>
                </a:solidFill>
              </a:rPr>
              <a:t>. </a:t>
            </a:r>
            <a:br>
              <a:rPr lang="en-US" sz="2000" b="1" dirty="0">
                <a:solidFill>
                  <a:srgbClr val="211AB2"/>
                </a:solidFill>
              </a:rPr>
            </a:br>
            <a:r>
              <a:rPr lang="en-US" sz="2000" b="1" dirty="0">
                <a:solidFill>
                  <a:srgbClr val="211AB2"/>
                </a:solidFill>
              </a:rPr>
              <a:t>The first orbit            consists of </a:t>
            </a:r>
            <a:r>
              <a:rPr lang="en-US" sz="2000" b="1" dirty="0">
                <a:solidFill>
                  <a:srgbClr val="CC0000"/>
                </a:solidFill>
              </a:rPr>
              <a:t>20 vertices of a dodecahedron</a:t>
            </a:r>
            <a:r>
              <a:rPr lang="en-US" sz="2000" b="1" dirty="0">
                <a:solidFill>
                  <a:srgbClr val="211AB2"/>
                </a:solidFill>
              </a:rPr>
              <a:t>.</a:t>
            </a:r>
            <a:br>
              <a:rPr lang="en-US" sz="2000" b="1" dirty="0">
                <a:solidFill>
                  <a:srgbClr val="211AB2"/>
                </a:solidFill>
              </a:rPr>
            </a:br>
            <a:r>
              <a:rPr lang="en-US" sz="2000" b="1" dirty="0">
                <a:solidFill>
                  <a:srgbClr val="211AB2"/>
                </a:solidFill>
              </a:rPr>
              <a:t>The second orbit consists of </a:t>
            </a:r>
            <a:r>
              <a:rPr lang="en-US" sz="2000" b="1" dirty="0">
                <a:solidFill>
                  <a:srgbClr val="CC0000"/>
                </a:solidFill>
              </a:rPr>
              <a:t>12 vertices of an</a:t>
            </a:r>
            <a:br>
              <a:rPr lang="en-US" sz="2000" b="1" dirty="0">
                <a:solidFill>
                  <a:srgbClr val="CC0000"/>
                </a:solidFill>
              </a:rPr>
            </a:br>
            <a:r>
              <a:rPr lang="en-US" sz="2000" b="1" dirty="0">
                <a:solidFill>
                  <a:srgbClr val="CC0000"/>
                </a:solidFill>
              </a:rPr>
              <a:t>icosahedron</a:t>
            </a:r>
            <a:r>
              <a:rPr lang="en-US" sz="2000" b="1" dirty="0">
                <a:solidFill>
                  <a:srgbClr val="211AB2"/>
                </a:solidFill>
              </a:rPr>
              <a:t>              where  </a:t>
            </a:r>
            <a:br>
              <a:rPr lang="en-US" sz="2000" b="1" dirty="0">
                <a:solidFill>
                  <a:srgbClr val="211AB2"/>
                </a:solidFill>
              </a:rPr>
            </a:br>
            <a:r>
              <a:rPr lang="en-US" sz="2000" b="1" dirty="0">
                <a:solidFill>
                  <a:srgbClr val="211AB2"/>
                </a:solidFill>
              </a:rPr>
              <a:t/>
            </a:r>
            <a:br>
              <a:rPr lang="en-US" sz="2000" b="1" dirty="0">
                <a:solidFill>
                  <a:srgbClr val="211AB2"/>
                </a:solidFill>
              </a:rPr>
            </a:br>
            <a:r>
              <a:rPr lang="en-US" sz="2000" b="1" dirty="0">
                <a:solidFill>
                  <a:srgbClr val="211AB2"/>
                </a:solidFill>
              </a:rPr>
              <a:t/>
            </a:r>
            <a:br>
              <a:rPr lang="en-US" sz="2000" b="1" dirty="0">
                <a:solidFill>
                  <a:srgbClr val="211AB2"/>
                </a:solidFill>
              </a:rPr>
            </a:br>
            <a:r>
              <a:rPr lang="en-US" sz="2000" b="1" dirty="0">
                <a:solidFill>
                  <a:srgbClr val="211AB2"/>
                </a:solidFill>
              </a:rPr>
              <a:t/>
            </a:r>
            <a:br>
              <a:rPr lang="en-US" sz="2000" b="1" dirty="0">
                <a:solidFill>
                  <a:srgbClr val="211AB2"/>
                </a:solidFill>
              </a:rPr>
            </a:br>
            <a:r>
              <a:rPr lang="en-US" sz="2000" b="1" dirty="0">
                <a:solidFill>
                  <a:srgbClr val="211AB2"/>
                </a:solidFill>
              </a:rPr>
              <a:t/>
            </a:r>
            <a:br>
              <a:rPr lang="en-US" sz="2000" b="1" dirty="0">
                <a:solidFill>
                  <a:srgbClr val="211AB2"/>
                </a:solidFill>
              </a:rPr>
            </a:br>
            <a:r>
              <a:rPr lang="en-US" sz="2000" b="1" dirty="0">
                <a:solidFill>
                  <a:srgbClr val="211AB2"/>
                </a:solidFill>
              </a:rPr>
              <a:t>The third orbit           involves the vertices</a:t>
            </a:r>
            <a:br>
              <a:rPr lang="en-US" sz="2000" b="1" dirty="0">
                <a:solidFill>
                  <a:srgbClr val="211AB2"/>
                </a:solidFill>
              </a:rPr>
            </a:br>
            <a:r>
              <a:rPr lang="en-US" sz="2000" b="1" dirty="0">
                <a:solidFill>
                  <a:srgbClr val="211AB2"/>
                </a:solidFill>
              </a:rPr>
              <a:t>including the centers of the faces 2, 4 and 5 where</a:t>
            </a:r>
            <a:br>
              <a:rPr lang="en-US" sz="2000" b="1" dirty="0">
                <a:solidFill>
                  <a:srgbClr val="211AB2"/>
                </a:solidFill>
              </a:rPr>
            </a:br>
            <a:r>
              <a:rPr lang="en-US" sz="2000" b="1" dirty="0">
                <a:solidFill>
                  <a:srgbClr val="211AB2"/>
                </a:solidFill>
              </a:rPr>
              <a:t>the vector           is given by   </a:t>
            </a:r>
            <a:br>
              <a:rPr lang="en-US" sz="2000" b="1" dirty="0">
                <a:solidFill>
                  <a:srgbClr val="211AB2"/>
                </a:solidFill>
              </a:rPr>
            </a:br>
            <a:r>
              <a:rPr lang="en-US" sz="2000" dirty="0">
                <a:solidFill>
                  <a:srgbClr val="211AB2"/>
                </a:solidFill>
              </a:rPr>
              <a:t> </a:t>
            </a:r>
            <a:endParaRPr lang="en-US" sz="2000" dirty="0"/>
          </a:p>
        </p:txBody>
      </p:sp>
      <p:graphicFrame>
        <p:nvGraphicFramePr>
          <p:cNvPr id="101406" name="Object 30"/>
          <p:cNvGraphicFramePr>
            <a:graphicFrameLocks noGrp="1" noChangeAspect="1"/>
          </p:cNvGraphicFramePr>
          <p:nvPr>
            <p:ph sz="quarter" idx="2"/>
          </p:nvPr>
        </p:nvGraphicFramePr>
        <p:xfrm>
          <a:off x="8229600" y="1447800"/>
          <a:ext cx="1371600" cy="255588"/>
        </p:xfrm>
        <a:graphic>
          <a:graphicData uri="http://schemas.openxmlformats.org/presentationml/2006/ole">
            <p:oleObj spid="_x0000_s101907" name="Equation" r:id="rId3" imgW="1778000" imgH="330200" progId="Equation.3">
              <p:embed/>
            </p:oleObj>
          </a:graphicData>
        </a:graphic>
      </p:graphicFrame>
      <p:pic>
        <p:nvPicPr>
          <p:cNvPr id="101383"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19800" y="2895600"/>
            <a:ext cx="2971800" cy="1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1385" name="Rectangle 9"/>
          <p:cNvSpPr>
            <a:spLocks noChangeArrowheads="1"/>
          </p:cNvSpPr>
          <p:nvPr/>
        </p:nvSpPr>
        <p:spPr bwMode="auto">
          <a:xfrm>
            <a:off x="0" y="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graphicFrame>
        <p:nvGraphicFramePr>
          <p:cNvPr id="101384" name="Object 8"/>
          <p:cNvGraphicFramePr>
            <a:graphicFrameLocks noChangeAspect="1"/>
          </p:cNvGraphicFramePr>
          <p:nvPr/>
        </p:nvGraphicFramePr>
        <p:xfrm>
          <a:off x="2209800" y="2057400"/>
          <a:ext cx="533400" cy="298450"/>
        </p:xfrm>
        <a:graphic>
          <a:graphicData uri="http://schemas.openxmlformats.org/presentationml/2006/ole">
            <p:oleObj spid="_x0000_s101908" name="Equation" r:id="rId5" imgW="406224" imgH="228501" progId="Equation.DSMT4">
              <p:embed/>
            </p:oleObj>
          </a:graphicData>
        </a:graphic>
      </p:graphicFrame>
      <p:sp>
        <p:nvSpPr>
          <p:cNvPr id="101386" name="Rectangle 10"/>
          <p:cNvSpPr>
            <a:spLocks noChangeArrowheads="1"/>
          </p:cNvSpPr>
          <p:nvPr/>
        </p:nvSpPr>
        <p:spPr bwMode="auto">
          <a:xfrm>
            <a:off x="0" y="22860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sp>
        <p:nvSpPr>
          <p:cNvPr id="101388" name="Rectangle 12"/>
          <p:cNvSpPr>
            <a:spLocks noChangeArrowheads="1"/>
          </p:cNvSpPr>
          <p:nvPr/>
        </p:nvSpPr>
        <p:spPr bwMode="auto">
          <a:xfrm>
            <a:off x="0" y="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graphicFrame>
        <p:nvGraphicFramePr>
          <p:cNvPr id="101387" name="Object 11"/>
          <p:cNvGraphicFramePr>
            <a:graphicFrameLocks noChangeAspect="1"/>
          </p:cNvGraphicFramePr>
          <p:nvPr/>
        </p:nvGraphicFramePr>
        <p:xfrm>
          <a:off x="1905000" y="2590800"/>
          <a:ext cx="762000" cy="344488"/>
        </p:xfrm>
        <a:graphic>
          <a:graphicData uri="http://schemas.openxmlformats.org/presentationml/2006/ole">
            <p:oleObj spid="_x0000_s101909" name="Equation" r:id="rId6" imgW="508000" imgH="228600" progId="Equation.DSMT4">
              <p:embed/>
            </p:oleObj>
          </a:graphicData>
        </a:graphic>
      </p:graphicFrame>
      <p:sp>
        <p:nvSpPr>
          <p:cNvPr id="101389" name="Rectangle 13"/>
          <p:cNvSpPr>
            <a:spLocks noChangeArrowheads="1"/>
          </p:cNvSpPr>
          <p:nvPr/>
        </p:nvSpPr>
        <p:spPr bwMode="auto">
          <a:xfrm>
            <a:off x="0" y="22860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sp>
        <p:nvSpPr>
          <p:cNvPr id="101391" name="Rectangle 15"/>
          <p:cNvSpPr>
            <a:spLocks noChangeArrowheads="1"/>
          </p:cNvSpPr>
          <p:nvPr/>
        </p:nvSpPr>
        <p:spPr bwMode="auto">
          <a:xfrm>
            <a:off x="0" y="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graphicFrame>
        <p:nvGraphicFramePr>
          <p:cNvPr id="101390" name="Object 14"/>
          <p:cNvGraphicFramePr>
            <a:graphicFrameLocks noChangeAspect="1"/>
          </p:cNvGraphicFramePr>
          <p:nvPr/>
        </p:nvGraphicFramePr>
        <p:xfrm>
          <a:off x="2133600" y="4114800"/>
          <a:ext cx="685800" cy="317500"/>
        </p:xfrm>
        <a:graphic>
          <a:graphicData uri="http://schemas.openxmlformats.org/presentationml/2006/ole">
            <p:oleObj spid="_x0000_s101910" name="Equation" r:id="rId7" imgW="495085" imgH="228501" progId="Equation.DSMT4">
              <p:embed/>
            </p:oleObj>
          </a:graphicData>
        </a:graphic>
      </p:graphicFrame>
      <p:sp>
        <p:nvSpPr>
          <p:cNvPr id="101392" name="Rectangle 16"/>
          <p:cNvSpPr>
            <a:spLocks noChangeArrowheads="1"/>
          </p:cNvSpPr>
          <p:nvPr/>
        </p:nvSpPr>
        <p:spPr bwMode="auto">
          <a:xfrm>
            <a:off x="0" y="22860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sp>
        <p:nvSpPr>
          <p:cNvPr id="101394" name="Rectangle 18"/>
          <p:cNvSpPr>
            <a:spLocks noChangeArrowheads="1"/>
          </p:cNvSpPr>
          <p:nvPr/>
        </p:nvSpPr>
        <p:spPr bwMode="auto">
          <a:xfrm>
            <a:off x="0" y="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graphicFrame>
        <p:nvGraphicFramePr>
          <p:cNvPr id="101393" name="Object 17"/>
          <p:cNvGraphicFramePr>
            <a:graphicFrameLocks noChangeAspect="1"/>
          </p:cNvGraphicFramePr>
          <p:nvPr/>
        </p:nvGraphicFramePr>
        <p:xfrm>
          <a:off x="2057400" y="3124200"/>
          <a:ext cx="2133600" cy="655638"/>
        </p:xfrm>
        <a:graphic>
          <a:graphicData uri="http://schemas.openxmlformats.org/presentationml/2006/ole">
            <p:oleObj spid="_x0000_s101911" name="Equation" r:id="rId8" imgW="1459866" imgH="444307" progId="Equation.DSMT4">
              <p:embed/>
            </p:oleObj>
          </a:graphicData>
        </a:graphic>
      </p:graphicFrame>
      <p:sp>
        <p:nvSpPr>
          <p:cNvPr id="101395" name="Rectangle 19"/>
          <p:cNvSpPr>
            <a:spLocks noChangeArrowheads="1"/>
          </p:cNvSpPr>
          <p:nvPr/>
        </p:nvSpPr>
        <p:spPr bwMode="auto">
          <a:xfrm>
            <a:off x="0" y="447675"/>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sp>
        <p:nvSpPr>
          <p:cNvPr id="101399" name="Rectangle 23"/>
          <p:cNvSpPr>
            <a:spLocks noChangeArrowheads="1"/>
          </p:cNvSpPr>
          <p:nvPr/>
        </p:nvSpPr>
        <p:spPr bwMode="auto">
          <a:xfrm>
            <a:off x="0" y="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graphicFrame>
        <p:nvGraphicFramePr>
          <p:cNvPr id="101398" name="Object 22"/>
          <p:cNvGraphicFramePr>
            <a:graphicFrameLocks noChangeAspect="1"/>
          </p:cNvGraphicFramePr>
          <p:nvPr/>
        </p:nvGraphicFramePr>
        <p:xfrm>
          <a:off x="609600" y="5321300"/>
          <a:ext cx="5334000" cy="565150"/>
        </p:xfrm>
        <a:graphic>
          <a:graphicData uri="http://schemas.openxmlformats.org/presentationml/2006/ole">
            <p:oleObj spid="_x0000_s101912" name="Equation" r:id="rId9" imgW="4216400" imgH="444500" progId="Equation.DSMT4">
              <p:embed/>
            </p:oleObj>
          </a:graphicData>
        </a:graphic>
      </p:graphicFrame>
      <p:sp>
        <p:nvSpPr>
          <p:cNvPr id="101400" name="Rectangle 24"/>
          <p:cNvSpPr>
            <a:spLocks noChangeArrowheads="1"/>
          </p:cNvSpPr>
          <p:nvPr/>
        </p:nvSpPr>
        <p:spPr bwMode="auto">
          <a:xfrm>
            <a:off x="0" y="447675"/>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sp>
        <p:nvSpPr>
          <p:cNvPr id="101402" name="Rectangle 26"/>
          <p:cNvSpPr>
            <a:spLocks noChangeArrowheads="1"/>
          </p:cNvSpPr>
          <p:nvPr/>
        </p:nvSpPr>
        <p:spPr bwMode="auto">
          <a:xfrm>
            <a:off x="457200" y="350520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graphicFrame>
        <p:nvGraphicFramePr>
          <p:cNvPr id="101401" name="Object 25"/>
          <p:cNvGraphicFramePr>
            <a:graphicFrameLocks noChangeAspect="1"/>
          </p:cNvGraphicFramePr>
          <p:nvPr/>
        </p:nvGraphicFramePr>
        <p:xfrm>
          <a:off x="5257800" y="5181600"/>
          <a:ext cx="3581400" cy="593725"/>
        </p:xfrm>
        <a:graphic>
          <a:graphicData uri="http://schemas.openxmlformats.org/presentationml/2006/ole">
            <p:oleObj spid="_x0000_s101913" name="Equation" r:id="rId10" imgW="2590800" imgH="431800" progId="Equation.DSMT4">
              <p:embed/>
            </p:oleObj>
          </a:graphicData>
        </a:graphic>
      </p:graphicFrame>
      <p:sp>
        <p:nvSpPr>
          <p:cNvPr id="101403" name="Rectangle 27"/>
          <p:cNvSpPr>
            <a:spLocks noChangeArrowheads="1"/>
          </p:cNvSpPr>
          <p:nvPr/>
        </p:nvSpPr>
        <p:spPr bwMode="auto">
          <a:xfrm>
            <a:off x="0" y="3614738"/>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graphicFrame>
        <p:nvGraphicFramePr>
          <p:cNvPr id="101408" name="Object 32"/>
          <p:cNvGraphicFramePr>
            <a:graphicFrameLocks noGrp="1" noChangeAspect="1"/>
          </p:cNvGraphicFramePr>
          <p:nvPr>
            <p:ph sz="quarter" idx="3"/>
          </p:nvPr>
        </p:nvGraphicFramePr>
        <p:xfrm>
          <a:off x="1752600" y="4724400"/>
          <a:ext cx="412750" cy="371475"/>
        </p:xfrm>
        <a:graphic>
          <a:graphicData uri="http://schemas.openxmlformats.org/presentationml/2006/ole">
            <p:oleObj spid="_x0000_s101914" name="Equation" r:id="rId11" imgW="253890" imgH="228501" progId="Equation.DSMT4">
              <p:embed/>
            </p:oleObj>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11" name="Slide Number Placeholder 5"/>
          <p:cNvSpPr>
            <a:spLocks noGrp="1"/>
          </p:cNvSpPr>
          <p:nvPr>
            <p:ph type="sldNum" sz="quarter" idx="12"/>
          </p:nvPr>
        </p:nvSpPr>
        <p:spPr/>
        <p:txBody>
          <a:bodyPr/>
          <a:lstStyle/>
          <a:p>
            <a:fld id="{F2475602-6453-461F-8797-7C393EEF40E9}" type="slidenum">
              <a:rPr lang="en-US" altLang="en-US"/>
              <a:pPr/>
              <a:t>34</a:t>
            </a:fld>
            <a:endParaRPr lang="en-US" altLang="en-US" dirty="0"/>
          </a:p>
        </p:txBody>
      </p:sp>
      <p:sp>
        <p:nvSpPr>
          <p:cNvPr id="102402" name="Rectangle 2"/>
          <p:cNvSpPr>
            <a:spLocks noGrp="1" noChangeArrowheads="1"/>
          </p:cNvSpPr>
          <p:nvPr>
            <p:ph type="title"/>
          </p:nvPr>
        </p:nvSpPr>
        <p:spPr>
          <a:xfrm>
            <a:off x="479425" y="277813"/>
            <a:ext cx="8642350" cy="865187"/>
          </a:xfrm>
        </p:spPr>
        <p:txBody>
          <a:bodyPr/>
          <a:lstStyle/>
          <a:p>
            <a:r>
              <a:rPr lang="en-US" sz="3200" b="1" dirty="0">
                <a:solidFill>
                  <a:srgbClr val="FF0000"/>
                </a:solidFill>
              </a:rPr>
              <a:t>Dual solid of the snub dodecahedron</a:t>
            </a:r>
            <a:r>
              <a:rPr lang="en-US" sz="3600" b="1" dirty="0">
                <a:solidFill>
                  <a:srgbClr val="3333CC"/>
                </a:solidFill>
              </a:rPr>
              <a:t/>
            </a:r>
            <a:br>
              <a:rPr lang="en-US" sz="3600" b="1" dirty="0">
                <a:solidFill>
                  <a:srgbClr val="3333CC"/>
                </a:solidFill>
              </a:rPr>
            </a:br>
            <a:r>
              <a:rPr lang="en-US" sz="2000" b="1" dirty="0">
                <a:solidFill>
                  <a:srgbClr val="3333CC"/>
                </a:solidFill>
              </a:rPr>
              <a:t> </a:t>
            </a:r>
            <a:r>
              <a:rPr lang="en-US" sz="2500" dirty="0"/>
              <a:t> </a:t>
            </a:r>
            <a:br>
              <a:rPr lang="en-US" sz="2500" dirty="0"/>
            </a:br>
            <a:r>
              <a:rPr lang="en-US" sz="2500" dirty="0"/>
              <a:t/>
            </a:r>
            <a:br>
              <a:rPr lang="en-US" sz="2500" dirty="0"/>
            </a:br>
            <a:r>
              <a:rPr lang="en-US" sz="2500" b="1" dirty="0">
                <a:solidFill>
                  <a:srgbClr val="211AB2"/>
                </a:solidFill>
              </a:rPr>
              <a:t>Applying the group             on the vector         one generates an </a:t>
            </a:r>
            <a:r>
              <a:rPr lang="en-US" sz="2500" b="1" dirty="0">
                <a:solidFill>
                  <a:srgbClr val="CC0000"/>
                </a:solidFill>
              </a:rPr>
              <a:t>orbit of size 60.</a:t>
            </a:r>
            <a:r>
              <a:rPr lang="en-US" sz="2500" b="1" dirty="0">
                <a:solidFill>
                  <a:srgbClr val="211AB2"/>
                </a:solidFill>
              </a:rPr>
              <a:t> </a:t>
            </a:r>
            <a:br>
              <a:rPr lang="en-US" sz="2500" b="1" dirty="0">
                <a:solidFill>
                  <a:srgbClr val="211AB2"/>
                </a:solidFill>
              </a:rPr>
            </a:br>
            <a:r>
              <a:rPr lang="en-US" sz="2500" b="1" dirty="0">
                <a:solidFill>
                  <a:srgbClr val="211AB2"/>
                </a:solidFill>
              </a:rPr>
              <a:t>The 92 vertices consisting of these three orbits constitute dual solid of the snub dodecahedron, </a:t>
            </a:r>
            <a:r>
              <a:rPr lang="en-US" sz="2500" b="1" dirty="0">
                <a:solidFill>
                  <a:srgbClr val="CC0000"/>
                </a:solidFill>
              </a:rPr>
              <a:t>pentagonal hexecontahedron</a:t>
            </a:r>
            <a:r>
              <a:rPr lang="en-US" sz="2500" b="1" dirty="0">
                <a:solidFill>
                  <a:srgbClr val="211AB2"/>
                </a:solidFill>
              </a:rPr>
              <a:t>. It is one of the face transitive </a:t>
            </a:r>
            <a:r>
              <a:rPr lang="en-US" sz="2500" b="1" dirty="0">
                <a:solidFill>
                  <a:srgbClr val="FF0000"/>
                </a:solidFill>
              </a:rPr>
              <a:t>Catalan solid </a:t>
            </a:r>
            <a:r>
              <a:rPr lang="en-US" sz="2500" b="1" dirty="0">
                <a:solidFill>
                  <a:srgbClr val="211AB2"/>
                </a:solidFill>
              </a:rPr>
              <a:t>which has 92 vertices, 180 edges and 60 faces.</a:t>
            </a:r>
            <a:r>
              <a:rPr lang="en-US" sz="2500" b="1" dirty="0"/>
              <a:t> </a:t>
            </a:r>
            <a:br>
              <a:rPr lang="en-US" sz="2500" b="1" dirty="0"/>
            </a:br>
            <a:endParaRPr lang="en-US" sz="2500" b="1" dirty="0">
              <a:solidFill>
                <a:srgbClr val="FF0000"/>
              </a:solidFill>
            </a:endParaRPr>
          </a:p>
        </p:txBody>
      </p:sp>
      <p:sp>
        <p:nvSpPr>
          <p:cNvPr id="102408" name="Rectangle 8"/>
          <p:cNvSpPr>
            <a:spLocks noChangeArrowheads="1"/>
          </p:cNvSpPr>
          <p:nvPr/>
        </p:nvSpPr>
        <p:spPr bwMode="auto">
          <a:xfrm>
            <a:off x="0" y="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graphicFrame>
        <p:nvGraphicFramePr>
          <p:cNvPr id="102407" name="Object 7"/>
          <p:cNvGraphicFramePr>
            <a:graphicFrameLocks noChangeAspect="1"/>
          </p:cNvGraphicFramePr>
          <p:nvPr/>
        </p:nvGraphicFramePr>
        <p:xfrm>
          <a:off x="3200400" y="1600200"/>
          <a:ext cx="990600" cy="358775"/>
        </p:xfrm>
        <a:graphic>
          <a:graphicData uri="http://schemas.openxmlformats.org/presentationml/2006/ole">
            <p:oleObj spid="_x0000_s102541" name="Equation" r:id="rId3" imgW="660113" imgH="241195" progId="Equation.DSMT4">
              <p:embed/>
            </p:oleObj>
          </a:graphicData>
        </a:graphic>
      </p:graphicFrame>
      <p:sp>
        <p:nvSpPr>
          <p:cNvPr id="102409" name="Rectangle 9"/>
          <p:cNvSpPr>
            <a:spLocks noChangeArrowheads="1"/>
          </p:cNvSpPr>
          <p:nvPr/>
        </p:nvSpPr>
        <p:spPr bwMode="auto">
          <a:xfrm>
            <a:off x="0" y="238125"/>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sp>
        <p:nvSpPr>
          <p:cNvPr id="102411" name="Rectangle 11"/>
          <p:cNvSpPr>
            <a:spLocks noChangeArrowheads="1"/>
          </p:cNvSpPr>
          <p:nvPr/>
        </p:nvSpPr>
        <p:spPr bwMode="auto">
          <a:xfrm>
            <a:off x="0" y="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sp>
        <p:nvSpPr>
          <p:cNvPr id="102412" name="Rectangle 12"/>
          <p:cNvSpPr>
            <a:spLocks noChangeArrowheads="1"/>
          </p:cNvSpPr>
          <p:nvPr/>
        </p:nvSpPr>
        <p:spPr bwMode="auto">
          <a:xfrm>
            <a:off x="0" y="22860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pic>
        <p:nvPicPr>
          <p:cNvPr id="102414" name="Picture 14"/>
          <p:cNvPicPr>
            <a:picLocks noChangeAspect="1" noChangeArrowheads="1"/>
          </p:cNvPicPr>
          <p:nvPr/>
        </p:nvPicPr>
        <p:blipFill>
          <a:blip r:embed="rId4" cstate="print">
            <a:extLst>
              <a:ext uri="{28A0092B-C50C-407E-A947-70E740481C1C}">
                <a14:useLocalDpi xmlns:a14="http://schemas.microsoft.com/office/drawing/2010/main" xmlns="" val="0"/>
              </a:ext>
            </a:extLst>
          </a:blip>
          <a:srcRect l="12000" t="14769" r="8000" b="11076"/>
          <a:stretch>
            <a:fillRect/>
          </a:stretch>
        </p:blipFill>
        <p:spPr bwMode="auto">
          <a:xfrm>
            <a:off x="3276600" y="3962400"/>
            <a:ext cx="1668463"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02415" name="Object 15"/>
          <p:cNvGraphicFramePr>
            <a:graphicFrameLocks noGrp="1" noChangeAspect="1"/>
          </p:cNvGraphicFramePr>
          <p:nvPr>
            <p:ph idx="1"/>
          </p:nvPr>
        </p:nvGraphicFramePr>
        <p:xfrm>
          <a:off x="6019800" y="1600200"/>
          <a:ext cx="457200" cy="411163"/>
        </p:xfrm>
        <a:graphic>
          <a:graphicData uri="http://schemas.openxmlformats.org/presentationml/2006/ole">
            <p:oleObj spid="_x0000_s102542" name="Equation" r:id="rId5" imgW="253890" imgH="228501" progId="Equation.DSMT4">
              <p:embed/>
            </p:oleObj>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3352800" y="6400800"/>
            <a:ext cx="3041650" cy="457200"/>
          </a:xfrm>
        </p:spPr>
        <p:txBody>
          <a:bodyPr/>
          <a:lstStyle/>
          <a:p>
            <a:r>
              <a:rPr lang="en-US" altLang="en-US" smtClean="0"/>
              <a:t>Bangalore conference, 16-22 December, 2012</a:t>
            </a:r>
            <a:endParaRPr lang="en-US" altLang="en-US" dirty="0"/>
          </a:p>
        </p:txBody>
      </p:sp>
      <p:sp>
        <p:nvSpPr>
          <p:cNvPr id="4" name="Slide Number Placeholder 5"/>
          <p:cNvSpPr>
            <a:spLocks noGrp="1"/>
          </p:cNvSpPr>
          <p:nvPr>
            <p:ph type="sldNum" sz="quarter" idx="12"/>
          </p:nvPr>
        </p:nvSpPr>
        <p:spPr/>
        <p:txBody>
          <a:bodyPr/>
          <a:lstStyle/>
          <a:p>
            <a:fld id="{18765D27-C314-45C2-B365-B6159EF54525}" type="slidenum">
              <a:rPr lang="en-US" altLang="en-US"/>
              <a:pPr/>
              <a:t>35</a:t>
            </a:fld>
            <a:endParaRPr lang="en-US" altLang="en-US" dirty="0"/>
          </a:p>
        </p:txBody>
      </p:sp>
      <p:sp>
        <p:nvSpPr>
          <p:cNvPr id="106500" name="Rectangle 4"/>
          <p:cNvSpPr>
            <a:spLocks noGrp="1" noChangeArrowheads="1"/>
          </p:cNvSpPr>
          <p:nvPr>
            <p:ph type="title"/>
          </p:nvPr>
        </p:nvSpPr>
        <p:spPr>
          <a:xfrm>
            <a:off x="479425" y="277813"/>
            <a:ext cx="8054975" cy="712787"/>
          </a:xfrm>
        </p:spPr>
        <p:txBody>
          <a:bodyPr/>
          <a:lstStyle/>
          <a:p>
            <a:pPr algn="ctr"/>
            <a:r>
              <a:rPr lang="en-US" sz="3200" b="1" dirty="0" smtClean="0">
                <a:solidFill>
                  <a:srgbClr val="FF0000"/>
                </a:solidFill>
              </a:rPr>
              <a:t>Summary</a:t>
            </a:r>
            <a:r>
              <a:rPr lang="en-US" sz="3600" b="1" dirty="0">
                <a:solidFill>
                  <a:srgbClr val="211AB2"/>
                </a:solidFill>
              </a:rPr>
              <a:t/>
            </a:r>
            <a:br>
              <a:rPr lang="en-US" sz="3600" b="1" dirty="0">
                <a:solidFill>
                  <a:srgbClr val="211AB2"/>
                </a:solidFill>
              </a:rPr>
            </a:br>
            <a:r>
              <a:rPr lang="en-US" sz="3600" b="1" dirty="0" smtClean="0">
                <a:solidFill>
                  <a:srgbClr val="211AB2"/>
                </a:solidFill>
              </a:rPr>
              <a:t/>
            </a:r>
            <a:br>
              <a:rPr lang="en-US" sz="3600" b="1" dirty="0" smtClean="0">
                <a:solidFill>
                  <a:srgbClr val="211AB2"/>
                </a:solidFill>
              </a:rPr>
            </a:br>
            <a:r>
              <a:rPr lang="en-US" sz="2000" b="1" dirty="0" smtClean="0">
                <a:solidFill>
                  <a:schemeClr val="tx1"/>
                </a:solidFill>
                <a:latin typeface="+mn-lt"/>
              </a:rPr>
              <a:t>In </a:t>
            </a:r>
            <a:r>
              <a:rPr lang="en-US" sz="2000" b="1" dirty="0">
                <a:solidFill>
                  <a:schemeClr val="tx1"/>
                </a:solidFill>
                <a:latin typeface="+mn-lt"/>
              </a:rPr>
              <a:t>this work </a:t>
            </a:r>
            <a:r>
              <a:rPr lang="en-US" sz="2000" b="1" dirty="0" smtClean="0">
                <a:solidFill>
                  <a:schemeClr val="tx1"/>
                </a:solidFill>
                <a:latin typeface="+mn-lt"/>
              </a:rPr>
              <a:t> </a:t>
            </a:r>
            <a:r>
              <a:rPr lang="en-US" sz="2000" b="1" dirty="0">
                <a:solidFill>
                  <a:schemeClr val="tx1"/>
                </a:solidFill>
                <a:latin typeface="+mn-lt"/>
              </a:rPr>
              <a:t>a systematic construction of </a:t>
            </a:r>
            <a:r>
              <a:rPr lang="en-US" sz="2000" b="1" dirty="0" smtClean="0">
                <a:solidFill>
                  <a:schemeClr val="tx1"/>
                </a:solidFill>
                <a:latin typeface="+mn-lt"/>
              </a:rPr>
              <a:t>all Platonic, </a:t>
            </a:r>
            <a:r>
              <a:rPr lang="en-US" sz="2000" b="1" dirty="0">
                <a:solidFill>
                  <a:schemeClr val="tx1"/>
                </a:solidFill>
                <a:latin typeface="+mn-lt"/>
              </a:rPr>
              <a:t>A</a:t>
            </a:r>
            <a:r>
              <a:rPr lang="en-US" sz="2000" b="1" dirty="0" smtClean="0">
                <a:solidFill>
                  <a:schemeClr val="tx1"/>
                </a:solidFill>
                <a:latin typeface="+mn-lt"/>
              </a:rPr>
              <a:t>rchimedean and Catalan solids and  chiral</a:t>
            </a:r>
            <a:r>
              <a:rPr lang="en-US" sz="2000" dirty="0" smtClean="0">
                <a:solidFill>
                  <a:srgbClr val="211AB2"/>
                </a:solidFill>
                <a:latin typeface="+mn-lt"/>
              </a:rPr>
              <a:t> </a:t>
            </a:r>
            <a:r>
              <a:rPr lang="en-US" sz="2000" b="1" dirty="0">
                <a:solidFill>
                  <a:srgbClr val="211AB2"/>
                </a:solidFill>
                <a:latin typeface="+mn-lt"/>
              </a:rPr>
              <a:t>polyhedra</a:t>
            </a:r>
            <a:r>
              <a:rPr lang="en-US" sz="2000" dirty="0">
                <a:solidFill>
                  <a:srgbClr val="211AB2"/>
                </a:solidFill>
                <a:latin typeface="+mn-lt"/>
              </a:rPr>
              <a:t>, </a:t>
            </a:r>
            <a:r>
              <a:rPr lang="en-US" sz="2000" b="1" dirty="0">
                <a:solidFill>
                  <a:srgbClr val="CC0000"/>
                </a:solidFill>
                <a:latin typeface="+mn-lt"/>
              </a:rPr>
              <a:t>the snub cube</a:t>
            </a:r>
            <a:r>
              <a:rPr lang="en-US" sz="2000" dirty="0">
                <a:solidFill>
                  <a:srgbClr val="211AB2"/>
                </a:solidFill>
                <a:latin typeface="+mn-lt"/>
              </a:rPr>
              <a:t>, </a:t>
            </a:r>
            <a:r>
              <a:rPr lang="en-US" sz="2000" b="1" dirty="0">
                <a:solidFill>
                  <a:srgbClr val="CC0000"/>
                </a:solidFill>
                <a:latin typeface="+mn-lt"/>
              </a:rPr>
              <a:t>snub dodecahedron</a:t>
            </a:r>
            <a:r>
              <a:rPr lang="en-US" sz="2000" dirty="0">
                <a:solidFill>
                  <a:srgbClr val="211AB2"/>
                </a:solidFill>
                <a:latin typeface="+mn-lt"/>
              </a:rPr>
              <a:t> </a:t>
            </a:r>
            <a:r>
              <a:rPr lang="en-US" sz="2000" b="1" dirty="0">
                <a:solidFill>
                  <a:srgbClr val="211AB2"/>
                </a:solidFill>
                <a:latin typeface="+mn-lt"/>
              </a:rPr>
              <a:t>and their </a:t>
            </a:r>
            <a:r>
              <a:rPr lang="en-US" sz="2000" b="1" dirty="0" smtClean="0">
                <a:solidFill>
                  <a:srgbClr val="211AB2"/>
                </a:solidFill>
                <a:latin typeface="+mn-lt"/>
              </a:rPr>
              <a:t>duals </a:t>
            </a:r>
            <a:r>
              <a:rPr lang="en-US" sz="2000" b="1" dirty="0" smtClean="0">
                <a:solidFill>
                  <a:schemeClr val="tx1"/>
                </a:solidFill>
                <a:latin typeface="+mn-lt"/>
              </a:rPr>
              <a:t>have been presented</a:t>
            </a:r>
            <a:r>
              <a:rPr lang="en-US" sz="2400" b="1" dirty="0" smtClean="0">
                <a:solidFill>
                  <a:srgbClr val="211AB2"/>
                </a:solidFill>
                <a:latin typeface="+mn-lt"/>
              </a:rPr>
              <a:t>.</a:t>
            </a:r>
            <a:r>
              <a:rPr lang="en-US" sz="2400" dirty="0" smtClean="0">
                <a:solidFill>
                  <a:srgbClr val="211AB2"/>
                </a:solidFill>
                <a:latin typeface="+mn-lt"/>
              </a:rPr>
              <a:t> </a:t>
            </a:r>
            <a:br>
              <a:rPr lang="en-US" sz="2400" dirty="0" smtClean="0">
                <a:solidFill>
                  <a:srgbClr val="211AB2"/>
                </a:solidFill>
                <a:latin typeface="+mn-lt"/>
              </a:rPr>
            </a:br>
            <a:r>
              <a:rPr lang="en-US" sz="2400" b="1" dirty="0" smtClean="0">
                <a:solidFill>
                  <a:schemeClr val="tx1"/>
                </a:solidFill>
                <a:latin typeface="+mn-lt"/>
              </a:rPr>
              <a:t> </a:t>
            </a:r>
            <a:r>
              <a:rPr lang="en-US" sz="2400" dirty="0" smtClean="0">
                <a:solidFill>
                  <a:srgbClr val="211AB2"/>
                </a:solidFill>
                <a:latin typeface="+mn-lt"/>
              </a:rPr>
              <a:t> </a:t>
            </a:r>
            <a:br>
              <a:rPr lang="en-US" sz="2400" dirty="0" smtClean="0">
                <a:solidFill>
                  <a:srgbClr val="211AB2"/>
                </a:solidFill>
                <a:latin typeface="+mn-lt"/>
              </a:rPr>
            </a:br>
            <a:r>
              <a:rPr lang="en-US" sz="2000" dirty="0" smtClean="0">
                <a:solidFill>
                  <a:srgbClr val="211AB2"/>
                </a:solidFill>
                <a:latin typeface="+mn-lt"/>
              </a:rPr>
              <a:t>         </a:t>
            </a:r>
            <a:r>
              <a:rPr lang="en-US" sz="2000" b="1" dirty="0" smtClean="0">
                <a:solidFill>
                  <a:schemeClr val="tx1"/>
                </a:solidFill>
                <a:latin typeface="+mn-lt"/>
              </a:rPr>
              <a:t>The </a:t>
            </a:r>
            <a:r>
              <a:rPr lang="en-US" sz="2000" b="1" dirty="0">
                <a:solidFill>
                  <a:schemeClr val="tx1"/>
                </a:solidFill>
                <a:latin typeface="+mn-lt"/>
              </a:rPr>
              <a:t>Coxeter diagrams </a:t>
            </a:r>
            <a:r>
              <a:rPr lang="en-US" sz="2000" b="1" dirty="0" smtClean="0">
                <a:solidFill>
                  <a:schemeClr val="tx1"/>
                </a:solidFill>
                <a:latin typeface="+mn-lt"/>
              </a:rPr>
              <a:t>A</a:t>
            </a:r>
            <a:r>
              <a:rPr lang="en-US" sz="2000" b="1" baseline="-25000" dirty="0" smtClean="0">
                <a:solidFill>
                  <a:schemeClr val="tx1"/>
                </a:solidFill>
                <a:latin typeface="+mn-lt"/>
              </a:rPr>
              <a:t>3</a:t>
            </a:r>
            <a:r>
              <a:rPr lang="en-US" sz="2000" b="1" dirty="0" smtClean="0">
                <a:solidFill>
                  <a:schemeClr val="tx1"/>
                </a:solidFill>
                <a:latin typeface="+mn-lt"/>
              </a:rPr>
              <a:t>,  </a:t>
            </a:r>
            <a:r>
              <a:rPr lang="en-US" sz="2000" b="1" dirty="0">
                <a:solidFill>
                  <a:schemeClr val="tx1"/>
                </a:solidFill>
                <a:latin typeface="+mn-lt"/>
              </a:rPr>
              <a:t>B</a:t>
            </a:r>
            <a:r>
              <a:rPr lang="en-US" sz="2000" b="1" baseline="-25000" dirty="0">
                <a:solidFill>
                  <a:schemeClr val="tx1"/>
                </a:solidFill>
                <a:latin typeface="+mn-lt"/>
              </a:rPr>
              <a:t>3</a:t>
            </a:r>
            <a:r>
              <a:rPr lang="en-US" sz="2000" b="1" dirty="0">
                <a:solidFill>
                  <a:schemeClr val="tx1"/>
                </a:solidFill>
                <a:latin typeface="+mn-lt"/>
              </a:rPr>
              <a:t> and H</a:t>
            </a:r>
            <a:r>
              <a:rPr lang="en-US" sz="2000" b="1" baseline="-25000" dirty="0">
                <a:solidFill>
                  <a:schemeClr val="tx1"/>
                </a:solidFill>
                <a:latin typeface="+mn-lt"/>
              </a:rPr>
              <a:t>3</a:t>
            </a:r>
            <a:r>
              <a:rPr lang="en-US" sz="2000" b="1" dirty="0">
                <a:solidFill>
                  <a:schemeClr val="tx1"/>
                </a:solidFill>
                <a:latin typeface="+mn-lt"/>
              </a:rPr>
              <a:t> </a:t>
            </a:r>
            <a:r>
              <a:rPr lang="en-US" sz="2000" b="1" dirty="0" smtClean="0">
                <a:solidFill>
                  <a:schemeClr val="tx1"/>
                </a:solidFill>
                <a:latin typeface="+mn-lt"/>
              </a:rPr>
              <a:t>were used to represent the symmetries of the polyhedra. </a:t>
            </a:r>
            <a:br>
              <a:rPr lang="en-US" sz="2000" b="1" dirty="0" smtClean="0">
                <a:solidFill>
                  <a:schemeClr val="tx1"/>
                </a:solidFill>
                <a:latin typeface="+mn-lt"/>
              </a:rPr>
            </a:br>
            <a:r>
              <a:rPr lang="en-US" sz="2000" b="1" dirty="0" smtClean="0">
                <a:solidFill>
                  <a:schemeClr val="tx1"/>
                </a:solidFill>
                <a:latin typeface="+mn-lt"/>
              </a:rPr>
              <a:t> </a:t>
            </a:r>
            <a:r>
              <a:rPr lang="en-US" sz="2400" b="1" dirty="0" smtClean="0">
                <a:solidFill>
                  <a:schemeClr val="tx1"/>
                </a:solidFill>
                <a:latin typeface="+mn-lt"/>
              </a:rPr>
              <a:t/>
            </a:r>
            <a:br>
              <a:rPr lang="en-US" sz="2400" b="1" dirty="0" smtClean="0">
                <a:solidFill>
                  <a:schemeClr val="tx1"/>
                </a:solidFill>
                <a:latin typeface="+mn-lt"/>
              </a:rPr>
            </a:br>
            <a:r>
              <a:rPr lang="en-US" sz="2400" b="1" dirty="0" smtClean="0">
                <a:solidFill>
                  <a:schemeClr val="tx1"/>
                </a:solidFill>
                <a:latin typeface="+mn-lt"/>
              </a:rPr>
              <a:t>          </a:t>
            </a:r>
            <a:r>
              <a:rPr lang="en-US" sz="2000" b="1" dirty="0" smtClean="0">
                <a:solidFill>
                  <a:schemeClr val="tx1"/>
                </a:solidFill>
                <a:latin typeface="+mn-lt"/>
              </a:rPr>
              <a:t>A number of  programs were developed  to generate Coxeter group elements in terms of quaternions,  quaternionic vertices of polyhedra and  to plot the polyhedra. </a:t>
            </a:r>
            <a:br>
              <a:rPr lang="en-US" sz="2000" b="1" dirty="0" smtClean="0">
                <a:solidFill>
                  <a:schemeClr val="tx1"/>
                </a:solidFill>
                <a:latin typeface="+mn-lt"/>
              </a:rPr>
            </a:br>
            <a:r>
              <a:rPr lang="en-US" sz="2400" b="1" dirty="0" smtClean="0">
                <a:solidFill>
                  <a:schemeClr val="tx1"/>
                </a:solidFill>
                <a:latin typeface="+mn-lt"/>
              </a:rPr>
              <a:t/>
            </a:r>
            <a:br>
              <a:rPr lang="en-US" sz="2400" b="1" dirty="0" smtClean="0">
                <a:solidFill>
                  <a:schemeClr val="tx1"/>
                </a:solidFill>
                <a:latin typeface="+mn-lt"/>
              </a:rPr>
            </a:br>
            <a:r>
              <a:rPr lang="en-US" sz="2000" b="1" smtClean="0">
                <a:solidFill>
                  <a:schemeClr val="tx1"/>
                </a:solidFill>
                <a:latin typeface="+mn-lt"/>
              </a:rPr>
              <a:t> </a:t>
            </a:r>
            <a:r>
              <a:rPr lang="en-US" sz="2400" dirty="0" smtClean="0">
                <a:latin typeface="Candara" pitchFamily="34" charset="0"/>
              </a:rPr>
              <a:t/>
            </a:r>
            <a:br>
              <a:rPr lang="en-US" sz="2400" dirty="0" smtClean="0">
                <a:latin typeface="Candara" pitchFamily="34" charset="0"/>
              </a:rPr>
            </a:br>
            <a:r>
              <a:rPr lang="en-US" sz="2400" dirty="0" smtClean="0">
                <a:latin typeface="Candara" pitchFamily="34" charset="0"/>
              </a:rPr>
              <a:t> </a:t>
            </a:r>
            <a:endParaRPr lang="en-US" sz="2400" b="1" dirty="0">
              <a:solidFill>
                <a:srgbClr val="211AB2"/>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277813"/>
            <a:ext cx="8642350" cy="712787"/>
          </a:xfrm>
        </p:spPr>
        <p:txBody>
          <a:bodyPr/>
          <a:lstStyle/>
          <a:p>
            <a:pPr algn="ctr"/>
            <a:r>
              <a:rPr lang="en-US" sz="3600" b="1" dirty="0" smtClean="0">
                <a:solidFill>
                  <a:srgbClr val="FF0000"/>
                </a:solidFill>
              </a:rPr>
              <a:t>Outline</a:t>
            </a:r>
            <a:br>
              <a:rPr lang="en-US" sz="3600" b="1" dirty="0" smtClean="0">
                <a:solidFill>
                  <a:srgbClr val="FF0000"/>
                </a:solidFill>
              </a:rPr>
            </a:br>
            <a:r>
              <a:rPr lang="en-US" sz="3200" b="1" dirty="0" smtClean="0">
                <a:solidFill>
                  <a:srgbClr val="FF0000"/>
                </a:solidFill>
              </a:rPr>
              <a:t/>
            </a:r>
            <a:br>
              <a:rPr lang="en-US" sz="3200" b="1" dirty="0" smtClean="0">
                <a:solidFill>
                  <a:srgbClr val="FF0000"/>
                </a:solidFill>
              </a:rPr>
            </a:br>
            <a:r>
              <a:rPr lang="en-US" sz="2400" dirty="0" smtClean="0">
                <a:solidFill>
                  <a:srgbClr val="FF0000"/>
                </a:solidFill>
                <a:latin typeface="+mn-lt"/>
                <a:cs typeface="Times New Roman" pitchFamily="18" charset="0"/>
              </a:rPr>
              <a:t>2. Rank-4 Coxeter Groups with Quaternions and 4D polytopes</a:t>
            </a:r>
            <a:r>
              <a:rPr lang="en-US" sz="3200" b="1" dirty="0" smtClean="0">
                <a:solidFill>
                  <a:srgbClr val="FF0000"/>
                </a:solidFill>
              </a:rPr>
              <a:t/>
            </a:r>
            <a:br>
              <a:rPr lang="en-US" sz="3200" b="1" dirty="0" smtClean="0">
                <a:solidFill>
                  <a:srgbClr val="FF0000"/>
                </a:solidFill>
              </a:rPr>
            </a:br>
            <a:r>
              <a:rPr lang="en-US" sz="4400" dirty="0" smtClean="0">
                <a:solidFill>
                  <a:srgbClr val="FF0000"/>
                </a:solidFill>
              </a:rPr>
              <a:t> </a:t>
            </a:r>
            <a:r>
              <a:rPr lang="en-US" sz="4400" dirty="0" smtClean="0"/>
              <a:t/>
            </a:r>
            <a:br>
              <a:rPr lang="en-US" sz="4400" dirty="0" smtClean="0"/>
            </a:br>
            <a:endParaRPr lang="ar-OM" dirty="0"/>
          </a:p>
        </p:txBody>
      </p:sp>
      <p:sp>
        <p:nvSpPr>
          <p:cNvPr id="4" name="Footer Placeholder 3"/>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5" name="Slide Number Placeholder 4"/>
          <p:cNvSpPr>
            <a:spLocks noGrp="1"/>
          </p:cNvSpPr>
          <p:nvPr>
            <p:ph type="sldNum" sz="quarter" idx="12"/>
          </p:nvPr>
        </p:nvSpPr>
        <p:spPr/>
        <p:txBody>
          <a:bodyPr/>
          <a:lstStyle/>
          <a:p>
            <a:fld id="{C9F91836-6252-4635-A672-7508B59A3A25}" type="slidenum">
              <a:rPr lang="en-US" altLang="en-US" smtClean="0"/>
              <a:pPr/>
              <a:t>4</a:t>
            </a:fld>
            <a:endParaRPr lang="en-US" altLang="en-US" dirty="0"/>
          </a:p>
        </p:txBody>
      </p:sp>
      <p:graphicFrame>
        <p:nvGraphicFramePr>
          <p:cNvPr id="293890" name="Object 6"/>
          <p:cNvGraphicFramePr>
            <a:graphicFrameLocks noChangeAspect="1"/>
          </p:cNvGraphicFramePr>
          <p:nvPr>
            <p:ph idx="1"/>
          </p:nvPr>
        </p:nvGraphicFramePr>
        <p:xfrm>
          <a:off x="925513" y="2430463"/>
          <a:ext cx="7204075" cy="3903662"/>
        </p:xfrm>
        <a:graphic>
          <a:graphicData uri="http://schemas.openxmlformats.org/presentationml/2006/ole">
            <p:oleObj spid="_x0000_s293890" name="Document" r:id="rId3" imgW="5434216" imgH="2953930" progId="Word.Document.12">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79425" y="277813"/>
            <a:ext cx="8642350" cy="788987"/>
          </a:xfrm>
        </p:spPr>
        <p:txBody>
          <a:bodyPr/>
          <a:lstStyle/>
          <a:p>
            <a:pPr algn="ctr"/>
            <a:r>
              <a:rPr lang="en-US" sz="3600" b="1" dirty="0" smtClean="0">
                <a:solidFill>
                  <a:srgbClr val="FF0000"/>
                </a:solidFill>
              </a:rPr>
              <a:t>Outline</a:t>
            </a:r>
            <a:endParaRPr lang="ar-OM" sz="3600" dirty="0"/>
          </a:p>
        </p:txBody>
      </p:sp>
      <p:sp>
        <p:nvSpPr>
          <p:cNvPr id="4" name="Footer Placeholder 3"/>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5" name="Slide Number Placeholder 4"/>
          <p:cNvSpPr>
            <a:spLocks noGrp="1"/>
          </p:cNvSpPr>
          <p:nvPr>
            <p:ph type="sldNum" sz="quarter" idx="12"/>
          </p:nvPr>
        </p:nvSpPr>
        <p:spPr/>
        <p:txBody>
          <a:bodyPr/>
          <a:lstStyle/>
          <a:p>
            <a:fld id="{C9F91836-6252-4635-A672-7508B59A3A25}" type="slidenum">
              <a:rPr lang="en-US" altLang="en-US" smtClean="0"/>
              <a:pPr/>
              <a:t>5</a:t>
            </a:fld>
            <a:endParaRPr lang="en-US" altLang="en-US" dirty="0"/>
          </a:p>
        </p:txBody>
      </p:sp>
      <p:sp>
        <p:nvSpPr>
          <p:cNvPr id="3" name="Content Placeholder 2"/>
          <p:cNvSpPr>
            <a:spLocks noGrp="1"/>
          </p:cNvSpPr>
          <p:nvPr>
            <p:ph idx="4294967295"/>
          </p:nvPr>
        </p:nvSpPr>
        <p:spPr>
          <a:xfrm>
            <a:off x="762000" y="1143000"/>
            <a:ext cx="8337550" cy="4114800"/>
          </a:xfrm>
        </p:spPr>
        <p:txBody>
          <a:bodyPr/>
          <a:lstStyle/>
          <a:p>
            <a:pPr>
              <a:buNone/>
            </a:pPr>
            <a:r>
              <a:rPr lang="en-US" sz="2400" dirty="0" smtClean="0">
                <a:solidFill>
                  <a:srgbClr val="FF0000"/>
                </a:solidFill>
              </a:rPr>
              <a:t>3. </a:t>
            </a:r>
            <a:r>
              <a:rPr lang="en-US" sz="2400" dirty="0" err="1" smtClean="0">
                <a:solidFill>
                  <a:srgbClr val="FF0000"/>
                </a:solidFill>
              </a:rPr>
              <a:t>Quasicrystallography</a:t>
            </a:r>
            <a:r>
              <a:rPr lang="en-US" sz="2400" dirty="0" smtClean="0">
                <a:solidFill>
                  <a:srgbClr val="FF0000"/>
                </a:solidFill>
              </a:rPr>
              <a:t> from higher dimensional lattices</a:t>
            </a:r>
          </a:p>
          <a:p>
            <a:pPr>
              <a:buNone/>
            </a:pPr>
            <a:endParaRPr lang="en-US" sz="2400" dirty="0" smtClean="0">
              <a:solidFill>
                <a:srgbClr val="FF0000"/>
              </a:solidFill>
            </a:endParaRPr>
          </a:p>
          <a:p>
            <a:pPr>
              <a:buNone/>
            </a:pPr>
            <a:r>
              <a:rPr lang="en-US" sz="2400" dirty="0" smtClean="0">
                <a:solidFill>
                  <a:srgbClr val="FF0000"/>
                </a:solidFill>
              </a:rPr>
              <a:t>3.1</a:t>
            </a:r>
            <a:r>
              <a:rPr lang="en-US" sz="2400" dirty="0" smtClean="0"/>
              <a:t>. </a:t>
            </a:r>
            <a:r>
              <a:rPr lang="en-US" sz="2400" dirty="0" err="1" smtClean="0">
                <a:solidFill>
                  <a:srgbClr val="211AB2"/>
                </a:solidFill>
              </a:rPr>
              <a:t>Quasicrystals</a:t>
            </a:r>
            <a:r>
              <a:rPr lang="en-US" sz="2400" dirty="0" smtClean="0">
                <a:solidFill>
                  <a:srgbClr val="211AB2"/>
                </a:solidFill>
              </a:rPr>
              <a:t> and </a:t>
            </a:r>
            <a:r>
              <a:rPr lang="en-US" sz="2400" dirty="0" err="1" smtClean="0">
                <a:solidFill>
                  <a:srgbClr val="211AB2"/>
                </a:solidFill>
              </a:rPr>
              <a:t>aperiodic</a:t>
            </a:r>
            <a:r>
              <a:rPr lang="en-US" sz="2400" dirty="0" smtClean="0">
                <a:solidFill>
                  <a:srgbClr val="211AB2"/>
                </a:solidFill>
              </a:rPr>
              <a:t> tiling of the plane</a:t>
            </a:r>
          </a:p>
          <a:p>
            <a:pPr>
              <a:buNone/>
            </a:pPr>
            <a:r>
              <a:rPr lang="en-US" sz="2400" dirty="0" smtClean="0">
                <a:solidFill>
                  <a:srgbClr val="FF0000"/>
                </a:solidFill>
              </a:rPr>
              <a:t>3.2.</a:t>
            </a:r>
            <a:r>
              <a:rPr lang="en-US" sz="2400" dirty="0" smtClean="0">
                <a:solidFill>
                  <a:srgbClr val="211AB2"/>
                </a:solidFill>
              </a:rPr>
              <a:t> Maximal dihedral subgroups of the Coxeter groups</a:t>
            </a:r>
          </a:p>
          <a:p>
            <a:pPr>
              <a:buNone/>
            </a:pPr>
            <a:r>
              <a:rPr lang="en-US" sz="2400" dirty="0" smtClean="0">
                <a:solidFill>
                  <a:srgbClr val="FF0000"/>
                </a:solidFill>
              </a:rPr>
              <a:t>3.3</a:t>
            </a:r>
            <a:r>
              <a:rPr lang="en-US" sz="2400" dirty="0" smtClean="0">
                <a:solidFill>
                  <a:srgbClr val="211AB2"/>
                </a:solidFill>
              </a:rPr>
              <a:t>. Projection of the lattices generated by the affine     Coxeter groups onto the Coxeter plane</a:t>
            </a:r>
          </a:p>
          <a:p>
            <a:pPr>
              <a:buNone/>
            </a:pPr>
            <a:r>
              <a:rPr lang="en-US" sz="2400" dirty="0" smtClean="0">
                <a:solidFill>
                  <a:srgbClr val="FF0000"/>
                </a:solidFill>
              </a:rPr>
              <a:t>3.4</a:t>
            </a:r>
            <a:r>
              <a:rPr lang="en-US" sz="2400" dirty="0" smtClean="0">
                <a:solidFill>
                  <a:srgbClr val="211AB2"/>
                </a:solidFill>
              </a:rPr>
              <a:t>. Affine A</a:t>
            </a:r>
            <a:r>
              <a:rPr lang="en-US" sz="1800" dirty="0" smtClean="0">
                <a:solidFill>
                  <a:srgbClr val="211AB2"/>
                </a:solidFill>
              </a:rPr>
              <a:t>4</a:t>
            </a:r>
            <a:r>
              <a:rPr lang="en-US" sz="2400" dirty="0" smtClean="0">
                <a:solidFill>
                  <a:srgbClr val="211AB2"/>
                </a:solidFill>
              </a:rPr>
              <a:t> and decagonal </a:t>
            </a:r>
            <a:r>
              <a:rPr lang="en-US" sz="2400" dirty="0" err="1" smtClean="0">
                <a:solidFill>
                  <a:srgbClr val="211AB2"/>
                </a:solidFill>
              </a:rPr>
              <a:t>quasicrystals</a:t>
            </a:r>
            <a:endParaRPr lang="en-US" sz="2400" dirty="0" smtClean="0">
              <a:solidFill>
                <a:srgbClr val="211AB2"/>
              </a:solidFill>
            </a:endParaRPr>
          </a:p>
          <a:p>
            <a:pPr>
              <a:buNone/>
            </a:pPr>
            <a:r>
              <a:rPr lang="en-US" sz="2400" dirty="0" smtClean="0">
                <a:solidFill>
                  <a:srgbClr val="FF0000"/>
                </a:solidFill>
              </a:rPr>
              <a:t>3.5.</a:t>
            </a:r>
            <a:r>
              <a:rPr lang="en-US" sz="2400" dirty="0" smtClean="0">
                <a:solidFill>
                  <a:srgbClr val="211AB2"/>
                </a:solidFill>
              </a:rPr>
              <a:t> Affine D</a:t>
            </a:r>
            <a:r>
              <a:rPr lang="en-US" sz="1600" dirty="0" smtClean="0">
                <a:solidFill>
                  <a:srgbClr val="211AB2"/>
                </a:solidFill>
              </a:rPr>
              <a:t>6 </a:t>
            </a:r>
            <a:r>
              <a:rPr lang="en-US" sz="2400" dirty="0" smtClean="0">
                <a:solidFill>
                  <a:srgbClr val="211AB2"/>
                </a:solidFill>
              </a:rPr>
              <a:t>and </a:t>
            </a:r>
            <a:r>
              <a:rPr lang="en-US" sz="2400" dirty="0" err="1" smtClean="0">
                <a:solidFill>
                  <a:srgbClr val="211AB2"/>
                </a:solidFill>
              </a:rPr>
              <a:t>Icosahedral</a:t>
            </a:r>
            <a:r>
              <a:rPr lang="en-US" sz="2400" dirty="0" smtClean="0">
                <a:solidFill>
                  <a:srgbClr val="211AB2"/>
                </a:solidFill>
              </a:rPr>
              <a:t> </a:t>
            </a:r>
            <a:r>
              <a:rPr lang="en-US" sz="2400" dirty="0" err="1" smtClean="0">
                <a:solidFill>
                  <a:srgbClr val="211AB2"/>
                </a:solidFill>
              </a:rPr>
              <a:t>quasicrystals</a:t>
            </a:r>
            <a:endParaRPr lang="en-US" sz="2400" dirty="0" smtClean="0">
              <a:solidFill>
                <a:srgbClr val="211AB2"/>
              </a:solidFill>
            </a:endParaRPr>
          </a:p>
          <a:p>
            <a:pPr>
              <a:buNone/>
            </a:pPr>
            <a:r>
              <a:rPr lang="en-US" sz="2400" dirty="0" smtClean="0">
                <a:solidFill>
                  <a:srgbClr val="FF0000"/>
                </a:solidFill>
              </a:rPr>
              <a:t>3.6.</a:t>
            </a:r>
            <a:r>
              <a:rPr lang="en-US" sz="2400" dirty="0" smtClean="0">
                <a:solidFill>
                  <a:srgbClr val="211AB2"/>
                </a:solidFill>
              </a:rPr>
              <a:t> Conclusion</a:t>
            </a:r>
          </a:p>
          <a:p>
            <a:endParaRPr lang="ar-OM"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7813"/>
            <a:ext cx="8512175" cy="788987"/>
          </a:xfrm>
        </p:spPr>
        <p:txBody>
          <a:bodyPr/>
          <a:lstStyle/>
          <a:p>
            <a:r>
              <a:rPr lang="en-US" sz="3200" b="1" dirty="0" smtClean="0">
                <a:solidFill>
                  <a:srgbClr val="FF0000"/>
                </a:solidFill>
              </a:rPr>
              <a:t>1.1. Rank-3 Coxeter Groups with Quaternions</a:t>
            </a:r>
            <a:endParaRPr lang="ar-OM" sz="3200" b="1" dirty="0"/>
          </a:p>
        </p:txBody>
      </p:sp>
      <p:sp>
        <p:nvSpPr>
          <p:cNvPr id="4" name="Footer Placeholder 3"/>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5" name="Slide Number Placeholder 4"/>
          <p:cNvSpPr>
            <a:spLocks noGrp="1"/>
          </p:cNvSpPr>
          <p:nvPr>
            <p:ph type="sldNum" sz="quarter" idx="12"/>
          </p:nvPr>
        </p:nvSpPr>
        <p:spPr/>
        <p:txBody>
          <a:bodyPr/>
          <a:lstStyle/>
          <a:p>
            <a:fld id="{C9F91836-6252-4635-A672-7508B59A3A25}" type="slidenum">
              <a:rPr lang="en-US" altLang="en-US" smtClean="0"/>
              <a:pPr/>
              <a:t>6</a:t>
            </a:fld>
            <a:endParaRPr lang="en-US" altLang="en-US" dirty="0"/>
          </a:p>
        </p:txBody>
      </p:sp>
      <p:sp>
        <p:nvSpPr>
          <p:cNvPr id="294916" name="Rectangle 4"/>
          <p:cNvSpPr>
            <a:spLocks noChangeArrowheads="1"/>
          </p:cNvSpPr>
          <p:nvPr/>
        </p:nvSpPr>
        <p:spPr bwMode="auto">
          <a:xfrm>
            <a:off x="533400" y="906334"/>
            <a:ext cx="81534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O(4) transformations with </a:t>
            </a:r>
            <a:r>
              <a:rPr kumimoji="0" lang="en-US" sz="2400" b="1" i="1"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quaternions</a:t>
            </a:r>
            <a:endParaRPr kumimoji="0" lang="en-US" sz="2400" b="1" i="1"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94918" name="Picture 6"/>
          <p:cNvPicPr>
            <a:picLocks noChangeAspect="1" noChangeArrowheads="1"/>
          </p:cNvPicPr>
          <p:nvPr/>
        </p:nvPicPr>
        <p:blipFill>
          <a:blip r:embed="rId2" cstate="print"/>
          <a:srcRect/>
          <a:stretch>
            <a:fillRect/>
          </a:stretch>
        </p:blipFill>
        <p:spPr bwMode="auto">
          <a:xfrm>
            <a:off x="838200" y="2743200"/>
            <a:ext cx="6754144" cy="1600200"/>
          </a:xfrm>
          <a:prstGeom prst="rect">
            <a:avLst/>
          </a:prstGeom>
          <a:noFill/>
          <a:ln w="9525">
            <a:noFill/>
            <a:miter lim="800000"/>
            <a:headEnd/>
            <a:tailEnd/>
          </a:ln>
          <a:effectLst/>
        </p:spPr>
      </p:pic>
      <p:pic>
        <p:nvPicPr>
          <p:cNvPr id="294920" name="Picture 8"/>
          <p:cNvPicPr>
            <a:picLocks noChangeAspect="1" noChangeArrowheads="1"/>
          </p:cNvPicPr>
          <p:nvPr/>
        </p:nvPicPr>
        <p:blipFill>
          <a:blip r:embed="rId3" cstate="print"/>
          <a:srcRect/>
          <a:stretch>
            <a:fillRect/>
          </a:stretch>
        </p:blipFill>
        <p:spPr bwMode="auto">
          <a:xfrm>
            <a:off x="685800" y="4572000"/>
            <a:ext cx="7203761" cy="838200"/>
          </a:xfrm>
          <a:prstGeom prst="rect">
            <a:avLst/>
          </a:prstGeom>
          <a:noFill/>
          <a:ln w="9525">
            <a:noFill/>
            <a:miter lim="800000"/>
            <a:headEnd/>
            <a:tailEnd/>
          </a:ln>
          <a:effectLst/>
        </p:spPr>
      </p:pic>
      <p:sp>
        <p:nvSpPr>
          <p:cNvPr id="6148" name="Rectangle 4"/>
          <p:cNvSpPr>
            <a:spLocks noChangeArrowheads="1"/>
          </p:cNvSpPr>
          <p:nvPr/>
        </p:nvSpPr>
        <p:spPr bwMode="auto">
          <a:xfrm>
            <a:off x="0" y="0"/>
            <a:ext cx="960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OM"/>
          </a:p>
        </p:txBody>
      </p:sp>
      <p:sp>
        <p:nvSpPr>
          <p:cNvPr id="6149" name="Rectangle 5"/>
          <p:cNvSpPr>
            <a:spLocks noChangeArrowheads="1"/>
          </p:cNvSpPr>
          <p:nvPr/>
        </p:nvSpPr>
        <p:spPr bwMode="auto">
          <a:xfrm>
            <a:off x="0" y="561975"/>
            <a:ext cx="960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OM"/>
          </a:p>
        </p:txBody>
      </p:sp>
      <p:pic>
        <p:nvPicPr>
          <p:cNvPr id="6150" name="Picture 6"/>
          <p:cNvPicPr>
            <a:picLocks noChangeAspect="1" noChangeArrowheads="1"/>
          </p:cNvPicPr>
          <p:nvPr/>
        </p:nvPicPr>
        <p:blipFill>
          <a:blip r:embed="rId4" cstate="print"/>
          <a:srcRect/>
          <a:stretch>
            <a:fillRect/>
          </a:stretch>
        </p:blipFill>
        <p:spPr bwMode="auto">
          <a:xfrm>
            <a:off x="685800" y="5410201"/>
            <a:ext cx="4191000" cy="733114"/>
          </a:xfrm>
          <a:prstGeom prst="rect">
            <a:avLst/>
          </a:prstGeom>
          <a:noFill/>
          <a:ln w="9525">
            <a:noFill/>
            <a:miter lim="800000"/>
            <a:headEnd/>
            <a:tailEnd/>
          </a:ln>
          <a:effectLst/>
        </p:spPr>
      </p:pic>
      <p:pic>
        <p:nvPicPr>
          <p:cNvPr id="317443" name="Picture 3"/>
          <p:cNvPicPr>
            <a:picLocks noGrp="1" noChangeAspect="1" noChangeArrowheads="1"/>
          </p:cNvPicPr>
          <p:nvPr>
            <p:ph idx="1"/>
          </p:nvPr>
        </p:nvPicPr>
        <p:blipFill>
          <a:blip r:embed="rId5"/>
          <a:srcRect/>
          <a:stretch>
            <a:fillRect/>
          </a:stretch>
        </p:blipFill>
        <p:spPr bwMode="auto">
          <a:xfrm>
            <a:off x="762000" y="1524000"/>
            <a:ext cx="6902245" cy="99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2"/>
          <p:cNvSpPr>
            <a:spLocks noGrp="1"/>
          </p:cNvSpPr>
          <p:nvPr>
            <p:ph type="ftr" sz="quarter" idx="11"/>
          </p:nvPr>
        </p:nvSpPr>
        <p:spPr/>
        <p:txBody>
          <a:bodyPr/>
          <a:lstStyle/>
          <a:p>
            <a:r>
              <a:rPr lang="en-US" altLang="en-US" smtClean="0"/>
              <a:t>Bangalore conference, 16-22 December, 2012</a:t>
            </a:r>
            <a:endParaRPr lang="en-US" altLang="en-US"/>
          </a:p>
        </p:txBody>
      </p:sp>
      <p:sp>
        <p:nvSpPr>
          <p:cNvPr id="31" name="Slide Number Placeholder 3"/>
          <p:cNvSpPr>
            <a:spLocks noGrp="1"/>
          </p:cNvSpPr>
          <p:nvPr>
            <p:ph type="sldNum" sz="quarter" idx="12"/>
          </p:nvPr>
        </p:nvSpPr>
        <p:spPr/>
        <p:txBody>
          <a:bodyPr/>
          <a:lstStyle/>
          <a:p>
            <a:fld id="{0DDEF02F-E1C2-47DD-803B-A4CCC29E02AE}" type="slidenum">
              <a:rPr lang="en-US" altLang="en-US"/>
              <a:pPr/>
              <a:t>7</a:t>
            </a:fld>
            <a:endParaRPr lang="en-US" altLang="en-US"/>
          </a:p>
        </p:txBody>
      </p:sp>
      <p:sp>
        <p:nvSpPr>
          <p:cNvPr id="5128" name="Rectangle 2"/>
          <p:cNvSpPr>
            <a:spLocks noGrp="1" noChangeArrowheads="1"/>
          </p:cNvSpPr>
          <p:nvPr>
            <p:ph type="title" idx="4294967295"/>
          </p:nvPr>
        </p:nvSpPr>
        <p:spPr>
          <a:xfrm>
            <a:off x="533399" y="361950"/>
            <a:ext cx="8258175" cy="552450"/>
          </a:xfrm>
        </p:spPr>
        <p:txBody>
          <a:bodyPr anchor="ctr"/>
          <a:lstStyle/>
          <a:p>
            <a:pPr algn="ctr"/>
            <a:r>
              <a:rPr lang="en-US" sz="3200" b="1" dirty="0" smtClean="0">
                <a:solidFill>
                  <a:srgbClr val="FF0000"/>
                </a:solidFill>
                <a:latin typeface="Candara" pitchFamily="34" charset="0"/>
              </a:rPr>
              <a:t>Reflections</a:t>
            </a:r>
            <a:endParaRPr lang="en-US" sz="3200" b="1" dirty="0">
              <a:solidFill>
                <a:srgbClr val="FF0000"/>
              </a:solidFill>
            </a:endParaRPr>
          </a:p>
        </p:txBody>
      </p:sp>
      <p:sp>
        <p:nvSpPr>
          <p:cNvPr id="5129" name="Content Placeholder 17"/>
          <p:cNvSpPr>
            <a:spLocks noGrp="1"/>
          </p:cNvSpPr>
          <p:nvPr>
            <p:ph idx="4294967295"/>
          </p:nvPr>
        </p:nvSpPr>
        <p:spPr>
          <a:xfrm>
            <a:off x="457200" y="1143000"/>
            <a:ext cx="8915400" cy="5486400"/>
          </a:xfrm>
        </p:spPr>
        <p:txBody>
          <a:bodyPr/>
          <a:lstStyle/>
          <a:p>
            <a:pPr>
              <a:buSzPct val="70000"/>
            </a:pPr>
            <a:r>
              <a:rPr lang="en-US" sz="2000" dirty="0">
                <a:latin typeface="Candara" pitchFamily="34" charset="0"/>
              </a:rPr>
              <a:t>Quaternions can be used to represent </a:t>
            </a:r>
            <a:r>
              <a:rPr lang="en-US" sz="2000" b="1" dirty="0">
                <a:solidFill>
                  <a:srgbClr val="FF0000"/>
                </a:solidFill>
                <a:latin typeface="Candara" pitchFamily="34" charset="0"/>
              </a:rPr>
              <a:t>reflections </a:t>
            </a:r>
            <a:r>
              <a:rPr lang="en-US" sz="2000" dirty="0">
                <a:latin typeface="Candara" pitchFamily="34" charset="0"/>
              </a:rPr>
              <a:t>and </a:t>
            </a:r>
            <a:r>
              <a:rPr lang="en-US" sz="2000" b="1" dirty="0">
                <a:solidFill>
                  <a:srgbClr val="FF0000"/>
                </a:solidFill>
                <a:latin typeface="Candara" pitchFamily="34" charset="0"/>
              </a:rPr>
              <a:t>rotations </a:t>
            </a:r>
            <a:r>
              <a:rPr lang="en-US" sz="2000" dirty="0">
                <a:latin typeface="Candara" pitchFamily="34" charset="0"/>
              </a:rPr>
              <a:t>in Coxeter Groups</a:t>
            </a:r>
            <a:r>
              <a:rPr lang="en-US" sz="2000" dirty="0" smtClean="0">
                <a:latin typeface="Candara" pitchFamily="34" charset="0"/>
              </a:rPr>
              <a:t>.</a:t>
            </a:r>
          </a:p>
          <a:p>
            <a:pPr>
              <a:buSzPct val="70000"/>
            </a:pPr>
            <a:endParaRPr lang="en-US" sz="2000" dirty="0">
              <a:latin typeface="Candara" pitchFamily="34" charset="0"/>
            </a:endParaRPr>
          </a:p>
          <a:p>
            <a:pPr>
              <a:buSzPct val="70000"/>
              <a:buFont typeface="Wingdings" pitchFamily="2" charset="2"/>
              <a:buChar char="§"/>
            </a:pPr>
            <a:endParaRPr lang="en-US" sz="2000" dirty="0">
              <a:latin typeface="Candara" pitchFamily="34" charset="0"/>
            </a:endParaRPr>
          </a:p>
          <a:p>
            <a:pPr>
              <a:buSzPct val="70000"/>
              <a:buFont typeface="Wingdings" pitchFamily="2" charset="2"/>
              <a:buChar char="§"/>
            </a:pPr>
            <a:endParaRPr lang="en-US" sz="2000" dirty="0">
              <a:latin typeface="Candara" pitchFamily="34" charset="0"/>
            </a:endParaRPr>
          </a:p>
          <a:p>
            <a:pPr>
              <a:buFont typeface="Wingdings" pitchFamily="2" charset="2"/>
              <a:buNone/>
            </a:pPr>
            <a:endParaRPr lang="en-US" sz="2000" dirty="0">
              <a:latin typeface="Candara" pitchFamily="34" charset="0"/>
            </a:endParaRPr>
          </a:p>
          <a:p>
            <a:pPr>
              <a:buFont typeface="Wingdings" pitchFamily="2" charset="2"/>
              <a:buNone/>
            </a:pPr>
            <a:endParaRPr lang="en-US" sz="1700" dirty="0">
              <a:latin typeface="Candara" pitchFamily="34" charset="0"/>
            </a:endParaRPr>
          </a:p>
          <a:p>
            <a:r>
              <a:rPr lang="en-US" sz="2000" dirty="0">
                <a:latin typeface="Candara" pitchFamily="34" charset="0"/>
              </a:rPr>
              <a:t>The reflection can be represented as:</a:t>
            </a:r>
          </a:p>
          <a:p>
            <a:endParaRPr lang="en-US" sz="2000" dirty="0">
              <a:latin typeface="Candara" pitchFamily="34" charset="0"/>
            </a:endParaRPr>
          </a:p>
          <a:p>
            <a:endParaRPr lang="en-US" sz="2000" dirty="0">
              <a:latin typeface="Candara" pitchFamily="34" charset="0"/>
            </a:endParaRPr>
          </a:p>
          <a:p>
            <a:endParaRPr lang="en-US" sz="1500" dirty="0"/>
          </a:p>
          <a:p>
            <a:endParaRPr lang="en-US" sz="1500" dirty="0"/>
          </a:p>
          <a:p>
            <a:endParaRPr lang="en-US" sz="1500" dirty="0"/>
          </a:p>
          <a:p>
            <a:pPr>
              <a:buFont typeface="Wingdings" pitchFamily="2" charset="2"/>
              <a:buNone/>
            </a:pPr>
            <a:endParaRPr lang="en-US" sz="1500" dirty="0"/>
          </a:p>
        </p:txBody>
      </p:sp>
      <p:sp>
        <p:nvSpPr>
          <p:cNvPr id="5131" name="Line 6"/>
          <p:cNvSpPr>
            <a:spLocks noChangeShapeType="1"/>
          </p:cNvSpPr>
          <p:nvPr/>
        </p:nvSpPr>
        <p:spPr bwMode="auto">
          <a:xfrm>
            <a:off x="7772400" y="3733800"/>
            <a:ext cx="0" cy="14478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32" name="Line 7"/>
          <p:cNvSpPr>
            <a:spLocks noChangeShapeType="1"/>
          </p:cNvSpPr>
          <p:nvPr/>
        </p:nvSpPr>
        <p:spPr bwMode="auto">
          <a:xfrm flipH="1">
            <a:off x="6781800" y="4648200"/>
            <a:ext cx="1920875"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33" name="Text Box 8"/>
          <p:cNvSpPr txBox="1">
            <a:spLocks noChangeArrowheads="1"/>
          </p:cNvSpPr>
          <p:nvPr/>
        </p:nvSpPr>
        <p:spPr bwMode="auto">
          <a:xfrm>
            <a:off x="8610600" y="4419600"/>
            <a:ext cx="3619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eaLnBrk="1" hangingPunct="1">
              <a:spcBef>
                <a:spcPct val="50000"/>
              </a:spcBef>
            </a:pPr>
            <a:r>
              <a:rPr lang="en-US" sz="2000">
                <a:latin typeface="Arial" charset="0"/>
              </a:rPr>
              <a:t>α</a:t>
            </a:r>
          </a:p>
        </p:txBody>
      </p:sp>
      <p:sp>
        <p:nvSpPr>
          <p:cNvPr id="5134" name="Text Box 9"/>
          <p:cNvSpPr txBox="1">
            <a:spLocks noChangeArrowheads="1"/>
          </p:cNvSpPr>
          <p:nvPr/>
        </p:nvSpPr>
        <p:spPr bwMode="auto">
          <a:xfrm>
            <a:off x="5680075" y="3429000"/>
            <a:ext cx="4016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eaLnBrk="1" hangingPunct="1">
              <a:spcBef>
                <a:spcPct val="50000"/>
              </a:spcBef>
            </a:pPr>
            <a:r>
              <a:rPr lang="en-US">
                <a:latin typeface="Arial" charset="0"/>
              </a:rPr>
              <a:t> </a:t>
            </a:r>
          </a:p>
        </p:txBody>
      </p:sp>
      <p:sp>
        <p:nvSpPr>
          <p:cNvPr id="5135" name="Text Box 10"/>
          <p:cNvSpPr txBox="1">
            <a:spLocks noChangeArrowheads="1"/>
          </p:cNvSpPr>
          <p:nvPr/>
        </p:nvSpPr>
        <p:spPr bwMode="auto">
          <a:xfrm>
            <a:off x="6400800" y="4495800"/>
            <a:ext cx="5540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eaLnBrk="1" hangingPunct="1">
              <a:spcBef>
                <a:spcPct val="50000"/>
              </a:spcBef>
            </a:pPr>
            <a:r>
              <a:rPr lang="en-US">
                <a:latin typeface="Arial" charset="0"/>
              </a:rPr>
              <a:t>-α</a:t>
            </a:r>
          </a:p>
        </p:txBody>
      </p:sp>
      <p:sp>
        <p:nvSpPr>
          <p:cNvPr id="5136" name="Line 11"/>
          <p:cNvSpPr>
            <a:spLocks noChangeShapeType="1"/>
          </p:cNvSpPr>
          <p:nvPr/>
        </p:nvSpPr>
        <p:spPr bwMode="auto">
          <a:xfrm flipV="1">
            <a:off x="7772400" y="3962400"/>
            <a:ext cx="720725" cy="68580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37" name="Text Box 12"/>
          <p:cNvSpPr txBox="1">
            <a:spLocks noChangeArrowheads="1"/>
          </p:cNvSpPr>
          <p:nvPr/>
        </p:nvSpPr>
        <p:spPr bwMode="auto">
          <a:xfrm>
            <a:off x="8382000" y="3505200"/>
            <a:ext cx="3984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eaLnBrk="1" hangingPunct="1">
              <a:spcBef>
                <a:spcPct val="50000"/>
              </a:spcBef>
            </a:pPr>
            <a:r>
              <a:rPr lang="en-US">
                <a:latin typeface="Arial" charset="0"/>
              </a:rPr>
              <a:t>ʌ</a:t>
            </a:r>
          </a:p>
        </p:txBody>
      </p:sp>
      <p:sp>
        <p:nvSpPr>
          <p:cNvPr id="5138" name="Line 13"/>
          <p:cNvSpPr>
            <a:spLocks noChangeShapeType="1"/>
          </p:cNvSpPr>
          <p:nvPr/>
        </p:nvSpPr>
        <p:spPr bwMode="auto">
          <a:xfrm flipH="1" flipV="1">
            <a:off x="6942137" y="3962400"/>
            <a:ext cx="800100" cy="685800"/>
          </a:xfrm>
          <a:prstGeom prst="line">
            <a:avLst/>
          </a:prstGeom>
          <a:noFill/>
          <a:ln w="254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39" name="Rectangle 15"/>
          <p:cNvSpPr>
            <a:spLocks noChangeArrowheads="1"/>
          </p:cNvSpPr>
          <p:nvPr/>
        </p:nvSpPr>
        <p:spPr bwMode="auto">
          <a:xfrm>
            <a:off x="0" y="-182563"/>
            <a:ext cx="1825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latin typeface="Candara" pitchFamily="34" charset="0"/>
            </a:endParaRPr>
          </a:p>
        </p:txBody>
      </p:sp>
      <p:graphicFrame>
        <p:nvGraphicFramePr>
          <p:cNvPr id="5122" name="Object 14"/>
          <p:cNvGraphicFramePr>
            <a:graphicFrameLocks noChangeAspect="1"/>
          </p:cNvGraphicFramePr>
          <p:nvPr/>
        </p:nvGraphicFramePr>
        <p:xfrm>
          <a:off x="6629400" y="3657600"/>
          <a:ext cx="398463" cy="228600"/>
        </p:xfrm>
        <a:graphic>
          <a:graphicData uri="http://schemas.openxmlformats.org/presentationml/2006/ole">
            <p:oleObj spid="_x0000_s5694" name="Equation" r:id="rId3" imgW="190335" imgH="164957" progId="Equation.3">
              <p:embed/>
            </p:oleObj>
          </a:graphicData>
        </a:graphic>
      </p:graphicFrame>
      <p:sp>
        <p:nvSpPr>
          <p:cNvPr id="5140" name="Rectangle 17"/>
          <p:cNvSpPr>
            <a:spLocks noChangeArrowheads="1"/>
          </p:cNvSpPr>
          <p:nvPr/>
        </p:nvSpPr>
        <p:spPr bwMode="auto">
          <a:xfrm>
            <a:off x="0" y="-182563"/>
            <a:ext cx="1825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latin typeface="Candara" pitchFamily="34" charset="0"/>
            </a:endParaRPr>
          </a:p>
        </p:txBody>
      </p:sp>
      <p:sp>
        <p:nvSpPr>
          <p:cNvPr id="5141" name="Rectangle 19"/>
          <p:cNvSpPr>
            <a:spLocks noChangeArrowheads="1"/>
          </p:cNvSpPr>
          <p:nvPr/>
        </p:nvSpPr>
        <p:spPr bwMode="auto">
          <a:xfrm>
            <a:off x="0" y="-182563"/>
            <a:ext cx="1825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latin typeface="Candara" pitchFamily="34" charset="0"/>
            </a:endParaRPr>
          </a:p>
        </p:txBody>
      </p:sp>
      <p:graphicFrame>
        <p:nvGraphicFramePr>
          <p:cNvPr id="5123" name="Object 18"/>
          <p:cNvGraphicFramePr>
            <a:graphicFrameLocks noChangeAspect="1"/>
          </p:cNvGraphicFramePr>
          <p:nvPr/>
        </p:nvGraphicFramePr>
        <p:xfrm>
          <a:off x="6858000" y="2362200"/>
          <a:ext cx="841375" cy="411163"/>
        </p:xfrm>
        <a:graphic>
          <a:graphicData uri="http://schemas.openxmlformats.org/presentationml/2006/ole">
            <p:oleObj spid="_x0000_s5695" name="Equation" r:id="rId4" imgW="545626" imgH="266469" progId="Equation.3">
              <p:embed/>
            </p:oleObj>
          </a:graphicData>
        </a:graphic>
      </p:graphicFrame>
      <p:sp>
        <p:nvSpPr>
          <p:cNvPr id="5142" name="Rectangle 21"/>
          <p:cNvSpPr>
            <a:spLocks noChangeArrowheads="1"/>
          </p:cNvSpPr>
          <p:nvPr/>
        </p:nvSpPr>
        <p:spPr bwMode="auto">
          <a:xfrm>
            <a:off x="0" y="44450"/>
            <a:ext cx="1825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latin typeface="Candara" pitchFamily="34" charset="0"/>
            </a:endParaRPr>
          </a:p>
        </p:txBody>
      </p:sp>
      <p:sp>
        <p:nvSpPr>
          <p:cNvPr id="5143" name="Rectangle 23"/>
          <p:cNvSpPr>
            <a:spLocks noChangeArrowheads="1"/>
          </p:cNvSpPr>
          <p:nvPr/>
        </p:nvSpPr>
        <p:spPr bwMode="auto">
          <a:xfrm>
            <a:off x="0" y="44450"/>
            <a:ext cx="1825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latin typeface="Candara" pitchFamily="34" charset="0"/>
            </a:endParaRPr>
          </a:p>
        </p:txBody>
      </p:sp>
      <p:graphicFrame>
        <p:nvGraphicFramePr>
          <p:cNvPr id="5124" name="Object 22"/>
          <p:cNvGraphicFramePr>
            <a:graphicFrameLocks noChangeAspect="1"/>
          </p:cNvGraphicFramePr>
          <p:nvPr>
            <p:extLst>
              <p:ext uri="{D42A27DB-BD31-4B8C-83A1-F6EECF244321}">
                <p14:modId xmlns:p14="http://schemas.microsoft.com/office/powerpoint/2010/main" xmlns="" val="1192961196"/>
              </p:ext>
            </p:extLst>
          </p:nvPr>
        </p:nvGraphicFramePr>
        <p:xfrm>
          <a:off x="533400" y="3886200"/>
          <a:ext cx="5867400" cy="746125"/>
        </p:xfrm>
        <a:graphic>
          <a:graphicData uri="http://schemas.openxmlformats.org/presentationml/2006/ole">
            <p:oleObj spid="_x0000_s5696" name="Equation" r:id="rId5" imgW="3543300" imgH="469900" progId="Equation.3">
              <p:embed/>
            </p:oleObj>
          </a:graphicData>
        </a:graphic>
      </p:graphicFrame>
      <p:sp>
        <p:nvSpPr>
          <p:cNvPr id="5144" name="Rectangle 25"/>
          <p:cNvSpPr>
            <a:spLocks noChangeArrowheads="1"/>
          </p:cNvSpPr>
          <p:nvPr/>
        </p:nvSpPr>
        <p:spPr bwMode="auto">
          <a:xfrm>
            <a:off x="0" y="-182563"/>
            <a:ext cx="1825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latin typeface="Candara" pitchFamily="34" charset="0"/>
            </a:endParaRPr>
          </a:p>
        </p:txBody>
      </p:sp>
      <p:sp>
        <p:nvSpPr>
          <p:cNvPr id="5145" name="Rectangle 28"/>
          <p:cNvSpPr>
            <a:spLocks noChangeArrowheads="1"/>
          </p:cNvSpPr>
          <p:nvPr/>
        </p:nvSpPr>
        <p:spPr bwMode="auto">
          <a:xfrm>
            <a:off x="0" y="-182563"/>
            <a:ext cx="1825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latin typeface="Candara" pitchFamily="34" charset="0"/>
            </a:endParaRPr>
          </a:p>
        </p:txBody>
      </p:sp>
      <p:graphicFrame>
        <p:nvGraphicFramePr>
          <p:cNvPr id="5126" name="Object 27"/>
          <p:cNvGraphicFramePr>
            <a:graphicFrameLocks noChangeAspect="1"/>
          </p:cNvGraphicFramePr>
          <p:nvPr/>
        </p:nvGraphicFramePr>
        <p:xfrm>
          <a:off x="4876800" y="2362200"/>
          <a:ext cx="1633538" cy="609600"/>
        </p:xfrm>
        <a:graphic>
          <a:graphicData uri="http://schemas.openxmlformats.org/presentationml/2006/ole">
            <p:oleObj spid="_x0000_s5697" name="Equation" r:id="rId6" imgW="1193800" imgH="469900" progId="Equation.3">
              <p:embed/>
            </p:oleObj>
          </a:graphicData>
        </a:graphic>
      </p:graphicFrame>
      <p:sp>
        <p:nvSpPr>
          <p:cNvPr id="5146" name="Rectangle 30"/>
          <p:cNvSpPr>
            <a:spLocks noChangeArrowheads="1"/>
          </p:cNvSpPr>
          <p:nvPr/>
        </p:nvSpPr>
        <p:spPr bwMode="auto">
          <a:xfrm>
            <a:off x="762000" y="304800"/>
            <a:ext cx="8286751"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endParaRPr lang="en-US">
              <a:latin typeface="Candara" pitchFamily="34" charset="0"/>
            </a:endParaRPr>
          </a:p>
        </p:txBody>
      </p:sp>
      <p:graphicFrame>
        <p:nvGraphicFramePr>
          <p:cNvPr id="5127" name="Object 29"/>
          <p:cNvGraphicFramePr>
            <a:graphicFrameLocks noChangeAspect="1"/>
          </p:cNvGraphicFramePr>
          <p:nvPr/>
        </p:nvGraphicFramePr>
        <p:xfrm>
          <a:off x="1219200" y="2895600"/>
          <a:ext cx="1870075" cy="365125"/>
        </p:xfrm>
        <a:graphic>
          <a:graphicData uri="http://schemas.openxmlformats.org/presentationml/2006/ole">
            <p:oleObj spid="_x0000_s5698" name="Equation" r:id="rId7" imgW="1066337" imgH="215806" progId="Equation.3">
              <p:embed/>
            </p:oleObj>
          </a:graphicData>
        </a:graphic>
      </p:graphicFrame>
      <p:sp>
        <p:nvSpPr>
          <p:cNvPr id="5151" name="Rectangle 31"/>
          <p:cNvSpPr>
            <a:spLocks noChangeArrowheads="1"/>
          </p:cNvSpPr>
          <p:nvPr/>
        </p:nvSpPr>
        <p:spPr bwMode="auto">
          <a:xfrm>
            <a:off x="0" y="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5152" name="Rectangle 32"/>
          <p:cNvSpPr>
            <a:spLocks noChangeArrowheads="1"/>
          </p:cNvSpPr>
          <p:nvPr/>
        </p:nvSpPr>
        <p:spPr bwMode="auto">
          <a:xfrm>
            <a:off x="0" y="419100"/>
            <a:ext cx="9601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153" name="Object 33"/>
          <p:cNvGraphicFramePr>
            <a:graphicFrameLocks noChangeAspect="1"/>
          </p:cNvGraphicFramePr>
          <p:nvPr>
            <p:extLst>
              <p:ext uri="{D42A27DB-BD31-4B8C-83A1-F6EECF244321}">
                <p14:modId xmlns:p14="http://schemas.microsoft.com/office/powerpoint/2010/main" xmlns="" val="3000384798"/>
              </p:ext>
            </p:extLst>
          </p:nvPr>
        </p:nvGraphicFramePr>
        <p:xfrm>
          <a:off x="838200" y="1752600"/>
          <a:ext cx="8589461" cy="1600200"/>
        </p:xfrm>
        <a:graphic>
          <a:graphicData uri="http://schemas.openxmlformats.org/presentationml/2006/ole">
            <p:oleObj spid="_x0000_s5699" name="Document" r:id="rId8" imgW="5472707" imgH="1022148" progId="Word.Document.8">
              <p:embed/>
            </p:oleObj>
          </a:graphicData>
        </a:graphic>
      </p:graphicFrame>
      <p:graphicFrame>
        <p:nvGraphicFramePr>
          <p:cNvPr id="5154" name="Object 34"/>
          <p:cNvGraphicFramePr>
            <a:graphicFrameLocks noChangeAspect="1"/>
          </p:cNvGraphicFramePr>
          <p:nvPr/>
        </p:nvGraphicFramePr>
        <p:xfrm>
          <a:off x="4743450" y="3327400"/>
          <a:ext cx="114300" cy="203200"/>
        </p:xfrm>
        <a:graphic>
          <a:graphicData uri="http://schemas.openxmlformats.org/presentationml/2006/ole">
            <p:oleObj spid="_x0000_s5700" name="Equation" r:id="rId9" imgW="114201" imgH="203024" progId="Equation.3">
              <p:embed/>
            </p:oleObj>
          </a:graphicData>
        </a:graphic>
      </p:graphicFrame>
      <p:graphicFrame>
        <p:nvGraphicFramePr>
          <p:cNvPr id="5173" name="Object 53"/>
          <p:cNvGraphicFramePr>
            <a:graphicFrameLocks noChangeAspect="1"/>
          </p:cNvGraphicFramePr>
          <p:nvPr>
            <p:extLst>
              <p:ext uri="{D42A27DB-BD31-4B8C-83A1-F6EECF244321}">
                <p14:modId xmlns:p14="http://schemas.microsoft.com/office/powerpoint/2010/main" xmlns="" val="2300528559"/>
              </p:ext>
            </p:extLst>
          </p:nvPr>
        </p:nvGraphicFramePr>
        <p:xfrm>
          <a:off x="658813" y="4900613"/>
          <a:ext cx="5640387" cy="1325562"/>
        </p:xfrm>
        <a:graphic>
          <a:graphicData uri="http://schemas.openxmlformats.org/presentationml/2006/ole">
            <p:oleObj spid="_x0000_s5701" name="Equation" r:id="rId10" imgW="2755800" imgH="685800" progId="Equation.DSMT4">
              <p:embed/>
            </p:oleObj>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277813"/>
            <a:ext cx="8642350" cy="788987"/>
          </a:xfrm>
        </p:spPr>
        <p:txBody>
          <a:bodyPr/>
          <a:lstStyle/>
          <a:p>
            <a:pPr algn="ctr"/>
            <a:r>
              <a:rPr lang="en-US" sz="3200" b="1" dirty="0" smtClean="0">
                <a:solidFill>
                  <a:srgbClr val="FF0000"/>
                </a:solidFill>
              </a:rPr>
              <a:t>Finite Subgroups of Quaternions</a:t>
            </a:r>
            <a:endParaRPr lang="ar-OM" sz="3200" dirty="0">
              <a:solidFill>
                <a:srgbClr val="FF0000"/>
              </a:solidFill>
            </a:endParaRPr>
          </a:p>
        </p:txBody>
      </p:sp>
      <p:sp>
        <p:nvSpPr>
          <p:cNvPr id="4" name="Footer Placeholder 3"/>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5" name="Slide Number Placeholder 4"/>
          <p:cNvSpPr>
            <a:spLocks noGrp="1"/>
          </p:cNvSpPr>
          <p:nvPr>
            <p:ph type="sldNum" sz="quarter" idx="12"/>
          </p:nvPr>
        </p:nvSpPr>
        <p:spPr/>
        <p:txBody>
          <a:bodyPr/>
          <a:lstStyle/>
          <a:p>
            <a:fld id="{C9F91836-6252-4635-A672-7508B59A3A25}" type="slidenum">
              <a:rPr lang="en-US" altLang="en-US" smtClean="0"/>
              <a:pPr/>
              <a:t>8</a:t>
            </a:fld>
            <a:endParaRPr lang="en-US" altLang="en-US" dirty="0"/>
          </a:p>
        </p:txBody>
      </p:sp>
      <p:pic>
        <p:nvPicPr>
          <p:cNvPr id="30723" name="Picture 3"/>
          <p:cNvPicPr>
            <a:picLocks noChangeAspect="1" noChangeArrowheads="1"/>
          </p:cNvPicPr>
          <p:nvPr/>
        </p:nvPicPr>
        <p:blipFill>
          <a:blip r:embed="rId2" cstate="print"/>
          <a:srcRect/>
          <a:stretch>
            <a:fillRect/>
          </a:stretch>
        </p:blipFill>
        <p:spPr bwMode="auto">
          <a:xfrm>
            <a:off x="838200" y="1219200"/>
            <a:ext cx="6621299" cy="31242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642350" cy="682625"/>
          </a:xfrm>
        </p:spPr>
        <p:txBody>
          <a:bodyPr/>
          <a:lstStyle/>
          <a:p>
            <a:pPr algn="ctr"/>
            <a:r>
              <a:rPr lang="en-US" sz="3200" b="1" dirty="0" smtClean="0">
                <a:solidFill>
                  <a:srgbClr val="FF0000"/>
                </a:solidFill>
              </a:rPr>
              <a:t>Finite Subgroups of Quaternions</a:t>
            </a:r>
            <a:endParaRPr lang="ar-OM" sz="3200" dirty="0"/>
          </a:p>
        </p:txBody>
      </p:sp>
      <p:sp>
        <p:nvSpPr>
          <p:cNvPr id="3" name="Footer Placeholder 2"/>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4" name="Slide Number Placeholder 3"/>
          <p:cNvSpPr>
            <a:spLocks noGrp="1"/>
          </p:cNvSpPr>
          <p:nvPr>
            <p:ph type="sldNum" sz="quarter" idx="12"/>
          </p:nvPr>
        </p:nvSpPr>
        <p:spPr/>
        <p:txBody>
          <a:bodyPr/>
          <a:lstStyle/>
          <a:p>
            <a:fld id="{DE44E5E6-2555-46DE-9764-B79918544436}" type="slidenum">
              <a:rPr lang="en-US" altLang="en-US" smtClean="0"/>
              <a:pPr/>
              <a:t>9</a:t>
            </a:fld>
            <a:endParaRPr lang="en-US" altLang="en-US" dirty="0"/>
          </a:p>
        </p:txBody>
      </p:sp>
      <p:pic>
        <p:nvPicPr>
          <p:cNvPr id="297986" name="Picture 2"/>
          <p:cNvPicPr>
            <a:picLocks noChangeAspect="1" noChangeArrowheads="1"/>
          </p:cNvPicPr>
          <p:nvPr/>
        </p:nvPicPr>
        <p:blipFill>
          <a:blip r:embed="rId2" cstate="print"/>
          <a:srcRect/>
          <a:stretch>
            <a:fillRect/>
          </a:stretch>
        </p:blipFill>
        <p:spPr bwMode="auto">
          <a:xfrm>
            <a:off x="609600" y="1066800"/>
            <a:ext cx="5665787" cy="506095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5346</TotalTime>
  <Words>1056</Words>
  <Application>Microsoft Office PowerPoint</Application>
  <PresentationFormat>Custom</PresentationFormat>
  <Paragraphs>222</Paragraphs>
  <Slides>35</Slides>
  <Notes>6</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35</vt:i4>
      </vt:variant>
    </vt:vector>
  </HeadingPairs>
  <TitlesOfParts>
    <vt:vector size="40" baseType="lpstr">
      <vt:lpstr>Edge</vt:lpstr>
      <vt:lpstr>Microsoft Office Word Document</vt:lpstr>
      <vt:lpstr>Equation</vt:lpstr>
      <vt:lpstr>Document</vt:lpstr>
      <vt:lpstr>MathType 6.0 Equation</vt:lpstr>
      <vt:lpstr>Rank 3-4 Coxeter Groups, Quaternions and Quasicrystals</vt:lpstr>
      <vt:lpstr>References </vt:lpstr>
      <vt:lpstr>Outline</vt:lpstr>
      <vt:lpstr>Outline  2. Rank-4 Coxeter Groups with Quaternions and 4D polytopes   </vt:lpstr>
      <vt:lpstr>Outline</vt:lpstr>
      <vt:lpstr>1.1. Rank-3 Coxeter Groups with Quaternions</vt:lpstr>
      <vt:lpstr>Reflections</vt:lpstr>
      <vt:lpstr>Finite Subgroups of Quaternions</vt:lpstr>
      <vt:lpstr>Finite Subgroups of Quaternions</vt:lpstr>
      <vt:lpstr>Coxeter Diagrams A3, B3 and H3 with quaternionic roots   </vt:lpstr>
      <vt:lpstr>Platonic solids (regular polyhedra)</vt:lpstr>
      <vt:lpstr>Archimedean  Solids (semi-regular polyhedra)</vt:lpstr>
      <vt:lpstr>Construction of polyhedra with Tetrahedral Symmetry</vt:lpstr>
      <vt:lpstr>A method used to  construct the polyhedra  </vt:lpstr>
      <vt:lpstr>Construction of polyhedra with Tetrahedral Symmetry </vt:lpstr>
      <vt:lpstr>Construction of polyhedra with Octahedral Symmetry </vt:lpstr>
      <vt:lpstr>Construction of polyhedra with Octahedral Symmetry </vt:lpstr>
      <vt:lpstr>Construction of polyhedra with  Icosahedral  symmetry</vt:lpstr>
      <vt:lpstr>Construction of polyhedra with Icosahedral Symmetry </vt:lpstr>
      <vt:lpstr>Catalan Solids (Duals of Archimedean Solids) </vt:lpstr>
      <vt:lpstr>The method to generate the dual polyhedra </vt:lpstr>
      <vt:lpstr>The method to generate the dual polyhedra </vt:lpstr>
      <vt:lpstr>Catalan Solid Possessing Tetrahedral Symmetry </vt:lpstr>
      <vt:lpstr>Catalan Solid Possessing Octahedral Symmetry </vt:lpstr>
      <vt:lpstr> Chiral Archimedean and Catalan solids </vt:lpstr>
      <vt:lpstr>Chirality</vt:lpstr>
      <vt:lpstr>Snub Cube  </vt:lpstr>
      <vt:lpstr>Snub Cube    The first vertex     and its mirror image                    can be derived from  the vector                                 and                                                                     can be written in terms of quaternionic units as     deleting the overall scale factor  the orbits           can easily be determined as     The snub cubes represented by these sets of  vertices are shown        </vt:lpstr>
      <vt:lpstr>Dual solid of the snub cube  We can determine the centers of the faces in figure below:  The faces 1 and 3 are represented by the vectors       and      up to some scale factors.              is invariant under the rotation represented by r1r2 . In other words the triangle 3 is rotated to itself by a rotation around the vector     .   The vectors representing the centers of the faces 2, 4 and 5 can be determined by averaging the vertices representing these faces and they lie in the same orbit under the proper octahedral group.   The vector representing the center of the face 2 is   The scale factors multiplying the vectors       can be determined as           and          when         represents the normal of the  plane containing these five points .    </vt:lpstr>
      <vt:lpstr> Dual solid of the snub cube   Then 38 vertices of the dual solid of the snub cube, the pentagonal icositetrahedron, are given in three orbits     </vt:lpstr>
      <vt:lpstr>Snub Dodecahedron   The proper rotational subgroup  W(H3)/C2  is the simple finite subgroup of order 60.  They can be generated by the generators  Let                       be a general vector in the dual basis.   The following sets of vertices form  a pentagon and an equilateral triangle    with the respective square of edge lengths:   We have another vertex : Let all edge lengths be the same.  The following equation is satisfied   The equation                                   has the real solution  </vt:lpstr>
      <vt:lpstr>Snub Dodecahedron    The first orbit and its mirror image can be obtained from the vectors expressed in terms of  quaternionic units as       The snub dodecahedrons  represented by the orbits of these vectors    are shown:  </vt:lpstr>
      <vt:lpstr>Dual solid of the snub dodecahedron  The vertices of the dual solid of the snub  dodecahedron represented by   can be given  as the union of three orbits of the group W(H3)/C2.  The first orbit            consists of 20 vertices of a dodecahedron. The second orbit consists of 12 vertices of an icosahedron              where       The third orbit           involves the vertices including the centers of the faces 2, 4 and 5 where the vector           is given by     </vt:lpstr>
      <vt:lpstr>Dual solid of the snub dodecahedron     Applying the group             on the vector         one generates an orbit of size 60.  The 92 vertices consisting of these three orbits constitute dual solid of the snub dodecahedron, pentagonal hexecontahedron. It is one of the face transitive Catalan solid which has 92 vertices, 180 edges and 60 faces.  </vt:lpstr>
      <vt:lpstr>Summary  In this work  a systematic construction of all Platonic, Archimedean and Catalan solids and  chiral polyhedra, the snub cube, snub dodecahedron and their duals have been presented.              The Coxeter diagrams A3,  B3 and H3 were used to represent the symmetries of the polyhedra.              A number of  programs were developed  to generate Coxeter group elements in terms of quaternions,  quaternionic vertices of polyhedra and  to plot the polyhedra.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Kocam</cp:lastModifiedBy>
  <cp:revision>232</cp:revision>
  <cp:lastPrinted>1601-01-01T00:00:00Z</cp:lastPrinted>
  <dcterms:created xsi:type="dcterms:W3CDTF">2010-11-30T18:05:55Z</dcterms:created>
  <dcterms:modified xsi:type="dcterms:W3CDTF">2012-12-15T08:57:39Z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