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</p:sldMasterIdLst>
  <p:notesMasterIdLst>
    <p:notesMasterId r:id="rId28"/>
  </p:notesMasterIdLst>
  <p:sldIdLst>
    <p:sldId id="288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84" r:id="rId12"/>
    <p:sldId id="268" r:id="rId13"/>
    <p:sldId id="269" r:id="rId14"/>
    <p:sldId id="270" r:id="rId15"/>
    <p:sldId id="272" r:id="rId16"/>
    <p:sldId id="273" r:id="rId17"/>
    <p:sldId id="274" r:id="rId18"/>
    <p:sldId id="277" r:id="rId19"/>
    <p:sldId id="279" r:id="rId20"/>
    <p:sldId id="280" r:id="rId21"/>
    <p:sldId id="281" r:id="rId22"/>
    <p:sldId id="282" r:id="rId23"/>
    <p:sldId id="283" r:id="rId24"/>
    <p:sldId id="285" r:id="rId25"/>
    <p:sldId id="286" r:id="rId26"/>
    <p:sldId id="287" r:id="rId2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329924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6636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3117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6579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7185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5" name="Google Shape;155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2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506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7106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8489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2678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b152608ae1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10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2b152608a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2" name="Google Shape;192;g2b152608ae1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7771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22561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b152608ae1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12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2b152608ae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05" name="Google Shape;205;g2b152608ae1_0_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8883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b152608ae1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13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2b152608ae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13" name="Google Shape;213;g2b152608ae1_0_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9833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b152608ae1_0_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14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2b152608ae1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26" name="Google Shape;226;g2b152608ae1_0_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84008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4983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9343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88465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60182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19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01" name="Google Shape;301;p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34569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20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13" name="Google Shape;313;p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32083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21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21" name="Google Shape;321;p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07605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22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32" name="Google Shape;332;p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55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23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42" name="Google Shape;342;p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74702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11463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5903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5636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 type="objOnly">
  <p:cSld name="OBJECT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685800" y="609600"/>
            <a:ext cx="7772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over Text" type="objOverTx">
  <p:cSld name="OBJECT_OVER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685800" y="4114800"/>
            <a:ext cx="77724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1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599"/>
            <a:ext cx="7772400" cy="2185115"/>
          </a:xfrm>
        </p:spPr>
        <p:txBody>
          <a:bodyPr/>
          <a:lstStyle/>
          <a:p>
            <a:r>
              <a:rPr lang="en-US" dirty="0" smtClean="0"/>
              <a:t>Testing for Equality of means of two populations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7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Portland Cement </a:t>
            </a:r>
            <a:r>
              <a:rPr lang="en-US" sz="3200" b="1" dirty="0" smtClean="0"/>
              <a:t>Formulation</a:t>
            </a:r>
            <a:endParaRPr sz="3200" b="1" dirty="0"/>
          </a:p>
        </p:txBody>
      </p:sp>
      <p:pic>
        <p:nvPicPr>
          <p:cNvPr id="122" name="Google Shape;122;p1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5815"/>
          <a:stretch/>
        </p:blipFill>
        <p:spPr>
          <a:xfrm>
            <a:off x="2057400" y="1931831"/>
            <a:ext cx="4648200" cy="4137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/>
              <a:t>Graphical View of the Data</a:t>
            </a:r>
            <a:br>
              <a:rPr lang="en-US" sz="4000" b="1" dirty="0"/>
            </a:br>
            <a:r>
              <a:rPr lang="en-US" sz="3200" b="1" dirty="0"/>
              <a:t>Dot </a:t>
            </a:r>
            <a:r>
              <a:rPr lang="en-US" sz="3200" b="1" dirty="0" smtClean="0"/>
              <a:t>Diagram</a:t>
            </a:r>
            <a:endParaRPr sz="3200" b="1" dirty="0"/>
          </a:p>
        </p:txBody>
      </p:sp>
      <p:pic>
        <p:nvPicPr>
          <p:cNvPr id="129" name="Google Shape;12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2590800"/>
            <a:ext cx="8329613" cy="19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title" idx="4294967295"/>
          </p:nvPr>
        </p:nvSpPr>
        <p:spPr>
          <a:xfrm>
            <a:off x="0" y="609600"/>
            <a:ext cx="7772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/>
              <a:t>Box Plots, Figure 2.3, Section 2.2</a:t>
            </a:r>
            <a:endParaRPr/>
          </a:p>
        </p:txBody>
      </p:sp>
      <p:pic>
        <p:nvPicPr>
          <p:cNvPr id="136" name="Google Shape;136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1371600"/>
            <a:ext cx="7772400" cy="4799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/>
              <a:t>The Hypothesis Testing Framework</a:t>
            </a:r>
            <a:endParaRPr sz="3600" b="1"/>
          </a:p>
        </p:txBody>
      </p:sp>
      <p:sp>
        <p:nvSpPr>
          <p:cNvPr id="150" name="Google Shape;150;p22"/>
          <p:cNvSpPr txBox="1">
            <a:spLocks noGrp="1"/>
          </p:cNvSpPr>
          <p:nvPr>
            <p:ph type="body" idx="2"/>
          </p:nvPr>
        </p:nvSpPr>
        <p:spPr>
          <a:xfrm>
            <a:off x="685800" y="4495800"/>
            <a:ext cx="77724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lang="en-US" sz="2800"/>
              <a:t>Sampling from a </a:t>
            </a:r>
            <a:r>
              <a:rPr lang="en-US" sz="2800" b="1">
                <a:solidFill>
                  <a:schemeClr val="accent2"/>
                </a:solidFill>
              </a:rPr>
              <a:t>normal</a:t>
            </a:r>
            <a:r>
              <a:rPr lang="en-US" sz="2800"/>
              <a:t> distribution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lang="en-US" sz="2800"/>
              <a:t>Statistical hypotheses:</a:t>
            </a:r>
            <a:endParaRPr sz="2800"/>
          </a:p>
        </p:txBody>
      </p:sp>
      <p:pic>
        <p:nvPicPr>
          <p:cNvPr id="151" name="Google Shape;15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5105400"/>
            <a:ext cx="2057400" cy="123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" y="1219200"/>
            <a:ext cx="8278813" cy="314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Summary </a:t>
            </a:r>
            <a:r>
              <a:rPr lang="en-US" b="1" dirty="0" smtClean="0"/>
              <a:t>Statistics</a:t>
            </a:r>
            <a:endParaRPr b="1" dirty="0"/>
          </a:p>
        </p:txBody>
      </p:sp>
      <p:pic>
        <p:nvPicPr>
          <p:cNvPr id="160" name="Google Shape;16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2971800"/>
            <a:ext cx="14732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3"/>
          <p:cNvSpPr txBox="1"/>
          <p:nvPr/>
        </p:nvSpPr>
        <p:spPr>
          <a:xfrm>
            <a:off x="1219200" y="1752600"/>
            <a:ext cx="25146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Modified Mortar</a:t>
            </a: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“New recipe”</a:t>
            </a: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4953000" y="1676400"/>
            <a:ext cx="28194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Unmodified Mortar</a:t>
            </a: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“Original recipe”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3" name="Google Shape;163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8100" y="2895600"/>
            <a:ext cx="1501775" cy="2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69" name="Google Shape;169;p2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/>
              <a:t>How the Two-Sample </a:t>
            </a:r>
            <a:r>
              <a:rPr lang="en-US" sz="3600" b="1" i="1"/>
              <a:t>t</a:t>
            </a:r>
            <a:r>
              <a:rPr lang="en-US" sz="3600" b="1"/>
              <a:t>-Test Works:</a:t>
            </a:r>
            <a:endParaRPr sz="3600" b="1"/>
          </a:p>
        </p:txBody>
      </p:sp>
      <p:pic>
        <p:nvPicPr>
          <p:cNvPr id="170" name="Google Shape;17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530350"/>
            <a:ext cx="8153400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176" name="Google Shape;176;p25"/>
          <p:cNvSpPr txBox="1"/>
          <p:nvPr/>
        </p:nvSpPr>
        <p:spPr>
          <a:xfrm>
            <a:off x="914400" y="525463"/>
            <a:ext cx="7086600" cy="1311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If we knew the two variances how would we use Z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 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test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Suppose that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σ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σ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0.30. Then we can calculate 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7" name="Google Shape;17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0400" y="3441700"/>
            <a:ext cx="914400" cy="19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7800" y="2209800"/>
            <a:ext cx="53340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5"/>
          <p:cNvSpPr txBox="1"/>
          <p:nvPr/>
        </p:nvSpPr>
        <p:spPr>
          <a:xfrm>
            <a:off x="533400" y="4030663"/>
            <a:ext cx="8153400" cy="192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“unusual” is the value Z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-2.09 if the two population means are equal?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 turns out that 95% of the area under the standard normal curve (probability) falls between the values Z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0.025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1.96 and - Z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0.025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-1.96.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 the value Z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-2.09 is pretty unusual in that it would happen less that 5% of the time if the population means were equal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185" name="Google Shape;185;p26"/>
          <p:cNvSpPr txBox="1"/>
          <p:nvPr/>
        </p:nvSpPr>
        <p:spPr>
          <a:xfrm>
            <a:off x="838200" y="457200"/>
            <a:ext cx="76200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 if the variances were known we would conclude that we should reject the </a:t>
            </a:r>
            <a:r>
              <a:rPr lang="en-US" sz="200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null hypothesis 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 the </a:t>
            </a:r>
            <a:r>
              <a:rPr lang="en-US" sz="20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5% level of significance</a:t>
            </a:r>
            <a:r>
              <a:rPr lang="en-US" sz="20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 b="0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6" name="Google Shape;18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52800" y="1143000"/>
            <a:ext cx="1447800" cy="86836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6"/>
          <p:cNvSpPr txBox="1"/>
          <p:nvPr/>
        </p:nvSpPr>
        <p:spPr>
          <a:xfrm>
            <a:off x="838200" y="2057400"/>
            <a:ext cx="7848600" cy="314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conclude that the alternative hypothesis is true.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is called a fixed significance level test, because we compare the value of the test statistic to a </a:t>
            </a:r>
            <a:r>
              <a:rPr lang="en-US" sz="20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critical value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(1.96) that we selected in advance before running the experiment. 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standard normal distribution is the </a:t>
            </a:r>
            <a:r>
              <a:rPr lang="en-US" sz="20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 distribution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 the test.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Another way to do this that is very popular is to use the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P-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value approach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-value can be thought of as the observed significance level.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the Z-test it is easy to find the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-value.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8" name="Google Shape;188;p26"/>
          <p:cNvCxnSpPr/>
          <p:nvPr/>
        </p:nvCxnSpPr>
        <p:spPr>
          <a:xfrm>
            <a:off x="2209800" y="1066800"/>
            <a:ext cx="1143000" cy="228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>
            <a:spLocks noGrp="1"/>
          </p:cNvSpPr>
          <p:nvPr>
            <p:ph type="title"/>
          </p:nvPr>
        </p:nvSpPr>
        <p:spPr>
          <a:xfrm>
            <a:off x="914400" y="381000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Comparing Two Population Means: Independent Sampling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Google Shape;195;p2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fld id="{00000000-1234-1234-1234-123412341234}" type="slidenum">
              <a:rPr lang="en-US" sz="1000"/>
              <a:t>10</a:t>
            </a:fld>
            <a:endParaRPr sz="1000"/>
          </a:p>
        </p:txBody>
      </p:sp>
      <p:sp>
        <p:nvSpPr>
          <p:cNvPr id="196" name="Google Shape;196;p27"/>
          <p:cNvSpPr txBox="1">
            <a:spLocks noGrp="1"/>
          </p:cNvSpPr>
          <p:nvPr>
            <p:ph type="body" idx="2"/>
          </p:nvPr>
        </p:nvSpPr>
        <p:spPr>
          <a:xfrm>
            <a:off x="457200" y="2174874"/>
            <a:ext cx="4040100" cy="23208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2260" t="-1840" b="-5826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7675" marR="0" lvl="0" indent="-4476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■"/>
            </a:pPr>
            <a:r>
              <a:rPr lang="en-US" sz="2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400" b="0" i="0" u="none" strike="noStrike" cap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27"/>
          <p:cNvSpPr txBox="1">
            <a:spLocks noGrp="1"/>
          </p:cNvSpPr>
          <p:nvPr>
            <p:ph type="body" idx="4"/>
          </p:nvPr>
        </p:nvSpPr>
        <p:spPr>
          <a:xfrm>
            <a:off x="4645025" y="2174874"/>
            <a:ext cx="4041900" cy="2854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2410" t="-150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7675" marR="0" lvl="0" indent="-4476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■"/>
            </a:pPr>
            <a:r>
              <a:rPr lang="en-US" sz="2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400" b="0" i="0" u="none" strike="noStrike" cap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2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Two-Tailed Test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One-Tailed Test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0" name="Google Shape;200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67000" y="4191000"/>
            <a:ext cx="2260600" cy="935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What if the Two Variances are Different?</a:t>
            </a:r>
            <a:endParaRPr sz="3200"/>
          </a:p>
        </p:txBody>
      </p:sp>
      <p:sp>
        <p:nvSpPr>
          <p:cNvPr id="355" name="Google Shape;355;p4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356" name="Google Shape;356;p4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752600"/>
            <a:ext cx="8823256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fld id="{00000000-1234-1234-1234-123412341234}" type="slidenum">
              <a:rPr lang="en-US" sz="1000"/>
              <a:t>12</a:t>
            </a:fld>
            <a:endParaRPr sz="1000"/>
          </a:p>
        </p:txBody>
      </p:sp>
      <p:sp>
        <p:nvSpPr>
          <p:cNvPr id="208" name="Google Shape;208;p28"/>
          <p:cNvSpPr txBox="1">
            <a:spLocks noGrp="1"/>
          </p:cNvSpPr>
          <p:nvPr>
            <p:ph type="title"/>
          </p:nvPr>
        </p:nvSpPr>
        <p:spPr>
          <a:xfrm>
            <a:off x="931863" y="96838"/>
            <a:ext cx="7450200" cy="1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Comparing Two Population Means: Independent Sampling</a:t>
            </a:r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body" idx="1"/>
          </p:nvPr>
        </p:nvSpPr>
        <p:spPr>
          <a:xfrm>
            <a:off x="609600" y="1981200"/>
            <a:ext cx="7661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n-US"/>
              <a:t>	</a:t>
            </a:r>
            <a:r>
              <a:rPr lang="en-US" u="sng"/>
              <a:t>Conditions Required for Valid Large-Sample Inferences about (</a:t>
            </a:r>
            <a:r>
              <a:rPr lang="en-US" i="1" u="sng"/>
              <a:t>µ</a:t>
            </a:r>
            <a:r>
              <a:rPr lang="en-US" u="sng" baseline="-25000"/>
              <a:t>1</a:t>
            </a:r>
            <a:r>
              <a:rPr lang="en-US" u="sng"/>
              <a:t> - </a:t>
            </a:r>
            <a:r>
              <a:rPr lang="en-US" i="1" u="sng"/>
              <a:t>µ</a:t>
            </a:r>
            <a:r>
              <a:rPr lang="en-US" u="sng" baseline="-25000"/>
              <a:t>2</a:t>
            </a:r>
            <a:r>
              <a:rPr lang="en-US" u="sng"/>
              <a:t>)</a:t>
            </a:r>
            <a:endParaRPr u="sng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n-US" i="1"/>
              <a:t>		</a:t>
            </a:r>
            <a:r>
              <a:rPr lang="en-US" sz="2800"/>
              <a:t>1. The two samples are randomly and 	independently selected from the target 	populations.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/>
              <a:t>		2. The sample sizes are both ≥ 30.</a:t>
            </a:r>
            <a:endParaRPr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9"/>
          <p:cNvSpPr txBox="1">
            <a:spLocks noGrp="1"/>
          </p:cNvSpPr>
          <p:nvPr>
            <p:ph type="title"/>
          </p:nvPr>
        </p:nvSpPr>
        <p:spPr>
          <a:xfrm>
            <a:off x="914400" y="381000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Comparing Two Population Means: Independent Sampling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" name="Google Shape;216;p29"/>
          <p:cNvSpPr txBox="1">
            <a:spLocks noGrp="1"/>
          </p:cNvSpPr>
          <p:nvPr>
            <p:ph type="body" idx="1"/>
          </p:nvPr>
        </p:nvSpPr>
        <p:spPr>
          <a:xfrm>
            <a:off x="381000" y="2819400"/>
            <a:ext cx="4040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None/>
            </a:pPr>
            <a:r>
              <a:rPr lang="en-US" u="sng">
                <a:latin typeface="Times New Roman"/>
                <a:ea typeface="Times New Roman"/>
                <a:cs typeface="Times New Roman"/>
                <a:sym typeface="Times New Roman"/>
              </a:rPr>
              <a:t>Private Colleges</a:t>
            </a:r>
            <a:endParaRPr u="sng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" name="Google Shape;217;p29"/>
          <p:cNvSpPr txBox="1">
            <a:spLocks noGrp="1"/>
          </p:cNvSpPr>
          <p:nvPr>
            <p:ph type="body" idx="2"/>
          </p:nvPr>
        </p:nvSpPr>
        <p:spPr>
          <a:xfrm>
            <a:off x="533400" y="3429000"/>
            <a:ext cx="40401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Char char="•"/>
            </a:pPr>
            <a:r>
              <a:rPr lang="en-US" i="1"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: 71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Mean: 79.37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Standard Deviation: 9.45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Variance:	91.17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29"/>
          <p:cNvSpPr txBox="1">
            <a:spLocks noGrp="1"/>
          </p:cNvSpPr>
          <p:nvPr>
            <p:ph type="body" idx="3"/>
          </p:nvPr>
        </p:nvSpPr>
        <p:spPr>
          <a:xfrm>
            <a:off x="4419600" y="2819400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None/>
            </a:pPr>
            <a:r>
              <a:rPr lang="en-US" u="sng">
                <a:latin typeface="Times New Roman"/>
                <a:ea typeface="Times New Roman"/>
                <a:cs typeface="Times New Roman"/>
                <a:sym typeface="Times New Roman"/>
              </a:rPr>
              <a:t>Public Universities</a:t>
            </a:r>
            <a:endParaRPr u="sng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29"/>
          <p:cNvSpPr txBox="1">
            <a:spLocks noGrp="1"/>
          </p:cNvSpPr>
          <p:nvPr>
            <p:ph type="body" idx="4"/>
          </p:nvPr>
        </p:nvSpPr>
        <p:spPr>
          <a:xfrm>
            <a:off x="4572000" y="3429000"/>
            <a:ext cx="40419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Char char="•"/>
            </a:pPr>
            <a:r>
              <a:rPr lang="en-US" i="1"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: 32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Mean: 84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Standard Deviation: 9.88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Variance:	99.44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2362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2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fld id="{00000000-1234-1234-1234-123412341234}" type="slidenum">
              <a:rPr lang="en-US" sz="1000"/>
              <a:t>13</a:t>
            </a:fld>
            <a:endParaRPr sz="1000"/>
          </a:p>
        </p:txBody>
      </p:sp>
      <p:sp>
        <p:nvSpPr>
          <p:cNvPr id="221" name="Google Shape;221;p29"/>
          <p:cNvSpPr txBox="1"/>
          <p:nvPr/>
        </p:nvSpPr>
        <p:spPr>
          <a:xfrm>
            <a:off x="0" y="1905000"/>
            <a:ext cx="9144000" cy="708000"/>
          </a:xfrm>
          <a:prstGeom prst="rect">
            <a:avLst/>
          </a:prstGeom>
          <a:solidFill>
            <a:srgbClr val="84FFE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want to test the hypothesis that there is no significant difference in retention at privates and publics.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2600" y="5257800"/>
            <a:ext cx="5486402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0"/>
          <p:cNvSpPr txBox="1">
            <a:spLocks noGrp="1"/>
          </p:cNvSpPr>
          <p:nvPr>
            <p:ph type="title"/>
          </p:nvPr>
        </p:nvSpPr>
        <p:spPr>
          <a:xfrm>
            <a:off x="931863" y="96838"/>
            <a:ext cx="7450200" cy="14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Comparing Two Population Means: Independent Sampling</a:t>
            </a:r>
            <a:endParaRPr/>
          </a:p>
        </p:txBody>
      </p:sp>
      <p:pic>
        <p:nvPicPr>
          <p:cNvPr id="229" name="Google Shape;22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0800" y="1600200"/>
            <a:ext cx="4830764" cy="3124199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fld id="{00000000-1234-1234-1234-123412341234}" type="slidenum">
              <a:rPr lang="en-US" sz="1000"/>
              <a:t>14</a:t>
            </a:fld>
            <a:endParaRPr sz="1000"/>
          </a:p>
        </p:txBody>
      </p:sp>
      <p:sp>
        <p:nvSpPr>
          <p:cNvPr id="231" name="Google Shape;231;p30"/>
          <p:cNvSpPr txBox="1"/>
          <p:nvPr/>
        </p:nvSpPr>
        <p:spPr>
          <a:xfrm>
            <a:off x="609600" y="3962400"/>
            <a:ext cx="1752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Test statistic: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" name="Google Shape;232;p30"/>
          <p:cNvSpPr txBox="1"/>
          <p:nvPr/>
        </p:nvSpPr>
        <p:spPr>
          <a:xfrm>
            <a:off x="609600" y="4953000"/>
            <a:ext cx="317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Reject the null hypothesis: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3" name="Google Shape;233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6200" y="4953000"/>
            <a:ext cx="1771651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246" name="Google Shape;246;p32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/>
              <a:t>How the Two-Sample </a:t>
            </a:r>
            <a:r>
              <a:rPr lang="en-US" sz="3600" b="1" i="1"/>
              <a:t>t</a:t>
            </a:r>
            <a:r>
              <a:rPr lang="en-US" sz="3600" b="1"/>
              <a:t>-Test Works:</a:t>
            </a:r>
            <a:endParaRPr sz="3600" b="1"/>
          </a:p>
        </p:txBody>
      </p:sp>
      <p:pic>
        <p:nvPicPr>
          <p:cNvPr id="247" name="Google Shape;247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524000"/>
            <a:ext cx="7315200" cy="462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253" name="Google Shape;253;p33"/>
          <p:cNvSpPr txBox="1"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/>
              <a:t>How the Two-Sample </a:t>
            </a:r>
            <a:r>
              <a:rPr lang="en-US" sz="3600" b="1" i="1"/>
              <a:t>t</a:t>
            </a:r>
            <a:r>
              <a:rPr lang="en-US" sz="3600" b="1"/>
              <a:t>-Test Works:</a:t>
            </a:r>
            <a:endParaRPr sz="3600" b="1"/>
          </a:p>
        </p:txBody>
      </p:sp>
      <p:sp>
        <p:nvSpPr>
          <p:cNvPr id="254" name="Google Shape;254;p33"/>
          <p:cNvSpPr txBox="1">
            <a:spLocks noGrp="1"/>
          </p:cNvSpPr>
          <p:nvPr>
            <p:ph type="body" idx="2"/>
          </p:nvPr>
        </p:nvSpPr>
        <p:spPr>
          <a:xfrm>
            <a:off x="685800" y="3429000"/>
            <a:ext cx="77724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/>
              <a:t>Values of </a:t>
            </a:r>
            <a:r>
              <a:rPr lang="en-US" sz="2400" i="1"/>
              <a:t>t</a:t>
            </a:r>
            <a:r>
              <a:rPr lang="en-US" sz="2400" baseline="-25000"/>
              <a:t>0 </a:t>
            </a:r>
            <a:r>
              <a:rPr lang="en-US" sz="2400"/>
              <a:t> that are near zero are consistent with the null hypothesis</a:t>
            </a:r>
            <a:endParaRPr sz="2400"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/>
              <a:t>Values of  </a:t>
            </a:r>
            <a:r>
              <a:rPr lang="en-US" sz="2400" i="1"/>
              <a:t>t</a:t>
            </a:r>
            <a:r>
              <a:rPr lang="en-US" sz="2400" baseline="-25000"/>
              <a:t>0 </a:t>
            </a:r>
            <a:r>
              <a:rPr lang="en-US" sz="2400"/>
              <a:t>that are very different from zero are consistent with the alternative hypothesis</a:t>
            </a:r>
            <a:endParaRPr sz="2400"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/>
              <a:t> </a:t>
            </a:r>
            <a:r>
              <a:rPr lang="en-US" sz="2400" i="1"/>
              <a:t>t</a:t>
            </a:r>
            <a:r>
              <a:rPr lang="en-US" sz="2400" baseline="-25000"/>
              <a:t>0 </a:t>
            </a:r>
            <a:r>
              <a:rPr lang="en-US" sz="2400"/>
              <a:t>is a “distance” measure-how far apart the averages are expressed in standard deviation units</a:t>
            </a:r>
            <a:endParaRPr sz="2400"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/>
              <a:t>Notice the interpretation of </a:t>
            </a:r>
            <a:r>
              <a:rPr lang="en-US" sz="2400" i="1"/>
              <a:t>t</a:t>
            </a:r>
            <a:r>
              <a:rPr lang="en-US" sz="2400" baseline="-25000"/>
              <a:t>0 </a:t>
            </a:r>
            <a:r>
              <a:rPr lang="en-US" sz="2400"/>
              <a:t>as a </a:t>
            </a:r>
            <a:r>
              <a:rPr lang="en-US" sz="2400" b="1">
                <a:solidFill>
                  <a:schemeClr val="accent2"/>
                </a:solidFill>
              </a:rPr>
              <a:t>signal-to-noise</a:t>
            </a:r>
            <a:r>
              <a:rPr lang="en-US" sz="2400" b="1"/>
              <a:t> </a:t>
            </a:r>
            <a:r>
              <a:rPr lang="en-US" sz="2400"/>
              <a:t>ratio</a:t>
            </a:r>
            <a:endParaRPr sz="2400"/>
          </a:p>
        </p:txBody>
      </p:sp>
      <p:pic>
        <p:nvPicPr>
          <p:cNvPr id="255" name="Google Shape;255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219200"/>
            <a:ext cx="4572000" cy="205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261" name="Google Shape;261;p3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/>
              <a:t>The Two-Sample (Pooled) </a:t>
            </a:r>
            <a:r>
              <a:rPr lang="en-US" sz="3600" b="1" i="1"/>
              <a:t>t</a:t>
            </a:r>
            <a:r>
              <a:rPr lang="en-US" sz="3600" b="1"/>
              <a:t>-Test</a:t>
            </a:r>
            <a:endParaRPr sz="3600" b="1"/>
          </a:p>
        </p:txBody>
      </p:sp>
      <p:pic>
        <p:nvPicPr>
          <p:cNvPr id="262" name="Google Shape;262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013" y="1752600"/>
            <a:ext cx="7624762" cy="4157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286" name="Google Shape;286;p37"/>
          <p:cNvSpPr txBox="1"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/>
              <a:t>The Two-Sample (Pooled) </a:t>
            </a:r>
            <a:r>
              <a:rPr lang="en-US" sz="3600" b="1" i="1"/>
              <a:t>t</a:t>
            </a:r>
            <a:r>
              <a:rPr lang="en-US" sz="3600" b="1"/>
              <a:t>-Test</a:t>
            </a:r>
            <a:endParaRPr sz="3600" b="1"/>
          </a:p>
        </p:txBody>
      </p:sp>
      <p:sp>
        <p:nvSpPr>
          <p:cNvPr id="287" name="Google Shape;287;p37"/>
          <p:cNvSpPr txBox="1">
            <a:spLocks noGrp="1"/>
          </p:cNvSpPr>
          <p:nvPr>
            <p:ph type="body" idx="1"/>
          </p:nvPr>
        </p:nvSpPr>
        <p:spPr>
          <a:xfrm>
            <a:off x="304800" y="1219200"/>
            <a:ext cx="3276600" cy="49530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/>
              <a:t>A value of </a:t>
            </a:r>
            <a:r>
              <a:rPr lang="en-US" sz="2400" i="1"/>
              <a:t>t</a:t>
            </a:r>
            <a:r>
              <a:rPr lang="en-US" sz="2400" baseline="-25000"/>
              <a:t>0</a:t>
            </a:r>
            <a:r>
              <a:rPr lang="en-US" sz="2400"/>
              <a:t> between     –2.101 and 2.101 is consistent with equality of means</a:t>
            </a:r>
            <a:endParaRPr sz="2400"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/>
              <a:t>It is possible for the means to be equal and </a:t>
            </a:r>
            <a:r>
              <a:rPr lang="en-US" sz="2400" i="1"/>
              <a:t>t</a:t>
            </a:r>
            <a:r>
              <a:rPr lang="en-US" sz="2400" baseline="-25000"/>
              <a:t>0</a:t>
            </a:r>
            <a:r>
              <a:rPr lang="en-US" sz="2400"/>
              <a:t> to exceed either 2.101 or –2.101, but it would be a “</a:t>
            </a:r>
            <a:r>
              <a:rPr lang="en-US" sz="2400" b="1">
                <a:solidFill>
                  <a:schemeClr val="accent2"/>
                </a:solidFill>
              </a:rPr>
              <a:t>rare</a:t>
            </a:r>
            <a:r>
              <a:rPr lang="en-US" sz="2400"/>
              <a:t> </a:t>
            </a:r>
            <a:r>
              <a:rPr lang="en-US" sz="2400" b="1">
                <a:solidFill>
                  <a:schemeClr val="accent2"/>
                </a:solidFill>
              </a:rPr>
              <a:t>event</a:t>
            </a:r>
            <a:r>
              <a:rPr lang="en-US" sz="2400"/>
              <a:t>” … leads to the conclusion that the means are different </a:t>
            </a:r>
            <a:endParaRPr sz="2400"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</a:pPr>
            <a:r>
              <a:rPr lang="en-US" sz="2400"/>
              <a:t>Could also use the   </a:t>
            </a:r>
            <a:r>
              <a:rPr lang="en-US" sz="2400" b="1" i="1">
                <a:solidFill>
                  <a:schemeClr val="accent2"/>
                </a:solidFill>
              </a:rPr>
              <a:t>P</a:t>
            </a:r>
            <a:r>
              <a:rPr lang="en-US" sz="2400" b="1">
                <a:solidFill>
                  <a:schemeClr val="accent2"/>
                </a:solidFill>
              </a:rPr>
              <a:t>-value</a:t>
            </a:r>
            <a:r>
              <a:rPr lang="en-US" sz="2400"/>
              <a:t> approach</a:t>
            </a:r>
            <a:endParaRPr sz="2400"/>
          </a:p>
        </p:txBody>
      </p:sp>
      <p:sp>
        <p:nvSpPr>
          <p:cNvPr id="288" name="Google Shape;288;p37"/>
          <p:cNvSpPr txBox="1"/>
          <p:nvPr/>
        </p:nvSpPr>
        <p:spPr>
          <a:xfrm>
            <a:off x="4572000" y="1524000"/>
            <a:ext cx="1219200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-2.20</a:t>
            </a:r>
            <a:endParaRPr sz="20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9" name="Google Shape;28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2400" y="2057400"/>
            <a:ext cx="4800600" cy="29321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0" name="Google Shape;290;p37"/>
          <p:cNvCxnSpPr/>
          <p:nvPr/>
        </p:nvCxnSpPr>
        <p:spPr>
          <a:xfrm>
            <a:off x="5029200" y="1981200"/>
            <a:ext cx="609600" cy="1828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9"/>
          <p:cNvSpPr txBox="1">
            <a:spLocks noGrp="1"/>
          </p:cNvSpPr>
          <p:nvPr>
            <p:ph type="title"/>
          </p:nvPr>
        </p:nvSpPr>
        <p:spPr>
          <a:xfrm>
            <a:off x="990600" y="381000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Comparing Two Population Means: Independent Sampling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fld id="{00000000-1234-1234-1234-123412341234}" type="slidenum">
              <a:rPr lang="en-US" sz="1000"/>
              <a:t>19</a:t>
            </a:fld>
            <a:endParaRPr sz="1000"/>
          </a:p>
        </p:txBody>
      </p:sp>
      <p:sp>
        <p:nvSpPr>
          <p:cNvPr id="305" name="Google Shape;305;p39"/>
          <p:cNvSpPr txBox="1">
            <a:spLocks noGrp="1"/>
          </p:cNvSpPr>
          <p:nvPr>
            <p:ph type="body" idx="2"/>
          </p:nvPr>
        </p:nvSpPr>
        <p:spPr>
          <a:xfrm>
            <a:off x="457200" y="2174874"/>
            <a:ext cx="4040188" cy="23209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2261" t="-1836" b="-2047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7675" marR="0" lvl="0" indent="-4476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■"/>
            </a:pPr>
            <a:r>
              <a:rPr lang="en-US" sz="2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400" b="0" i="0" u="none" strike="noStrike" cap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9"/>
          <p:cNvSpPr txBox="1">
            <a:spLocks noGrp="1"/>
          </p:cNvSpPr>
          <p:nvPr>
            <p:ph type="body" idx="4"/>
          </p:nvPr>
        </p:nvSpPr>
        <p:spPr>
          <a:xfrm>
            <a:off x="4645025" y="2174874"/>
            <a:ext cx="4041775" cy="285432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2413" t="-149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7675" marR="0" lvl="0" indent="-4476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■"/>
            </a:pPr>
            <a:r>
              <a:rPr lang="en-US" sz="2400" b="0" i="0" u="none" strike="noStrike" cap="none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400" b="0" i="0" u="none" strike="noStrike" cap="non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Two-Tailed Test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8" name="Google Shape;308;p3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Times New Roman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One-Tailed Test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9" name="Google Shape;309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19400" y="4191000"/>
            <a:ext cx="2517775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fld id="{00000000-1234-1234-1234-123412341234}" type="slidenum">
              <a:rPr lang="en-US" sz="1000"/>
              <a:t>20</a:t>
            </a:fld>
            <a:endParaRPr sz="1000"/>
          </a:p>
        </p:txBody>
      </p:sp>
      <p:sp>
        <p:nvSpPr>
          <p:cNvPr id="316" name="Google Shape;316;p40"/>
          <p:cNvSpPr txBox="1">
            <a:spLocks noGrp="1"/>
          </p:cNvSpPr>
          <p:nvPr>
            <p:ph type="title"/>
          </p:nvPr>
        </p:nvSpPr>
        <p:spPr>
          <a:xfrm>
            <a:off x="931863" y="152400"/>
            <a:ext cx="7450137" cy="141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Comparing Two Population Means: Independent Sampling</a:t>
            </a:r>
            <a:endParaRPr/>
          </a:p>
        </p:txBody>
      </p:sp>
      <p:sp>
        <p:nvSpPr>
          <p:cNvPr id="317" name="Google Shape;317;p40"/>
          <p:cNvSpPr txBox="1">
            <a:spLocks noGrp="1"/>
          </p:cNvSpPr>
          <p:nvPr>
            <p:ph type="body" idx="1"/>
          </p:nvPr>
        </p:nvSpPr>
        <p:spPr>
          <a:xfrm>
            <a:off x="152400" y="1600200"/>
            <a:ext cx="876300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n-US"/>
              <a:t>	</a:t>
            </a:r>
            <a:r>
              <a:rPr lang="en-US" u="sng"/>
              <a:t>Conditions Required for Valid Small-Sample Inferences about (</a:t>
            </a:r>
            <a:r>
              <a:rPr lang="en-US" i="1" u="sng"/>
              <a:t>µ</a:t>
            </a:r>
            <a:r>
              <a:rPr lang="en-US" u="sng" baseline="-25000"/>
              <a:t>1</a:t>
            </a:r>
            <a:r>
              <a:rPr lang="en-US" u="sng"/>
              <a:t> - </a:t>
            </a:r>
            <a:r>
              <a:rPr lang="en-US" i="1" u="sng"/>
              <a:t>µ</a:t>
            </a:r>
            <a:r>
              <a:rPr lang="en-US" u="sng" baseline="-25000"/>
              <a:t>2</a:t>
            </a:r>
            <a:r>
              <a:rPr lang="en-US" u="sng"/>
              <a:t>)</a:t>
            </a:r>
            <a:endParaRPr u="sng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n-US" i="1"/>
              <a:t>		</a:t>
            </a:r>
            <a:r>
              <a:rPr lang="en-US" sz="2800"/>
              <a:t>1. The two samples are randomly and 	independently selected from the target 	populations.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/>
              <a:t>		2.  Both sampled populations have 	distributions that are approximately normal.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lang="en-US" sz="2800"/>
              <a:t>		3. The population variances are equal.</a:t>
            </a:r>
            <a:endParaRPr sz="2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fld id="{00000000-1234-1234-1234-123412341234}" type="slidenum">
              <a:rPr lang="en-US" sz="1000"/>
              <a:t>21</a:t>
            </a:fld>
            <a:endParaRPr sz="1000"/>
          </a:p>
        </p:txBody>
      </p:sp>
      <p:sp>
        <p:nvSpPr>
          <p:cNvPr id="324" name="Google Shape;324;p41"/>
          <p:cNvSpPr txBox="1">
            <a:spLocks noGrp="1"/>
          </p:cNvSpPr>
          <p:nvPr>
            <p:ph type="body" idx="1"/>
          </p:nvPr>
        </p:nvSpPr>
        <p:spPr>
          <a:xfrm>
            <a:off x="914400" y="1752600"/>
            <a:ext cx="7661275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-US"/>
              <a:t>Does class time affect performance?</a:t>
            </a:r>
            <a:endParaRPr/>
          </a:p>
          <a:p>
            <a:pPr marL="742950" lvl="1" indent="-2857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</a:pPr>
            <a:r>
              <a:rPr lang="en-US"/>
              <a:t>The test performance of students in two sections of international trade, meeting at different times, were compared.</a:t>
            </a:r>
            <a:endParaRPr/>
          </a:p>
        </p:txBody>
      </p:sp>
      <p:sp>
        <p:nvSpPr>
          <p:cNvPr id="325" name="Google Shape;325;p41"/>
          <p:cNvSpPr txBox="1"/>
          <p:nvPr/>
        </p:nvSpPr>
        <p:spPr>
          <a:xfrm>
            <a:off x="1143000" y="3886200"/>
            <a:ext cx="2792413" cy="163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8:00 a.m. Class</a:t>
            </a:r>
            <a:endParaRPr sz="2000" b="0" i="0" u="sng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Mean: 78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Standard Deviation: 14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Variance: 196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n:  21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41"/>
          <p:cNvSpPr txBox="1"/>
          <p:nvPr/>
        </p:nvSpPr>
        <p:spPr>
          <a:xfrm>
            <a:off x="4800600" y="3886200"/>
            <a:ext cx="2792413" cy="163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9:30 a.m. Class</a:t>
            </a:r>
            <a:endParaRPr sz="2000" b="0" i="0" u="sng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Mean: 82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Standard Deviation: 17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Variance: 289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n:  21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7" name="Google Shape;327;p41"/>
          <p:cNvSpPr txBox="1"/>
          <p:nvPr/>
        </p:nvSpPr>
        <p:spPr>
          <a:xfrm>
            <a:off x="2743200" y="5638800"/>
            <a:ext cx="3452813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With α = .05, test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µ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</a:t>
            </a:r>
            <a:r>
              <a:rPr lang="en-US" sz="20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µ</a:t>
            </a:r>
            <a:r>
              <a:rPr lang="en-US" sz="2000" b="0" i="0" u="none" strike="noStrike" cap="none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sz="2000" b="0" i="1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8" name="Google Shape;328;p41"/>
          <p:cNvSpPr txBox="1">
            <a:spLocks noGrp="1"/>
          </p:cNvSpPr>
          <p:nvPr>
            <p:ph type="title"/>
          </p:nvPr>
        </p:nvSpPr>
        <p:spPr>
          <a:xfrm>
            <a:off x="931863" y="96838"/>
            <a:ext cx="7450137" cy="141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Comparing Two Population Means: Independent Sampling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fld id="{00000000-1234-1234-1234-123412341234}" type="slidenum">
              <a:rPr lang="en-US" sz="1000"/>
              <a:t>22</a:t>
            </a:fld>
            <a:endParaRPr sz="1000"/>
          </a:p>
        </p:txBody>
      </p:sp>
      <p:sp>
        <p:nvSpPr>
          <p:cNvPr id="335" name="Google Shape;335;p42"/>
          <p:cNvSpPr txBox="1"/>
          <p:nvPr/>
        </p:nvSpPr>
        <p:spPr>
          <a:xfrm>
            <a:off x="4495800" y="1676400"/>
            <a:ext cx="2057400" cy="1200150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8:00 a.m. Class</a:t>
            </a:r>
            <a:endParaRPr sz="1800" b="0" i="0" u="sng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Mean: 78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Variance: 196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n:  21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6" name="Google Shape;336;p42"/>
          <p:cNvSpPr txBox="1"/>
          <p:nvPr/>
        </p:nvSpPr>
        <p:spPr>
          <a:xfrm>
            <a:off x="6781800" y="1676400"/>
            <a:ext cx="2057400" cy="1200150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9:30 a.m. Class</a:t>
            </a:r>
            <a:endParaRPr sz="1800" b="0" i="0" u="sng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Mean: 82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Variance: 289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n:  21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7" name="Google Shape;337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325" y="2209800"/>
            <a:ext cx="7996238" cy="3998913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2"/>
          <p:cNvSpPr txBox="1">
            <a:spLocks noGrp="1"/>
          </p:cNvSpPr>
          <p:nvPr>
            <p:ph type="title"/>
          </p:nvPr>
        </p:nvSpPr>
        <p:spPr>
          <a:xfrm>
            <a:off x="931863" y="96838"/>
            <a:ext cx="7450137" cy="141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Comparing Two Population Means: Independent Sampling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4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fld id="{00000000-1234-1234-1234-123412341234}" type="slidenum">
              <a:rPr lang="en-US" sz="1000"/>
              <a:t>23</a:t>
            </a:fld>
            <a:endParaRPr sz="1000"/>
          </a:p>
        </p:txBody>
      </p:sp>
      <p:sp>
        <p:nvSpPr>
          <p:cNvPr id="345" name="Google Shape;345;p43"/>
          <p:cNvSpPr txBox="1"/>
          <p:nvPr/>
        </p:nvSpPr>
        <p:spPr>
          <a:xfrm>
            <a:off x="4495800" y="1676400"/>
            <a:ext cx="2057400" cy="1200150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8:00 a.m. Class</a:t>
            </a:r>
            <a:endParaRPr sz="1800" b="0" i="0" u="sng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Mean: 78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Variance: 196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n:  21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6" name="Google Shape;346;p43"/>
          <p:cNvSpPr txBox="1"/>
          <p:nvPr/>
        </p:nvSpPr>
        <p:spPr>
          <a:xfrm>
            <a:off x="6781800" y="1676400"/>
            <a:ext cx="2057400" cy="1200150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9:30 a.m. Class</a:t>
            </a:r>
            <a:endParaRPr sz="1800" b="0" i="0" u="sng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Mean: 82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Variance: 289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n:  21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47" name="Google Shape;34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325" y="2209800"/>
            <a:ext cx="7996238" cy="3998913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3"/>
          <p:cNvSpPr/>
          <p:nvPr/>
        </p:nvSpPr>
        <p:spPr>
          <a:xfrm>
            <a:off x="1752600" y="3276600"/>
            <a:ext cx="5562600" cy="1447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-2509" r="-766"/>
            </a:stretch>
          </a:blip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en-US" sz="1800" b="0" i="0" u="none" strike="noStrike" cap="none">
                <a:latin typeface="Arial"/>
                <a:ea typeface="Arial"/>
                <a:cs typeface="Arial"/>
                <a:sym typeface="Arial"/>
              </a:rPr>
              <a:t> </a:t>
            </a: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43"/>
          <p:cNvSpPr txBox="1">
            <a:spLocks noGrp="1"/>
          </p:cNvSpPr>
          <p:nvPr>
            <p:ph type="title"/>
          </p:nvPr>
        </p:nvSpPr>
        <p:spPr>
          <a:xfrm>
            <a:off x="931863" y="76200"/>
            <a:ext cx="7450137" cy="141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Comparing Two Population Means: Independent Sampling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pic>
        <p:nvPicPr>
          <p:cNvPr id="362" name="Google Shape;362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3325" y="2895600"/>
            <a:ext cx="5400675" cy="33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228600"/>
            <a:ext cx="4572000" cy="2781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81400" y="1000125"/>
            <a:ext cx="5562600" cy="136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pic>
        <p:nvPicPr>
          <p:cNvPr id="370" name="Google Shape;370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1" y="228601"/>
            <a:ext cx="7066436" cy="44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00400" y="4572000"/>
            <a:ext cx="4800600" cy="1143000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Chapter 2</a:t>
            </a:r>
            <a:endParaRPr/>
          </a:p>
        </p:txBody>
      </p:sp>
      <p:sp>
        <p:nvSpPr>
          <p:cNvPr id="377" name="Google Shape;377;p4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Design &amp; Analysis of Experiments 10E 2020 Montgomery</a:t>
            </a:r>
            <a:endParaRPr/>
          </a:p>
        </p:txBody>
      </p:sp>
      <p:sp>
        <p:nvSpPr>
          <p:cNvPr id="378" name="Google Shape;378;p4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  <p:pic>
        <p:nvPicPr>
          <p:cNvPr id="379" name="Google Shape;37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632" y="1600200"/>
            <a:ext cx="8662736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726</Words>
  <Application>Microsoft Office PowerPoint</Application>
  <PresentationFormat>On-screen Show (4:3)</PresentationFormat>
  <Paragraphs>143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Noto Sans Symbols</vt:lpstr>
      <vt:lpstr>Times New Roman</vt:lpstr>
      <vt:lpstr>Blank Presentation</vt:lpstr>
      <vt:lpstr>Testing for Equality of means of two populations</vt:lpstr>
      <vt:lpstr>Portland Cement Formulation</vt:lpstr>
      <vt:lpstr>Graphical View of the Data Dot Diagram</vt:lpstr>
      <vt:lpstr>Box Plots, Figure 2.3, Section 2.2</vt:lpstr>
      <vt:lpstr>The Hypothesis Testing Framework</vt:lpstr>
      <vt:lpstr>Summary Statistics</vt:lpstr>
      <vt:lpstr>How the Two-Sample t-Test Works:</vt:lpstr>
      <vt:lpstr>PowerPoint Presentation</vt:lpstr>
      <vt:lpstr>PowerPoint Presentation</vt:lpstr>
      <vt:lpstr> Comparing Two Population Means: Independent Sampling</vt:lpstr>
      <vt:lpstr>What if the Two Variances are Different?</vt:lpstr>
      <vt:lpstr>Comparing Two Population Means: Independent Sampling</vt:lpstr>
      <vt:lpstr>Comparing Two Population Means: Independent Sampling</vt:lpstr>
      <vt:lpstr>Comparing Two Population Means: Independent Sampling</vt:lpstr>
      <vt:lpstr>How the Two-Sample t-Test Works:</vt:lpstr>
      <vt:lpstr>How the Two-Sample t-Test Works:</vt:lpstr>
      <vt:lpstr>The Two-Sample (Pooled) t-Test</vt:lpstr>
      <vt:lpstr>The Two-Sample (Pooled) t-Test</vt:lpstr>
      <vt:lpstr>Comparing Two Population Means: Independent Sampling</vt:lpstr>
      <vt:lpstr>Comparing Two Population Means: Independent Sampling</vt:lpstr>
      <vt:lpstr>Comparing Two Population Means: Independent Sampling</vt:lpstr>
      <vt:lpstr>Comparing Two Population Means: Independent Sampling</vt:lpstr>
      <vt:lpstr>Comparing Two Population Means: Independent Sampling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Portland Cement Formulation</dc:title>
  <dc:creator>Rituparna</dc:creator>
  <cp:lastModifiedBy>ALTGR</cp:lastModifiedBy>
  <cp:revision>3</cp:revision>
  <dcterms:modified xsi:type="dcterms:W3CDTF">2026-09-23T08:42:05Z</dcterms:modified>
</cp:coreProperties>
</file>