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59" r:id="rId4"/>
    <p:sldId id="262" r:id="rId5"/>
    <p:sldId id="264" r:id="rId6"/>
    <p:sldId id="257" r:id="rId7"/>
    <p:sldId id="258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7FFA0-ABA1-4C7E-827A-8FB0521DD978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195A8-A7BB-442E-9F12-B98769C6A5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195A8-A7BB-442E-9F12-B98769C6A5B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E0DB-AB10-431D-9081-B0FACB21FA22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A6F2-F121-4618-807F-6C399C660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E0DB-AB10-431D-9081-B0FACB21FA22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A6F2-F121-4618-807F-6C399C660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E0DB-AB10-431D-9081-B0FACB21FA22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A6F2-F121-4618-807F-6C399C660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E0DB-AB10-431D-9081-B0FACB21FA22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A6F2-F121-4618-807F-6C399C660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E0DB-AB10-431D-9081-B0FACB21FA22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A6F2-F121-4618-807F-6C399C660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E0DB-AB10-431D-9081-B0FACB21FA22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A6F2-F121-4618-807F-6C399C660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E0DB-AB10-431D-9081-B0FACB21FA22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A6F2-F121-4618-807F-6C399C660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E0DB-AB10-431D-9081-B0FACB21FA22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A6F2-F121-4618-807F-6C399C660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E0DB-AB10-431D-9081-B0FACB21FA22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A6F2-F121-4618-807F-6C399C660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E0DB-AB10-431D-9081-B0FACB21FA22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A6F2-F121-4618-807F-6C399C660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8E0DB-AB10-431D-9081-B0FACB21FA22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A6F2-F121-4618-807F-6C399C6608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E0DB-AB10-431D-9081-B0FACB21FA22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5A6F2-F121-4618-807F-6C399C6608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source=images&amp;cd=&amp;cad=rja&amp;docid=chc21ZnJW7GHuM&amp;tbnid=FNBHjqXeYIeXBM:&amp;ved=0CAcQjB0wAA&amp;url=http%3A%2F%2Flinguisticsandbeyond.wordpress.com%2F2011%2F03%2F08%2Fprof-wangs-last-talk%2F&amp;ei=B351Ue3KGoWlrQff6IHICw&amp;psig=AFQjCNESph-eTfyBNUXhDrw-mpJTsHvezw&amp;ust=136674087147496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Synchronization in Epilepsy and Schizophrenia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77000" cy="2971800"/>
          </a:xfrm>
        </p:spPr>
        <p:txBody>
          <a:bodyPr/>
          <a:lstStyle/>
          <a:p>
            <a:r>
              <a:rPr lang="en-US" dirty="0" err="1" smtClean="0"/>
              <a:t>Kaushik</a:t>
            </a:r>
            <a:r>
              <a:rPr lang="en-US" dirty="0" smtClean="0"/>
              <a:t> </a:t>
            </a:r>
            <a:r>
              <a:rPr lang="en-US" dirty="0" err="1" smtClean="0"/>
              <a:t>Majumdar</a:t>
            </a:r>
            <a:endParaRPr lang="en-US" dirty="0" smtClean="0"/>
          </a:p>
          <a:p>
            <a:r>
              <a:rPr lang="en-US" dirty="0" smtClean="0"/>
              <a:t>Indian Statistical Institute</a:t>
            </a:r>
          </a:p>
          <a:p>
            <a:r>
              <a:rPr lang="en-US" dirty="0" smtClean="0"/>
              <a:t>8th Mile, Mysore Road</a:t>
            </a:r>
          </a:p>
          <a:p>
            <a:r>
              <a:rPr lang="en-US" dirty="0" smtClean="0"/>
              <a:t>Bangalore 560059</a:t>
            </a:r>
          </a:p>
          <a:p>
            <a:r>
              <a:rPr lang="en-US" dirty="0" smtClean="0"/>
              <a:t>https://sites.google.com/site/isicng/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412468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Workshop on “Cognition, Emotion and Computing,” Infosys Limited, Bangalore, 30 April 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Epilepsy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1%  of the world population have epilepsy.</a:t>
            </a:r>
          </a:p>
          <a:p>
            <a:r>
              <a:rPr lang="en-US" dirty="0" smtClean="0"/>
              <a:t>Over 50% can successfully be treated by anti-epileptic drugs, albeit in many cases with severe side effects.</a:t>
            </a:r>
          </a:p>
          <a:p>
            <a:r>
              <a:rPr lang="en-US" dirty="0" smtClean="0"/>
              <a:t>25% do not respond to drugs.</a:t>
            </a:r>
          </a:p>
          <a:p>
            <a:r>
              <a:rPr lang="en-US" dirty="0" smtClean="0"/>
              <a:t>8-10% are treatable only by surgical intervention.</a:t>
            </a:r>
          </a:p>
          <a:p>
            <a:r>
              <a:rPr lang="en-US" dirty="0" smtClean="0"/>
              <a:t>Surgery may have side effects.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Epilepsy Surgical Evaluation</a:t>
            </a:r>
            <a:endParaRPr lang="en-US" dirty="0"/>
          </a:p>
        </p:txBody>
      </p:sp>
      <p:pic>
        <p:nvPicPr>
          <p:cNvPr id="25602" name="Picture 2" descr="mesial temporal scleros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3124200" cy="33967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1447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Structural MRI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5626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http://teddybrain.wordpress.com/2013/02/02/clinical-presentation-electroencephalography-eeg-and-mri-of-mesial-temporal-lobe-epilepsy-mtle/</a:t>
            </a:r>
            <a:endParaRPr lang="en-US" dirty="0"/>
          </a:p>
        </p:txBody>
      </p:sp>
      <p:pic>
        <p:nvPicPr>
          <p:cNvPr id="25604" name="Picture 4" descr="brain with electrodes attach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00550" y="2057400"/>
            <a:ext cx="4514850" cy="3429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19600" y="1447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Intracranial EEG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55258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http://www.downstate.edu/epilepsy/intracranial.html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Synchronization in Focal Channels During Seizure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5910263" cy="486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3600" y="4951274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Majumdar</a:t>
            </a:r>
            <a:r>
              <a:rPr lang="en-US" dirty="0" smtClean="0"/>
              <a:t> et al. </a:t>
            </a:r>
            <a:r>
              <a:rPr lang="en-US" i="1" dirty="0" smtClean="0"/>
              <a:t>Brain Topography</a:t>
            </a:r>
            <a:r>
              <a:rPr lang="en-US" dirty="0" smtClean="0"/>
              <a:t>, available online at http://</a:t>
            </a:r>
            <a:r>
              <a:rPr lang="en-US" dirty="0"/>
              <a:t>link.springer.com/article/10.1007/s10548-013-0284-z.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Amplitude Correlation Across Focal Channels During Seizure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43" y="1600200"/>
            <a:ext cx="583095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19800" y="5027474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Majumdar</a:t>
            </a:r>
            <a:r>
              <a:rPr lang="en-US" dirty="0" smtClean="0"/>
              <a:t> et al. </a:t>
            </a:r>
            <a:r>
              <a:rPr lang="en-US" i="1" dirty="0" smtClean="0"/>
              <a:t>Brain Topography</a:t>
            </a:r>
            <a:r>
              <a:rPr lang="en-US" dirty="0" smtClean="0"/>
              <a:t>, available online at http://</a:t>
            </a:r>
            <a:r>
              <a:rPr lang="en-US" dirty="0"/>
              <a:t>link.springer.com/article/10.1007/s10548-013-0284-z.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Seizure Termination Through Excessive Synchronization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3870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Synchronous firing</a:t>
            </a:r>
            <a:endParaRPr lang="en-US" sz="3200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3429000" y="2667000"/>
            <a:ext cx="762000" cy="1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7200" y="23870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formation</a:t>
            </a:r>
            <a:endParaRPr lang="en-US" sz="3200" dirty="0"/>
          </a:p>
        </p:txBody>
      </p:sp>
      <p:cxnSp>
        <p:nvCxnSpPr>
          <p:cNvPr id="15" name="Straight Arrow Connector 14"/>
          <p:cNvCxnSpPr>
            <a:stCxn id="11" idx="2"/>
          </p:cNvCxnSpPr>
          <p:nvPr/>
        </p:nvCxnSpPr>
        <p:spPr>
          <a:xfrm rot="5400000">
            <a:off x="5257800" y="3276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0000" y="36576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Extracellular acidity</a:t>
            </a:r>
            <a:endParaRPr lang="en-US" sz="3200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 flipV="1">
            <a:off x="3200400" y="3949988"/>
            <a:ext cx="609600" cy="12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4400" y="2971800"/>
            <a:ext cx="228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Reduced excitation &amp; enhanced inhibition</a:t>
            </a:r>
            <a:endParaRPr lang="en-US" sz="3200" dirty="0"/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 rot="5400000">
            <a:off x="1754952" y="5336351"/>
            <a:ext cx="60489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56636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Seizure termination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0" y="1752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Hypothesis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Hallucination in Schizophrenia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Hallucination in schizophrenia is most often auditory. Patients with schizophrenia hear voices which no one else can hear.</a:t>
            </a:r>
          </a:p>
          <a:p>
            <a:endParaRPr lang="en-US" dirty="0"/>
          </a:p>
          <a:p>
            <a:r>
              <a:rPr lang="en-US" dirty="0" smtClean="0"/>
              <a:t>Auditory hallucination experiment.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Snapshots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Prasad et al. unpublished work, 2012.</a:t>
            </a:r>
            <a:endParaRPr lang="en-US" dirty="0"/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2159604"/>
            <a:ext cx="8922520" cy="309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14400" y="5257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Normal control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5257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Schizophrenia patient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15488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310 ms after stimuli onset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Ensemble Synchronization on Whole Hemisphere</a:t>
            </a:r>
            <a:endParaRPr lang="en-US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69389"/>
            <a:ext cx="4038600" cy="338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54771"/>
            <a:ext cx="4038600" cy="341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66800" y="5562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Normal control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562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Schizophrenia patient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Prasad et al. unpublished work, 2012.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Synchronization vs. Response Latency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55800"/>
            <a:ext cx="6624857" cy="53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10400" y="59346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Prasad et al. unpublished work, 2012.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Results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5043"/>
            <a:ext cx="8229600" cy="331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10200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Prasad et al. unpublished work, 2012.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Cognition is a combination of perception and action.</a:t>
            </a:r>
            <a:endParaRPr lang="en-US" dirty="0"/>
          </a:p>
        </p:txBody>
      </p:sp>
      <p:pic>
        <p:nvPicPr>
          <p:cNvPr id="18434" name="Picture 2" descr="http://t1.gstatic.com/images?q=tbn:ANd9GcS0IQwM2xp1dLsaj6ysCILjCbdE5iRZWAkRd2MbANWjrz9_NcJZU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00200"/>
            <a:ext cx="3641097" cy="30614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38600" y="4953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http://angel0701.hubpages.com/hub/how-much-alike-are-monkeys-and-humans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Cognition and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Cortical oscillations</a:t>
            </a:r>
          </a:p>
          <a:p>
            <a:endParaRPr lang="en-US" dirty="0"/>
          </a:p>
          <a:p>
            <a:r>
              <a:rPr lang="en-US" dirty="0" smtClean="0"/>
              <a:t>Grandmother neuron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Binding problem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35814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Synchronization</a:t>
            </a:r>
            <a:endParaRPr lang="en-US" sz="3200" dirty="0"/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 flipV="1">
            <a:off x="3581400" y="3873788"/>
            <a:ext cx="1524000" cy="926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57800" y="4520625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Correlation</a:t>
            </a:r>
            <a:endParaRPr lang="en-US" sz="3200" dirty="0"/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flipV="1">
            <a:off x="3581400" y="4813013"/>
            <a:ext cx="1676400" cy="63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57800" y="56636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Coherence</a:t>
            </a:r>
            <a:endParaRPr lang="en-US" sz="3200" dirty="0"/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>
            <a:off x="3581400" y="4953000"/>
            <a:ext cx="1676400" cy="1003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16250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Time-frequency analysis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38600" y="1968787"/>
            <a:ext cx="762000" cy="1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25041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Spike detection and sorting</a:t>
            </a:r>
            <a:endParaRPr lang="en-US" sz="3200" dirty="0"/>
          </a:p>
        </p:txBody>
      </p:sp>
      <p:cxnSp>
        <p:nvCxnSpPr>
          <p:cNvPr id="18" name="Straight Arrow Connector 17"/>
          <p:cNvCxnSpPr>
            <a:endCxn id="16" idx="1"/>
          </p:cNvCxnSpPr>
          <p:nvPr/>
        </p:nvCxnSpPr>
        <p:spPr>
          <a:xfrm flipV="1">
            <a:off x="4343400" y="3042791"/>
            <a:ext cx="685800" cy="5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Cortical Oscillation in Memory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Phase synchrony at around 40 Hz between </a:t>
            </a:r>
            <a:r>
              <a:rPr lang="en-US" dirty="0" err="1" smtClean="0"/>
              <a:t>rhinal</a:t>
            </a:r>
            <a:r>
              <a:rPr lang="en-US" dirty="0" smtClean="0"/>
              <a:t> cortex and hippocampus is implicated in declarative memory formation.</a:t>
            </a:r>
          </a:p>
          <a:p>
            <a:pPr>
              <a:buNone/>
            </a:pPr>
            <a:r>
              <a:rPr lang="en-US" dirty="0" smtClean="0"/>
              <a:t>Fell et al. </a:t>
            </a:r>
            <a:r>
              <a:rPr lang="en-US" i="1" dirty="0" smtClean="0"/>
              <a:t>Nature </a:t>
            </a:r>
            <a:r>
              <a:rPr lang="en-US" i="1" dirty="0" err="1" smtClean="0"/>
              <a:t>Neurosci</a:t>
            </a:r>
            <a:r>
              <a:rPr lang="en-US" i="1" dirty="0" smtClean="0"/>
              <a:t>.</a:t>
            </a:r>
            <a:r>
              <a:rPr lang="en-US" dirty="0" smtClean="0"/>
              <a:t>, 4: 1259-1264, 2001.</a:t>
            </a:r>
            <a:endParaRPr lang="en-US" dirty="0"/>
          </a:p>
        </p:txBody>
      </p:sp>
      <p:pic>
        <p:nvPicPr>
          <p:cNvPr id="21506" name="Picture 2" descr="http://www.bristol.ac.uk/synaptic/pathways/figures/perirhinal-cortex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13172" y="1600200"/>
            <a:ext cx="4630828" cy="3523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5715000"/>
            <a:ext cx="44958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http://www.bristol.ac.uk/synaptic/pathways/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Grandmother Neuron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306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95800" y="4343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Quiroga</a:t>
            </a:r>
            <a:r>
              <a:rPr lang="en-US" dirty="0" smtClean="0"/>
              <a:t> et al. </a:t>
            </a:r>
            <a:r>
              <a:rPr lang="en-US" i="1" dirty="0" smtClean="0"/>
              <a:t>Nature</a:t>
            </a:r>
            <a:r>
              <a:rPr lang="en-US" dirty="0" smtClean="0"/>
              <a:t>, 435: 1102 – 1107, 2005</a:t>
            </a:r>
            <a:endParaRPr lang="en-US" dirty="0"/>
          </a:p>
        </p:txBody>
      </p:sp>
      <p:pic>
        <p:nvPicPr>
          <p:cNvPr id="22532" name="Picture 4" descr="http://upload.wikimedia.org/wikipedia/commons/thumb/3/3c/MRI_Location_Hippocampus_up..png/220px-MRI_Location_Hippocampus_up.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70" y="4419600"/>
            <a:ext cx="2428430" cy="236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64008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http://en.wikipedia.org/wiki/Hippocampus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Broadmann’s</a:t>
            </a:r>
            <a:r>
              <a:rPr lang="en-US" dirty="0" smtClean="0"/>
              <a:t> Areas</a:t>
            </a:r>
            <a:endParaRPr lang="en-US" dirty="0"/>
          </a:p>
        </p:txBody>
      </p:sp>
      <p:pic>
        <p:nvPicPr>
          <p:cNvPr id="1026" name="Picture 2" descr="http://t3.gstatic.com/images?q=tbn:ANd9GcT7IP4dJezOS21QMBQtu9y43KdiHEs6rQ9VG_zzM1Elvo-8WAnUR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467600" cy="52384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6400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linguisticsandbeyond.wordpress.com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Binding Problem</a:t>
            </a:r>
            <a:endParaRPr lang="en-U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010400" cy="51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43400" y="6400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Engel et al. </a:t>
            </a:r>
            <a:r>
              <a:rPr lang="en-US" i="1" dirty="0" smtClean="0"/>
              <a:t>Nat. Rev. </a:t>
            </a:r>
            <a:r>
              <a:rPr lang="en-US" i="1" dirty="0" err="1" smtClean="0"/>
              <a:t>Neurosci</a:t>
            </a:r>
            <a:r>
              <a:rPr lang="en-US" i="1" dirty="0" smtClean="0"/>
              <a:t>.</a:t>
            </a:r>
            <a:r>
              <a:rPr lang="en-US" dirty="0" smtClean="0"/>
              <a:t>, 2: 704-716, 2001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Superposition of Signals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600200"/>
            <a:ext cx="6522509" cy="4891881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Excessive Synchronization</a:t>
            </a:r>
            <a:endParaRPr lang="en-US" dirty="0"/>
          </a:p>
        </p:txBody>
      </p:sp>
      <p:pic>
        <p:nvPicPr>
          <p:cNvPr id="23554" name="Picture 2" descr="http://brain.fuw.edu.pl/%7Esuffa/SW/SW_patt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30770"/>
            <a:ext cx="5374920" cy="52272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http://brain.fuw.edu.pl/~suffa/Modeling_SW.html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600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Hz synchronous pattern of absence seizure.</a:t>
            </a:r>
            <a:endParaRPr lang="en-US" dirty="0"/>
          </a:p>
        </p:txBody>
      </p:sp>
      <p:pic>
        <p:nvPicPr>
          <p:cNvPr id="23558" name="Picture 6" descr="File:21 electrodes of International 10-20 system for EEG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446337"/>
            <a:ext cx="2974243" cy="26590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867400" y="5486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http://en.wikipedia.org/wiki/File:21_electrodes_of_International_10-20_system_for_EEG.svg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8758</TotalTime>
  <Words>390</Words>
  <Application>Microsoft Office PowerPoint</Application>
  <PresentationFormat>On-screen Show (4:3)</PresentationFormat>
  <Paragraphs>79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Synchronization in Epilepsy and Schizophrenia</vt:lpstr>
      <vt:lpstr>Cognition</vt:lpstr>
      <vt:lpstr>Cognition and Computing</vt:lpstr>
      <vt:lpstr>Cortical Oscillation in Memory Formation</vt:lpstr>
      <vt:lpstr>Grandmother Neuron</vt:lpstr>
      <vt:lpstr>Broadmann’s Areas</vt:lpstr>
      <vt:lpstr>Binding Problem</vt:lpstr>
      <vt:lpstr>Superposition of Signals</vt:lpstr>
      <vt:lpstr>Excessive Synchronization</vt:lpstr>
      <vt:lpstr>Facts About Epilepsy</vt:lpstr>
      <vt:lpstr>Epilepsy Surgical Evaluation</vt:lpstr>
      <vt:lpstr>Synchronization in Focal Channels During Seizure</vt:lpstr>
      <vt:lpstr>Amplitude Correlation Across Focal Channels During Seizure</vt:lpstr>
      <vt:lpstr>Seizure Termination Through Excessive Synchronization</vt:lpstr>
      <vt:lpstr>Hallucination in Schizophrenia</vt:lpstr>
      <vt:lpstr>Synchronization Snapshots</vt:lpstr>
      <vt:lpstr>Ensemble Synchronization on Whole Hemisphere</vt:lpstr>
      <vt:lpstr>Synchronization vs. Response Latency</vt:lpstr>
      <vt:lpstr>Separation Results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Kaushik</dc:creator>
  <cp:lastModifiedBy>Kaushik</cp:lastModifiedBy>
  <cp:revision>156</cp:revision>
  <dcterms:created xsi:type="dcterms:W3CDTF">2013-04-22T18:10:38Z</dcterms:created>
  <dcterms:modified xsi:type="dcterms:W3CDTF">2013-04-28T20:08:56Z</dcterms:modified>
</cp:coreProperties>
</file>