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30"/>
  </p:notesMasterIdLst>
  <p:handoutMasterIdLst>
    <p:handoutMasterId r:id="rId31"/>
  </p:handoutMasterIdLst>
  <p:sldIdLst>
    <p:sldId id="413" r:id="rId2"/>
    <p:sldId id="335" r:id="rId3"/>
    <p:sldId id="261" r:id="rId4"/>
    <p:sldId id="259" r:id="rId5"/>
    <p:sldId id="389" r:id="rId6"/>
    <p:sldId id="390" r:id="rId7"/>
    <p:sldId id="391" r:id="rId8"/>
    <p:sldId id="395" r:id="rId9"/>
    <p:sldId id="392" r:id="rId10"/>
    <p:sldId id="415" r:id="rId11"/>
    <p:sldId id="414" r:id="rId12"/>
    <p:sldId id="397" r:id="rId13"/>
    <p:sldId id="393" r:id="rId14"/>
    <p:sldId id="396" r:id="rId15"/>
    <p:sldId id="398" r:id="rId16"/>
    <p:sldId id="409" r:id="rId17"/>
    <p:sldId id="416" r:id="rId18"/>
    <p:sldId id="337" r:id="rId19"/>
    <p:sldId id="385" r:id="rId20"/>
    <p:sldId id="404" r:id="rId21"/>
    <p:sldId id="406" r:id="rId22"/>
    <p:sldId id="403" r:id="rId23"/>
    <p:sldId id="399" r:id="rId24"/>
    <p:sldId id="400" r:id="rId25"/>
    <p:sldId id="401" r:id="rId26"/>
    <p:sldId id="402" r:id="rId27"/>
    <p:sldId id="411" r:id="rId28"/>
    <p:sldId id="408" r:id="rId2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56" autoAdjust="0"/>
    <p:restoredTop sz="93827" autoAdjust="0"/>
  </p:normalViewPr>
  <p:slideViewPr>
    <p:cSldViewPr>
      <p:cViewPr varScale="1">
        <p:scale>
          <a:sx n="70" d="100"/>
          <a:sy n="70" d="100"/>
        </p:scale>
        <p:origin x="976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2410" y="-62"/>
      </p:cViewPr>
      <p:guideLst>
        <p:guide orient="horz" pos="3128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471C80D6-3EA4-4363-9400-5E4F0361C75B}" type="datetimeFigureOut">
              <a:rPr lang="en-GB" smtClean="0"/>
              <a:pPr/>
              <a:t>26/04/2017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D9E71E88-37D6-45CA-899D-66432DC82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824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8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5F7E06E-DA34-4F79-A01A-E6AAFBA2C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33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27025D-588D-427D-8980-FE2157CB2C6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203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7A2FF-35C9-47FC-BA82-3621FCACC61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9303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7A2FF-35C9-47FC-BA82-3621FCACC61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7437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7A2FF-35C9-47FC-BA82-3621FCACC61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5339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7A2FF-35C9-47FC-BA82-3621FCACC61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97167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FCDA9-F86A-48B8-93A2-0E10CA0D5339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99329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FCDA9-F86A-48B8-93A2-0E10CA0D533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4090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7A2FF-35C9-47FC-BA82-3621FCACC61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3413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7A2FF-35C9-47FC-BA82-3621FCACC61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0036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7A2FF-35C9-47FC-BA82-3621FCACC61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811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7A2FF-35C9-47FC-BA82-3621FCACC617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60036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FCDA9-F86A-48B8-93A2-0E10CA0D533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4912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7A2FF-35C9-47FC-BA82-3621FCACC617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00313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7A2FF-35C9-47FC-BA82-3621FCACC617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433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FCDA9-F86A-48B8-93A2-0E10CA0D533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22805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7A2FF-35C9-47FC-BA82-3621FCACC61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3936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7A2FF-35C9-47FC-BA82-3621FCACC61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6376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7A2FF-35C9-47FC-BA82-3621FCACC61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2511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7A2FF-35C9-47FC-BA82-3621FCACC61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1734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FCDA9-F86A-48B8-93A2-0E10CA0D533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27977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7A2FF-35C9-47FC-BA82-3621FCACC61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449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28D872-9BF4-435D-A072-CAA26A07E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C5E4E-D912-4AD5-AA33-7D2E6A79D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46A49-F91F-4CC8-8171-CD5DC46D0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0600A-C022-4B1B-BAAD-DCA1687BD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D6CA3-53FD-43B3-83F8-D679D17F3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CD1CC2-B257-449A-85B0-4B7C49892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B2136-9433-46E1-A551-FEAF79D18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33EBC2-7C0A-4602-9820-AC3D9CB38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D2D3F-BA3E-4DE5-811E-7F91CDE84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12BCA0-3B4A-4BB5-A5F8-36265D767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2BA647-8BB2-40F6-988F-8FA1F741A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BEC7DF-1131-4F68-961F-827CB3B8B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21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356F2690-80D2-4721-9846-A05F453C0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23" r:id="rId2"/>
    <p:sldLayoutId id="2147483930" r:id="rId3"/>
    <p:sldLayoutId id="2147483924" r:id="rId4"/>
    <p:sldLayoutId id="2147483931" r:id="rId5"/>
    <p:sldLayoutId id="2147483925" r:id="rId6"/>
    <p:sldLayoutId id="2147483932" r:id="rId7"/>
    <p:sldLayoutId id="2147483933" r:id="rId8"/>
    <p:sldLayoutId id="2147483934" r:id="rId9"/>
    <p:sldLayoutId id="2147483926" r:id="rId10"/>
    <p:sldLayoutId id="2147483927" r:id="rId11"/>
    <p:sldLayoutId id="214748392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6200"/>
            <a:ext cx="8382000" cy="2057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4400" b="1" dirty="0">
                <a:effectLst/>
              </a:rPr>
              <a:t>Nodal intersections of random </a:t>
            </a:r>
            <a:r>
              <a:rPr lang="en-GB" sz="4400" b="1" dirty="0" err="1">
                <a:effectLst/>
              </a:rPr>
              <a:t>toral</a:t>
            </a:r>
            <a:r>
              <a:rPr lang="en-GB" sz="4400" b="1" dirty="0">
                <a:effectLst/>
              </a:rPr>
              <a:t> </a:t>
            </a:r>
            <a:r>
              <a:rPr lang="en-GB" sz="4400" b="1" dirty="0" err="1">
                <a:effectLst/>
              </a:rPr>
              <a:t>eigenfunctions</a:t>
            </a:r>
            <a:r>
              <a:rPr lang="en-GB" sz="4400" b="1" dirty="0">
                <a:effectLst/>
              </a:rPr>
              <a:t> with a test curve</a:t>
            </a:r>
            <a:endParaRPr lang="en-US" sz="4400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457200" y="3886200"/>
            <a:ext cx="8686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/>
              <a:t>Zeev</a:t>
            </a:r>
            <a:r>
              <a:rPr lang="en-US" sz="4000" b="1" dirty="0" smtClean="0"/>
              <a:t> Rudnick, Tel-Aviv</a:t>
            </a:r>
          </a:p>
          <a:p>
            <a:pPr algn="ctr"/>
            <a:r>
              <a:rPr lang="en-US" sz="4000" b="1" dirty="0" err="1" smtClean="0"/>
              <a:t>Maurizia</a:t>
            </a:r>
            <a:r>
              <a:rPr lang="en-US" sz="4000" b="1" dirty="0" smtClean="0"/>
              <a:t> Rossi, Luxembourg</a:t>
            </a:r>
          </a:p>
          <a:p>
            <a:pPr algn="ctr"/>
            <a:r>
              <a:rPr lang="en-US" sz="4000" b="1" dirty="0" smtClean="0"/>
              <a:t>Igor  Wigman, KCL</a:t>
            </a:r>
          </a:p>
        </p:txBody>
      </p:sp>
      <p:pic>
        <p:nvPicPr>
          <p:cNvPr id="5" name="Picture 1" descr="C:\Users\Igor Wigman\Documents\talks\Tel Aviv Colloquium 2012\200px-KCL_Coat_of_arms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799" y="1905000"/>
            <a:ext cx="1849442" cy="2118125"/>
          </a:xfrm>
          <a:prstGeom prst="rect">
            <a:avLst/>
          </a:prstGeom>
          <a:noFill/>
        </p:spPr>
      </p:pic>
      <p:pic>
        <p:nvPicPr>
          <p:cNvPr id="6" name="Picture 4" descr="https://encrypted-tbn0.gstatic.com/images?q=tbn:ANd9GcSpW49Smmjmem8_EMSIlLo6dmCO3uLjfT0uF80d9hfJqi0GtAPSMjCjmq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20854"/>
            <a:ext cx="2057400" cy="19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95400" y="5704582"/>
            <a:ext cx="7086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/>
              <a:t>Indian Institute of Science</a:t>
            </a:r>
            <a:endParaRPr lang="en-GB" sz="2800" b="1" dirty="0"/>
          </a:p>
          <a:p>
            <a:pPr algn="ctr"/>
            <a:r>
              <a:rPr lang="en-GB" sz="2800" b="1" dirty="0" smtClean="0"/>
              <a:t>April </a:t>
            </a:r>
            <a:r>
              <a:rPr lang="en-GB" sz="2800" b="1" dirty="0" smtClean="0"/>
              <a:t>27, </a:t>
            </a:r>
            <a:r>
              <a:rPr lang="en-GB" sz="2800" b="1" dirty="0" smtClean="0"/>
              <a:t>2017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598641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Nodal portraits</a:t>
            </a:r>
            <a:endParaRPr lang="en-GB" sz="3600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57800" y="8382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RWM, </a:t>
            </a:r>
            <a:r>
              <a:rPr lang="en-US" sz="2800" dirty="0"/>
              <a:t>same length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136" y="914400"/>
            <a:ext cx="289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ARW   n=1105, N=32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1574399"/>
            <a:ext cx="4206875" cy="48358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75352"/>
            <a:ext cx="4076940" cy="489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47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Nodal portrait </a:t>
            </a:r>
            <a:r>
              <a:rPr lang="en-GB" dirty="0" err="1" smtClean="0"/>
              <a:t>Cilleruelo</a:t>
            </a:r>
            <a:r>
              <a:rPr lang="en-GB" dirty="0" smtClean="0"/>
              <a:t> (fragment)</a:t>
            </a:r>
            <a:br>
              <a:rPr lang="en-GB" dirty="0" smtClean="0"/>
            </a:br>
            <a:r>
              <a:rPr lang="en-GB" sz="3100" dirty="0" smtClean="0"/>
              <a:t>Courtesy of Par </a:t>
            </a:r>
            <a:r>
              <a:rPr lang="en-GB" sz="3100" dirty="0" err="1" smtClean="0"/>
              <a:t>Kurlberg</a:t>
            </a:r>
            <a:endParaRPr lang="en-GB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143000"/>
            <a:ext cx="7772401" cy="570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10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-76200"/>
            <a:ext cx="8305800" cy="1066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chemeClr val="tx2">
                    <a:satMod val="130000"/>
                  </a:schemeClr>
                </a:solidFill>
              </a:rPr>
              <a:t>On the 2 squares problem</a:t>
            </a:r>
            <a:endParaRPr lang="en-US" sz="5400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88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85800" y="1066800"/>
                <a:ext cx="8458200" cy="5638800"/>
              </a:xfrm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GB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𝒩</m:t>
                            </m:r>
                          </m:e>
                          <m:sub>
                            <m:r>
                              <a:rPr lang="en-GB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GB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GB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GB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GB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brk m:alnAt="9"/>
                          </m:rP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GB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GB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ad>
                              <m:radPr>
                                <m:degHide m:val="on"/>
                                <m:ctrlPr>
                                  <a:rPr lang="en-GB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sub>
                        </m:sSub>
                      </m:e>
                    </m:nary>
                  </m:oMath>
                </a14:m>
                <a:r>
                  <a:rPr lang="en-US" sz="3600" dirty="0" smtClean="0"/>
                  <a:t> probability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e>
                      <m:sup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3600" dirty="0"/>
              </a:p>
              <a:p>
                <a:pPr marL="82550" indent="0" eaLnBrk="1" hangingPunct="1">
                  <a:buNone/>
                </a:pPr>
                <a:r>
                  <a:rPr lang="en-US" sz="3600" dirty="0"/>
                  <a:t> </a:t>
                </a:r>
                <a:r>
                  <a:rPr lang="en-US" sz="3600" dirty="0" smtClean="0"/>
                  <a:t>  </a:t>
                </a:r>
                <a:r>
                  <a:rPr lang="en-US" sz="3600" dirty="0" err="1" smtClean="0"/>
                  <a:t>Equidistributed</a:t>
                </a:r>
                <a:r>
                  <a:rPr lang="en-US" sz="360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GB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sz="3600" dirty="0" smtClean="0"/>
                  <a:t>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3600" dirty="0" smtClean="0"/>
                  <a:t>)</a:t>
                </a:r>
              </a:p>
              <a:p>
                <a:pPr eaLnBrk="1" hangingPunct="1"/>
                <a:r>
                  <a:rPr lang="en-US" sz="3600" dirty="0" smtClean="0"/>
                  <a:t>Angular distribution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↭</m:t>
                    </m:r>
                  </m:oMath>
                </a14:m>
                <a:r>
                  <a:rPr lang="en-US" sz="3600" dirty="0" smtClean="0"/>
                  <a:t> Nodal structure</a:t>
                </a:r>
              </a:p>
              <a:p>
                <a:pPr marL="82550" indent="0" eaLnBrk="1" hangingPunct="1">
                  <a:buNone/>
                </a:pPr>
                <a:r>
                  <a:rPr lang="en-US" sz="3600" dirty="0" smtClean="0"/>
                  <a:t> Nodal length </a:t>
                </a:r>
                <a:r>
                  <a:rPr lang="en-US" sz="3600" dirty="0" err="1" smtClean="0"/>
                  <a:t>Krishnapur</a:t>
                </a:r>
                <a:r>
                  <a:rPr lang="en-US" sz="3600" dirty="0" smtClean="0"/>
                  <a:t>-</a:t>
                </a:r>
                <a:r>
                  <a:rPr lang="en-US" sz="3600" dirty="0" err="1" smtClean="0"/>
                  <a:t>Kurlberg</a:t>
                </a:r>
                <a:r>
                  <a:rPr lang="en-US" sz="3600" dirty="0" smtClean="0"/>
                  <a:t>-W </a:t>
                </a:r>
              </a:p>
              <a:p>
                <a:pPr marL="82550" indent="0" eaLnBrk="1" hangingPunct="1">
                  <a:buNone/>
                </a:pPr>
                <a:r>
                  <a:rPr lang="en-US" sz="3600" dirty="0" smtClean="0"/>
                  <a:t> Components </a:t>
                </a:r>
                <a:r>
                  <a:rPr lang="en-US" sz="3600" dirty="0" err="1" smtClean="0"/>
                  <a:t>Nazarov-Sodin+Kurlberg-W</a:t>
                </a:r>
                <a:r>
                  <a:rPr lang="en-US" sz="3600" dirty="0" smtClean="0"/>
                  <a:t> </a:t>
                </a:r>
              </a:p>
              <a:p>
                <a:pPr eaLnBrk="1" hangingPunct="1"/>
                <a:r>
                  <a:rPr lang="en-US" sz="3600" dirty="0" smtClean="0"/>
                  <a:t>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𝒵</m:t>
                        </m:r>
                      </m:e>
                      <m:sub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</m:oMath>
                </a14:m>
                <a:r>
                  <a:rPr lang="en-US" sz="3600" dirty="0" smtClean="0"/>
                  <a:t> “feel” angular distribution, geometry of 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3600" dirty="0" smtClean="0"/>
                  <a:t>?</a:t>
                </a:r>
              </a:p>
            </p:txBody>
          </p:sp>
        </mc:Choice>
        <mc:Fallback xmlns="">
          <p:sp>
            <p:nvSpPr>
              <p:cNvPr id="1228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85800" y="1066800"/>
                <a:ext cx="8458200" cy="5638800"/>
              </a:xfrm>
              <a:blipFill rotWithShape="0">
                <a:blip r:embed="rId3"/>
                <a:stretch>
                  <a:fillRect l="-2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79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-152400"/>
            <a:ext cx="8305800" cy="1066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tx2">
                    <a:satMod val="130000"/>
                  </a:schemeClr>
                </a:solidFill>
              </a:rPr>
              <a:t>Nodal intersections variance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288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09600" y="1143000"/>
                <a:ext cx="8458200" cy="5562600"/>
              </a:xfrm>
            </p:spPr>
            <p:txBody>
              <a:bodyPr/>
              <a:lstStyle/>
              <a:p>
                <a:pPr eaLnBrk="1" hangingPunct="1"/>
                <a:r>
                  <a:rPr lang="en-US" sz="3600" dirty="0" smtClean="0"/>
                  <a:t>Theorem (Rudnick–W): 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sz="3600" dirty="0" smtClean="0"/>
                  <a:t> smooth, curvature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600" dirty="0" smtClean="0"/>
                  <a:t>,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𝑙𝑒𝑛</m:t>
                    </m:r>
                    <m:d>
                      <m:dPr>
                        <m:ctrlP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</m:oMath>
                </a14:m>
                <a:r>
                  <a:rPr lang="en-US" sz="3600" dirty="0" smtClean="0"/>
                  <a:t>,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sz="3600" dirty="0" smtClean="0"/>
                  <a:t>.  </a:t>
                </a:r>
              </a:p>
              <a:p>
                <a:pPr marL="82550" indent="0" eaLnBrk="1" hangingPunct="1">
                  <a:buNone/>
                </a:pPr>
                <a:r>
                  <a:rPr lang="en-US" sz="3600" dirty="0"/>
                  <a:t> </a:t>
                </a: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𝒵</m:t>
                            </m:r>
                          </m:e>
                          <m:sub>
                            <m:r>
                              <a:rPr lang="en-GB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𝒩</m:t>
                            </m:r>
                          </m:e>
                          <m:sub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GB" sz="3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𝒩</m:t>
                                </m:r>
                              </m:e>
                              <m:sub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3/2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endParaRPr lang="en-US" sz="3600" dirty="0" smtClean="0"/>
              </a:p>
              <a:p>
                <a:pPr eaLnBrk="1" hangingPunct="1"/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=4</m:t>
                    </m:r>
                    <m:sSub>
                      <m:sSub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sSup>
                          <m:sSup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p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3600" dirty="0" smtClean="0"/>
              </a:p>
              <a:p>
                <a:pPr marL="82550" indent="0" eaLnBrk="1" hangingPunct="1">
                  <a:buNone/>
                </a:pPr>
                <a:r>
                  <a:rPr lang="en-GB" sz="280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b="0" dirty="0" smtClean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  <m: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sub>
                      <m:sup/>
                      <m:e>
                        <m:f>
                          <m:f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𝑑𝑡</m:t>
                                </m:r>
                              </m:e>
                              <m:sub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𝑑𝑡</m:t>
                                </m:r>
                              </m:e>
                              <m:sub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𝒩</m:t>
                                </m:r>
                              </m:e>
                              <m:sub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brk m:alnAt="9"/>
                          </m:r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GB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box>
                                  <m:boxPr>
                                    <m:ctrlPr>
                                      <a:rPr lang="en-GB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28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8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GB" sz="28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GB" sz="2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box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box>
                                  <m:box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GB" sz="2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GB" sz="2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box>
                                <m:r>
                                  <a:rPr lang="en-GB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800" dirty="0" smtClean="0"/>
              </a:p>
              <a:p>
                <a:pPr marL="8255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  <m:nary>
                        <m:naryPr>
                          <m:limLoc m:val="undOvr"/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4"/>
                                </m:rP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𝒮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sub>
                        <m:sup/>
                        <m:e>
                          <m:sSup>
                            <m:sSupPr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box>
                                    <m:box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box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GB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box>
                                    <m:box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box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GB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800" dirty="0" smtClean="0"/>
              </a:p>
            </p:txBody>
          </p:sp>
        </mc:Choice>
        <mc:Fallback>
          <p:sp>
            <p:nvSpPr>
              <p:cNvPr id="1228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09600" y="1143000"/>
                <a:ext cx="8458200" cy="5562600"/>
              </a:xfrm>
              <a:blipFill rotWithShape="0">
                <a:blip r:embed="rId3"/>
                <a:stretch>
                  <a:fillRect l="-216" t="-1754" r="-22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692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-228600"/>
            <a:ext cx="8305800" cy="1066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tx2">
                    <a:satMod val="130000"/>
                  </a:schemeClr>
                </a:solidFill>
              </a:rPr>
              <a:t>On the limiting constant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288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09600" y="914400"/>
                <a:ext cx="8534400" cy="5638800"/>
              </a:xfrm>
            </p:spPr>
            <p:txBody>
              <a:bodyPr/>
              <a:lstStyle/>
              <a:p>
                <a:pPr eaLnBrk="1" hangingPunct="1"/>
                <a:r>
                  <a:rPr lang="en-GB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24"/>
                              </m:r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𝒮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𝒞</m:t>
                                    </m:r>
                                  </m:sub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⟨"/>
                                            <m:endChr m:val="⟩"/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box>
                                              <m:boxPr>
                                                <m:ctrlPr>
                                                  <a:rPr lang="en-GB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boxPr>
                                              <m:e>
                                                <m:argPr>
                                                  <m:argSz m:val="-1"/>
                                                </m:argPr>
                                                <m:r>
                                                  <a:rPr lang="en-GB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</m:box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acc>
                                              <m:accPr>
                                                <m:chr m:val="̇"/>
                                                <m:ctrlPr>
                                                  <a:rPr lang="en-GB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GB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𝛾</m:t>
                                                </m:r>
                                              </m:e>
                                            </m:acc>
                                            <m:d>
                                              <m:dPr>
                                                <m:ctrlPr>
                                                  <a:rPr lang="en-GB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𝑑𝑡</m:t>
                                    </m:r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:pPr eaLnBrk="1" hangingPunct="1"/>
                <a:r>
                  <a:rPr lang="en-US" sz="3600" dirty="0" smtClean="0"/>
                  <a:t>Depends on angular distribution, 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3600" dirty="0" smtClean="0"/>
                  <a:t>. </a:t>
                </a:r>
              </a:p>
              <a:p>
                <a:pPr eaLnBrk="1" hangingPunct="1"/>
                <a:r>
                  <a:rPr lang="en-GB" sz="3600" dirty="0" smtClean="0"/>
                  <a:t>     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𝒵</m:t>
                            </m:r>
                          </m:e>
                          <m:sub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GB" sz="3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𝒩</m:t>
                            </m:r>
                          </m:e>
                          <m:sub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GB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𝒩</m:t>
                                </m:r>
                              </m:e>
                              <m:sub>
                                <m:r>
                                  <a:rPr lang="en-GB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GB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3/2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endParaRPr lang="en-US" sz="3600" dirty="0" smtClean="0"/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3600" i="1">
                        <a:latin typeface="Cambria Math" panose="02040503050406030204" pitchFamily="18" charset="0"/>
                      </a:rPr>
                      <m:t>=4</m:t>
                    </m:r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  <m:r>
                      <a:rPr lang="en-GB" sz="36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/>
                  <a:t>  may vanish (rare)</a:t>
                </a:r>
              </a:p>
              <a:p>
                <a:pPr eaLnBrk="1" hangingPunct="1"/>
                <a:r>
                  <a:rPr lang="en-US" sz="3600" dirty="0"/>
                  <a:t>Makes sense 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en-GB" sz="3600" i="1" dirty="0" smtClean="0">
                    <a:latin typeface="Cambria Math" panose="02040503050406030204" pitchFamily="18" charset="0"/>
                  </a:rPr>
                  <a:t> 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36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GB" sz="3600" i="1" dirty="0">
                  <a:latin typeface="Cambria Math" panose="02040503050406030204" pitchFamily="18" charset="0"/>
                </a:endParaRPr>
              </a:p>
              <a:p>
                <a:pPr eaLnBrk="1" hangingPunct="1"/>
                <a:r>
                  <a:rPr lang="en-US" sz="36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3600" dirty="0" smtClean="0"/>
                  <a:t> then 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𝒵</m:t>
                            </m:r>
                          </m:e>
                          <m:sub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𝒩</m:t>
                            </m:r>
                          </m:e>
                          <m:sub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lang="en-US" sz="3600" dirty="0" smtClean="0"/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>
                      <a:rPr lang="en-GB" sz="36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 smtClean="0"/>
              </a:p>
              <a:p>
                <a:pPr marL="82550" indent="0" eaLnBrk="1" hangingPunct="1">
                  <a:buNone/>
                </a:pPr>
                <a:endParaRPr lang="en-US" sz="3600" dirty="0" smtClean="0"/>
              </a:p>
            </p:txBody>
          </p:sp>
        </mc:Choice>
        <mc:Fallback>
          <p:sp>
            <p:nvSpPr>
              <p:cNvPr id="1228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09600" y="914400"/>
                <a:ext cx="8534400" cy="5638800"/>
              </a:xfrm>
              <a:blipFill rotWithShape="0">
                <a:blip r:embed="rId3"/>
                <a:stretch>
                  <a:fillRect l="-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38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-152400"/>
            <a:ext cx="8305800" cy="1066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tx2">
                    <a:satMod val="130000"/>
                  </a:schemeClr>
                </a:solidFill>
              </a:rPr>
              <a:t>What if it vanishes?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88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85800" y="838200"/>
                <a:ext cx="8458200" cy="5791200"/>
              </a:xfrm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GB" sz="400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  <m:r>
                          <a:rPr lang="en-GB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GB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24"/>
                              </m:rP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𝒮</m:t>
                            </m:r>
                          </m:e>
                          <m:sup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sub>
                      <m:sup/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d>
                          <m:dPr>
                            <m:ctrlP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sSup>
                          <m:sSupPr>
                            <m:ctrlP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GB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trlPr>
                                      <a:rPr lang="en-GB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GB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𝒞</m:t>
                                    </m:r>
                                  </m:sub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GB" sz="3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⟨"/>
                                            <m:endChr m:val="⟩"/>
                                            <m:ctrlPr>
                                              <a:rPr lang="en-GB" sz="3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box>
                                              <m:boxPr>
                                                <m:ctrlPr>
                                                  <a:rPr lang="en-GB" sz="3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boxPr>
                                              <m:e>
                                                <m:argPr>
                                                  <m:argSz m:val="-1"/>
                                                </m:argPr>
                                                <m:r>
                                                  <a:rPr lang="en-GB" sz="3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</m:box>
                                            <m:r>
                                              <a:rPr lang="en-GB" sz="3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acc>
                                              <m:accPr>
                                                <m:chr m:val="̇"/>
                                                <m:ctrlPr>
                                                  <a:rPr lang="en-GB" sz="3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GB" sz="3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𝛾</m:t>
                                                </m:r>
                                              </m:e>
                                            </m:acc>
                                            <m:d>
                                              <m:dPr>
                                                <m:ctrlPr>
                                                  <a:rPr lang="en-GB" sz="3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GB" sz="36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GB" sz="3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𝑑𝑡</m:t>
                                    </m:r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GB" sz="3600" i="1" dirty="0" smtClean="0"/>
              </a:p>
              <a:p>
                <a:pPr marL="82550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3600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GB" sz="36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/>
                  <a:t> </a:t>
                </a:r>
                <a:r>
                  <a:rPr lang="en-US" sz="3600" dirty="0" smtClean="0"/>
                  <a:t>may vanish,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sz="3600" dirty="0" smtClean="0"/>
              </a:p>
              <a:p>
                <a:pPr eaLnBrk="1" hangingPunct="1"/>
                <a:r>
                  <a:rPr lang="en-US" sz="3600" dirty="0" smtClean="0"/>
                  <a:t>a. 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 smtClean="0"/>
                  <a:t>“static” (</a:t>
                </a:r>
                <a:r>
                  <a:rPr lang="en-US" sz="3600" dirty="0"/>
                  <a:t>smooth, curvature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600" dirty="0"/>
                  <a:t>),</a:t>
                </a:r>
              </a:p>
              <a:p>
                <a:pPr marL="82550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GB" sz="36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36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/>
                  <a:t>,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3600" dirty="0"/>
                  <a:t> probability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e>
                      <m:sup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3600" dirty="0"/>
              </a:p>
              <a:p>
                <a:pPr marL="82550" indent="0" eaLnBrk="1" hangingPunct="1">
                  <a:buNone/>
                </a:pPr>
                <a:r>
                  <a:rPr lang="en-US" sz="3600" dirty="0"/>
                  <a:t>  </a:t>
                </a:r>
                <a:r>
                  <a:rPr lang="en-US" sz="3600" dirty="0" smtClean="0"/>
                  <a:t> 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GB" sz="36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36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box>
                          <m:boxPr>
                            <m:ctrlP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GB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GB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GB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</m:e>
                        </m:box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/>
                  <a:t>, e.g. semi-circle</a:t>
                </a:r>
              </a:p>
              <a:p>
                <a:pPr eaLnBrk="1" hangingPunct="1"/>
                <a:r>
                  <a:rPr lang="en-US" sz="3600" dirty="0" smtClean="0"/>
                  <a:t>Non-generic (</a:t>
                </a:r>
                <a:r>
                  <a:rPr lang="en-US" sz="3600" i="1" dirty="0" smtClean="0"/>
                  <a:t>prevalence</a:t>
                </a:r>
                <a:r>
                  <a:rPr lang="en-US" sz="3600" dirty="0" smtClean="0"/>
                  <a:t>, “</a:t>
                </a:r>
                <a:r>
                  <a:rPr lang="en-US" sz="3600" dirty="0" err="1" smtClean="0"/>
                  <a:t>codimension</a:t>
                </a:r>
                <a:r>
                  <a:rPr lang="en-US" sz="3600" dirty="0" smtClean="0"/>
                  <a:t> 2”)</a:t>
                </a:r>
              </a:p>
              <a:p>
                <a:pPr eaLnBrk="1" hangingPunct="1"/>
                <a:r>
                  <a:rPr lang="en-US" sz="3600" dirty="0" smtClean="0"/>
                  <a:t>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sSub>
                          <m:sSubPr>
                            <m:ctrlPr>
                              <a:rPr lang="en-GB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GB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36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36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GB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/>
                  <a:t>.</a:t>
                </a:r>
              </a:p>
              <a:p>
                <a:pPr marL="82550" indent="0" eaLnBrk="1" hangingPunct="1">
                  <a:buNone/>
                </a:pPr>
                <a:r>
                  <a:rPr lang="en-US" sz="3600" dirty="0" smtClean="0"/>
                  <a:t>   Very restrictive on 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3600" dirty="0" smtClean="0"/>
                  <a:t> (</a:t>
                </a:r>
                <a:r>
                  <a:rPr lang="en-US" sz="3600" dirty="0" err="1" smtClean="0"/>
                  <a:t>Cilleruelo</a:t>
                </a:r>
                <a:r>
                  <a:rPr lang="en-US" sz="3600" dirty="0" smtClean="0"/>
                  <a:t>/tilted)</a:t>
                </a:r>
              </a:p>
            </p:txBody>
          </p:sp>
        </mc:Choice>
        <mc:Fallback xmlns="">
          <p:sp>
            <p:nvSpPr>
              <p:cNvPr id="1228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85800" y="838200"/>
                <a:ext cx="8458200" cy="5791200"/>
              </a:xfrm>
              <a:blipFill rotWithShape="0">
                <a:blip r:embed="rId3"/>
                <a:stretch>
                  <a:fillRect l="-288" r="-865" b="-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62000" y="2590800"/>
            <a:ext cx="81534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96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686800" cy="1143000"/>
          </a:xfrm>
        </p:spPr>
        <p:txBody>
          <a:bodyPr>
            <a:noAutofit/>
          </a:bodyPr>
          <a:lstStyle/>
          <a:p>
            <a:r>
              <a:rPr lang="en-GB" sz="4400" dirty="0" smtClean="0"/>
              <a:t>When does the limit constant vanish?</a:t>
            </a:r>
            <a:endParaRPr lang="en-GB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304800" y="1295400"/>
                <a:ext cx="8610600" cy="5181600"/>
              </a:xfrm>
            </p:spPr>
            <p:txBody>
              <a:bodyPr/>
              <a:lstStyle/>
              <a:p>
                <a:r>
                  <a:rPr lang="en-GB" dirty="0" smtClean="0"/>
                  <a:t>c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 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dirty="0" smtClean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GB" dirty="0" smtClean="0">
                    <a:ea typeface="Cambria Math" panose="02040503050406030204" pitchFamily="18" charset="0"/>
                  </a:rPr>
                  <a:t> arc-length</a:t>
                </a:r>
                <a:endParaRPr lang="en-GB" dirty="0" smtClean="0"/>
              </a:p>
              <a:p>
                <a:r>
                  <a:rPr lang="en-GB" dirty="0" smtClean="0"/>
                  <a:t>For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dirty="0" smtClean="0"/>
                  <a:t> define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</m:acc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),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  <m:e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acc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   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GB" dirty="0" smtClean="0"/>
                  <a:t>  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dirty="0" smtClean="0"/>
                  <a:t>.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endParaRPr lang="en-GB" dirty="0" smtClean="0"/>
              </a:p>
              <a:p>
                <a:pPr marL="82550" indent="0">
                  <a:buNone/>
                </a:pPr>
                <a:r>
                  <a:rPr lang="en-GB" dirty="0" smtClean="0"/>
                  <a:t>    (“</a:t>
                </a:r>
                <a:r>
                  <a:rPr lang="en-GB" dirty="0"/>
                  <a:t>scenario a</a:t>
                </a:r>
                <a:r>
                  <a:rPr lang="en-GB" dirty="0" smtClean="0"/>
                  <a:t>”)     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GB" dirty="0" smtClean="0"/>
                  <a:t>  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Otherwise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 implies (“scenario b”)</a:t>
                </a:r>
              </a:p>
              <a:p>
                <a:pPr marL="82550" indent="0">
                  <a:buNone/>
                </a:pPr>
                <a:r>
                  <a:rPr lang="en-GB" dirty="0" smtClean="0">
                    <a:ea typeface="Cambria Math" panose="02040503050406030204" pitchFamily="18" charset="0"/>
                  </a:rPr>
                  <a:t>   </a:t>
                </a:r>
                <a:r>
                  <a:rPr lang="en-GB" dirty="0" err="1" smtClean="0">
                    <a:ea typeface="Cambria Math" panose="02040503050406030204" pitchFamily="18" charset="0"/>
                  </a:rPr>
                  <a:t>i</a:t>
                </a:r>
                <a:r>
                  <a:rPr lang="en-GB" dirty="0" smtClean="0">
                    <a:ea typeface="Cambria Math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±1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box>
                  </m:oMath>
                </a14:m>
                <a:r>
                  <a:rPr lang="en-GB" dirty="0" smtClean="0"/>
                  <a:t> </a:t>
                </a:r>
                <a:r>
                  <a:rPr lang="en-GB" dirty="0" err="1" smtClean="0"/>
                  <a:t>Cilleruelo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GB" dirty="0" smtClean="0"/>
                  <a:t>  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ℜ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ℯ</m:t>
                    </m:r>
                    <m:d>
                      <m:dPr>
                        <m:ctrlP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 smtClean="0"/>
              </a:p>
              <a:p>
                <a:pPr marL="82550" indent="0">
                  <a:buNone/>
                </a:pPr>
                <a:r>
                  <a:rPr lang="en-GB" dirty="0" smtClean="0">
                    <a:ea typeface="Cambria Math" panose="02040503050406030204" pitchFamily="18" charset="0"/>
                  </a:rPr>
                  <a:t>   ii.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/4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tilted       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ℐ𝓂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</m:d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04800" y="1295400"/>
                <a:ext cx="8610600" cy="5181600"/>
              </a:xfrm>
              <a:blipFill rotWithShape="0">
                <a:blip r:embed="rId2"/>
                <a:stretch>
                  <a:fillRect t="-1647" r="-16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17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477962"/>
          </a:xfrm>
        </p:spPr>
        <p:txBody>
          <a:bodyPr>
            <a:noAutofit/>
          </a:bodyPr>
          <a:lstStyle/>
          <a:p>
            <a:pPr algn="ctr"/>
            <a:r>
              <a:rPr lang="en-GB" sz="5400" dirty="0" smtClean="0"/>
              <a:t>A family of static curves</a:t>
            </a:r>
            <a:br>
              <a:rPr lang="en-GB" sz="5400" dirty="0" smtClean="0"/>
            </a:br>
            <a:r>
              <a:rPr lang="en-GB" sz="5400" dirty="0" smtClean="0"/>
              <a:t>(construction by Dmitri </a:t>
            </a:r>
            <a:r>
              <a:rPr lang="en-GB" sz="5400" dirty="0" err="1" smtClean="0"/>
              <a:t>Panov</a:t>
            </a:r>
            <a:r>
              <a:rPr lang="en-GB" sz="5400" dirty="0" smtClean="0"/>
              <a:t>)</a:t>
            </a:r>
            <a:endParaRPr lang="en-GB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762000" y="2560637"/>
                <a:ext cx="7467600" cy="3916363"/>
              </a:xfrm>
            </p:spPr>
            <p:txBody>
              <a:bodyPr/>
              <a:lstStyle/>
              <a:p>
                <a:pPr algn="just"/>
                <a:r>
                  <a:rPr lang="en-GB" sz="4000" dirty="0" smtClean="0"/>
                  <a:t>Lemma: Let </a:t>
                </a:r>
                <a14:m>
                  <m:oMath xmlns:m="http://schemas.openxmlformats.org/officeDocument/2006/math">
                    <m:r>
                      <a:rPr lang="en-GB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GB" sz="4000" dirty="0" smtClean="0"/>
                  <a:t> be a </a:t>
                </a:r>
                <a:r>
                  <a:rPr lang="en-GB" sz="4000" u="sng" dirty="0" smtClean="0"/>
                  <a:t>closed</a:t>
                </a:r>
                <a:r>
                  <a:rPr lang="en-GB" sz="4000" dirty="0" smtClean="0"/>
                  <a:t> smooth </a:t>
                </a:r>
                <a:r>
                  <a:rPr lang="en-GB" sz="4000" dirty="0" err="1" smtClean="0"/>
                  <a:t>toral</a:t>
                </a:r>
                <a:r>
                  <a:rPr lang="en-GB" sz="4000" dirty="0" smtClean="0"/>
                  <a:t> curve with nowhere vanishing curvature, invariant w.r.t. a rotation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GB" sz="4000" dirty="0" smtClean="0"/>
                  <a:t> for </a:t>
                </a:r>
                <a:r>
                  <a:rPr lang="en-GB" sz="4000" u="sng" dirty="0" smtClean="0"/>
                  <a:t>some</a:t>
                </a:r>
                <a:r>
                  <a:rPr lang="en-GB" sz="4000" dirty="0" smtClean="0"/>
                  <a:t>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GB" sz="4000" dirty="0" smtClean="0"/>
                  <a:t>. Then </a:t>
                </a:r>
                <a14:m>
                  <m:oMath xmlns:m="http://schemas.openxmlformats.org/officeDocument/2006/math">
                    <m:r>
                      <a:rPr lang="en-GB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GB" sz="4000" dirty="0" smtClean="0"/>
                  <a:t> is </a:t>
                </a:r>
                <a:r>
                  <a:rPr lang="en-GB" sz="4000" u="sng" dirty="0" smtClean="0"/>
                  <a:t>static</a:t>
                </a:r>
                <a:r>
                  <a:rPr lang="en-GB" sz="4000" dirty="0" smtClean="0"/>
                  <a:t>.</a:t>
                </a:r>
                <a:endParaRPr lang="en-GB" sz="40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762000" y="2560637"/>
                <a:ext cx="7467600" cy="3916363"/>
              </a:xfrm>
              <a:blipFill rotWithShape="0">
                <a:blip r:embed="rId2"/>
                <a:stretch>
                  <a:fillRect l="-490" t="-2799" r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610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43000" y="1371600"/>
            <a:ext cx="7696200" cy="3962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tx2">
                    <a:satMod val="130000"/>
                  </a:schemeClr>
                </a:solidFill>
              </a:rPr>
              <a:t>3. Limit distribution of nodal intersections</a:t>
            </a:r>
            <a:br>
              <a:rPr lang="en-US" sz="60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6000" dirty="0" smtClean="0">
                <a:solidFill>
                  <a:schemeClr val="tx2">
                    <a:satMod val="130000"/>
                  </a:schemeClr>
                </a:solidFill>
              </a:rPr>
              <a:t>(joint with </a:t>
            </a:r>
            <a:r>
              <a:rPr lang="en-US" sz="6000" dirty="0" err="1" smtClean="0">
                <a:solidFill>
                  <a:schemeClr val="tx2">
                    <a:satMod val="130000"/>
                  </a:schemeClr>
                </a:solidFill>
              </a:rPr>
              <a:t>Maurizia</a:t>
            </a:r>
            <a:r>
              <a:rPr lang="en-US" sz="6000" dirty="0" smtClean="0">
                <a:solidFill>
                  <a:schemeClr val="tx2">
                    <a:satMod val="130000"/>
                  </a:schemeClr>
                </a:solidFill>
              </a:rPr>
              <a:t> Rossi)</a:t>
            </a:r>
            <a:endParaRPr lang="en-US" sz="4000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Limit distribution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838200" y="1208809"/>
                <a:ext cx="8191500" cy="4658591"/>
              </a:xfrm>
            </p:spPr>
            <p:txBody>
              <a:bodyPr/>
              <a:lstStyle/>
              <a:p>
                <a:r>
                  <a:rPr lang="en-GB" dirty="0" smtClean="0"/>
                  <a:t>Theorem 1 (M. Rossi-IW). </a:t>
                </a:r>
                <a:r>
                  <a:rPr lang="en-GB" b="1" dirty="0" smtClean="0"/>
                  <a:t>Generic scenario</a:t>
                </a:r>
                <a:r>
                  <a:rPr lang="en-GB" dirty="0" smtClean="0"/>
                  <a:t> </a:t>
                </a:r>
              </a:p>
              <a:p>
                <a:pPr marL="82550" indent="0">
                  <a:buNone/>
                </a:pPr>
                <a:r>
                  <a:rPr lang="en-GB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dirty="0"/>
                  <a:t> smooth, curvature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𝑙𝑒𝑛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</m:oMath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=4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 bounded away from 0,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𝒵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𝒵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</m:oMath>
                </a14:m>
                <a:r>
                  <a:rPr lang="en-GB" dirty="0" smtClean="0"/>
                  <a:t>. </a:t>
                </a:r>
              </a:p>
              <a:p>
                <a:pPr marL="82550" indent="0">
                  <a:buNone/>
                </a:pPr>
                <a:r>
                  <a:rPr lang="en-GB" dirty="0" smtClean="0"/>
                  <a:t>Then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𝒵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𝒵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𝒱𝒶𝓇</m:t>
                            </m:r>
                            <m:d>
                              <m:d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𝒵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rad>
                      </m:den>
                    </m:f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GB" dirty="0" smtClean="0"/>
                  <a:t>   (CLT)</a:t>
                </a:r>
              </a:p>
              <a:p>
                <a:r>
                  <a:rPr lang="en-GB" dirty="0" smtClean="0"/>
                  <a:t>Non-</a:t>
                </a:r>
                <a:r>
                  <a:rPr lang="en-GB" dirty="0" err="1" smtClean="0"/>
                  <a:t>Gaussianity</a:t>
                </a:r>
                <a:r>
                  <a:rPr lang="en-GB" dirty="0" smtClean="0"/>
                  <a:t> in exceptional cases?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838200" y="1208809"/>
                <a:ext cx="8191500" cy="4658591"/>
              </a:xfrm>
              <a:blipFill rotWithShape="0">
                <a:blip r:embed="rId2"/>
                <a:stretch>
                  <a:fillRect l="-894" t="-1699" r="-15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834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05000" y="1676400"/>
            <a:ext cx="5943600" cy="3352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 smtClean="0">
                <a:solidFill>
                  <a:schemeClr val="tx2">
                    <a:satMod val="130000"/>
                  </a:schemeClr>
                </a:solidFill>
              </a:rPr>
              <a:t>1. Motivation &amp; Background</a:t>
            </a:r>
            <a:endParaRPr lang="en-US" sz="5400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Non-</a:t>
            </a:r>
            <a:r>
              <a:rPr lang="en-GB" dirty="0" err="1" smtClean="0"/>
              <a:t>Gaussianity</a:t>
            </a:r>
            <a:r>
              <a:rPr lang="en-GB" dirty="0" smtClean="0"/>
              <a:t>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838200" y="685800"/>
                <a:ext cx="8229600" cy="5943600"/>
              </a:xfrm>
            </p:spPr>
            <p:txBody>
              <a:bodyPr/>
              <a:lstStyle/>
              <a:p>
                <a:r>
                  <a:rPr lang="en-GB" dirty="0" smtClean="0"/>
                  <a:t>Recall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=4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 leading “constant” </a:t>
                </a:r>
              </a:p>
              <a:p>
                <a:r>
                  <a:rPr lang="en-GB" dirty="0" smtClean="0"/>
                  <a:t>Theorem 2 </a:t>
                </a:r>
                <a:r>
                  <a:rPr lang="en-GB" dirty="0"/>
                  <a:t>(M. </a:t>
                </a:r>
                <a:r>
                  <a:rPr lang="en-GB" dirty="0" smtClean="0"/>
                  <a:t>Rossi-IW) Under (1)+(2):</a:t>
                </a:r>
              </a:p>
              <a:p>
                <a:r>
                  <a:rPr lang="en-GB" dirty="0"/>
                  <a:t>(1) Assume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GB" dirty="0"/>
                  <a:t> is static </a:t>
                </a:r>
                <a:r>
                  <a:rPr lang="en-GB" dirty="0" smtClean="0"/>
                  <a:t> (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  <a:p>
                <a:r>
                  <a:rPr lang="en-GB" dirty="0"/>
                  <a:t>(2) Assume nearest neighbour lattice points: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≫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box>
                              <m:box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box>
                          </m:sup>
                        </m:sSup>
                      </m:e>
                    </m:func>
                  </m:oMath>
                </a14:m>
                <a:r>
                  <a:rPr lang="en-GB" dirty="0"/>
                  <a:t>, some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>
                    <a:ea typeface="Cambria Math" panose="02040503050406030204" pitchFamily="18" charset="0"/>
                  </a:rPr>
                  <a:t>. Generic</a:t>
                </a:r>
                <a:r>
                  <a:rPr lang="en-GB" dirty="0">
                    <a:ea typeface="Cambria Math" panose="02040503050406030204" pitchFamily="18" charset="0"/>
                  </a:rPr>
                  <a:t>, can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box>
                  </m:oMath>
                </a14:m>
                <a:r>
                  <a:rPr lang="en-GB" dirty="0" smtClean="0">
                    <a:ea typeface="Cambria Math" panose="02040503050406030204" pitchFamily="18" charset="0"/>
                  </a:rPr>
                  <a:t> (</a:t>
                </a:r>
                <a:r>
                  <a:rPr lang="en-GB" dirty="0" err="1" smtClean="0">
                    <a:ea typeface="Cambria Math" panose="02040503050406030204" pitchFamily="18" charset="0"/>
                  </a:rPr>
                  <a:t>Bourgain</a:t>
                </a:r>
                <a:r>
                  <a:rPr lang="en-GB" dirty="0" smtClean="0">
                    <a:ea typeface="Cambria Math" panose="02040503050406030204" pitchFamily="18" charset="0"/>
                  </a:rPr>
                  <a:t>-Rudnick). Precise estimate for exceptions (Granville-W). </a:t>
                </a:r>
                <a:endParaRPr lang="en-GB" dirty="0">
                  <a:ea typeface="Cambria Math" panose="02040503050406030204" pitchFamily="18" charset="0"/>
                </a:endParaRPr>
              </a:p>
              <a:p>
                <a:pPr marL="82550" indent="0">
                  <a:buNone/>
                </a:pPr>
                <a:r>
                  <a:rPr lang="en-GB" dirty="0" smtClean="0"/>
                  <a:t>1.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𝒱𝒶𝓇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𝒵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GB" b="0" i="0" smtClean="0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𝒩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0&lt;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endParaRPr lang="en-GB" dirty="0" smtClean="0"/>
              </a:p>
              <a:p>
                <a:pPr marL="82550" indent="0">
                  <a:buNone/>
                </a:pPr>
                <a:r>
                  <a:rPr lang="en-GB" dirty="0" smtClean="0"/>
                  <a:t>2.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𝒵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𝒵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𝒱𝒶𝓇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𝒵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rad>
                      </m:den>
                    </m:f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dirty="0" smtClean="0"/>
                  <a:t>Non-Gaussian, depends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838200" y="685800"/>
                <a:ext cx="8229600" cy="5943600"/>
              </a:xfrm>
              <a:blipFill rotWithShape="0">
                <a:blip r:embed="rId2"/>
                <a:stretch>
                  <a:fillRect l="-889" t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68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Non-</a:t>
            </a:r>
            <a:r>
              <a:rPr lang="en-GB" dirty="0" err="1" smtClean="0"/>
              <a:t>Gaussianity</a:t>
            </a:r>
            <a:r>
              <a:rPr lang="en-GB" dirty="0" smtClean="0"/>
              <a:t>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1028700" y="1219200"/>
                <a:ext cx="7886700" cy="4648200"/>
              </a:xfrm>
            </p:spPr>
            <p:txBody>
              <a:bodyPr/>
              <a:lstStyle/>
              <a:p>
                <a:r>
                  <a:rPr lang="en-GB" dirty="0" smtClean="0"/>
                  <a:t>Theorem 2 </a:t>
                </a:r>
                <a:r>
                  <a:rPr lang="en-GB" dirty="0"/>
                  <a:t>(M. </a:t>
                </a:r>
                <a:r>
                  <a:rPr lang="en-GB" dirty="0" smtClean="0"/>
                  <a:t>Rossi-IW)</a:t>
                </a:r>
              </a:p>
              <a:p>
                <a:r>
                  <a:rPr lang="en-GB" dirty="0" smtClean="0"/>
                  <a:t>Under (1) and (2)</a:t>
                </a:r>
              </a:p>
              <a:p>
                <a:pPr marL="8255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𝒵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𝒵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𝒱𝒶𝓇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𝒵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rad>
                      </m:den>
                    </m:f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dirty="0" smtClean="0"/>
                  <a:t>Non-Gaussian, depends 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endParaRPr lang="en-GB" dirty="0"/>
              </a:p>
              <a:p>
                <a:r>
                  <a:rPr lang="en-GB" dirty="0" smtClean="0"/>
                  <a:t>Example: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GB" dirty="0" smtClean="0"/>
                  <a:t>=circle,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dirty="0" smtClean="0"/>
                  <a:t>,  </a:t>
                </a:r>
              </a:p>
              <a:p>
                <a:pPr marL="8255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 - standard Gaussian </a:t>
                </a:r>
                <a:r>
                  <a:rPr lang="en-GB" dirty="0" err="1" smtClean="0"/>
                  <a:t>i.i.d</a:t>
                </a:r>
                <a:r>
                  <a:rPr lang="en-GB" dirty="0" smtClean="0"/>
                  <a:t>.</a:t>
                </a:r>
              </a:p>
              <a:p>
                <a:pPr marL="825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𝒵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𝒵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𝒱𝒶𝓇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𝒵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rad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028700" y="1219200"/>
                <a:ext cx="7886700" cy="4648200"/>
              </a:xfrm>
              <a:blipFill rotWithShape="0">
                <a:blip r:embed="rId2"/>
                <a:stretch>
                  <a:fillRect t="-1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23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43000" y="1371600"/>
            <a:ext cx="7696200" cy="3962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schemeClr val="tx2">
                    <a:satMod val="130000"/>
                  </a:schemeClr>
                </a:solidFill>
              </a:rPr>
              <a:t>4</a:t>
            </a:r>
            <a:r>
              <a:rPr lang="en-US" sz="6000" dirty="0" smtClean="0">
                <a:solidFill>
                  <a:schemeClr val="tx2">
                    <a:satMod val="130000"/>
                  </a:schemeClr>
                </a:solidFill>
              </a:rPr>
              <a:t>. Outline of proofs</a:t>
            </a:r>
            <a:endParaRPr lang="en-US" sz="4000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9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-76200"/>
            <a:ext cx="8305800" cy="1066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tx2">
                    <a:satMod val="130000"/>
                  </a:schemeClr>
                </a:solidFill>
              </a:rPr>
              <a:t>Variance computation: </a:t>
            </a:r>
            <a:r>
              <a:rPr lang="en-US" sz="5400" dirty="0" err="1" smtClean="0">
                <a:solidFill>
                  <a:schemeClr val="tx2">
                    <a:satMod val="130000"/>
                  </a:schemeClr>
                </a:solidFill>
              </a:rPr>
              <a:t>Kac</a:t>
            </a:r>
            <a:r>
              <a:rPr lang="en-US" sz="5400" dirty="0" smtClean="0">
                <a:solidFill>
                  <a:schemeClr val="tx2">
                    <a:satMod val="130000"/>
                  </a:schemeClr>
                </a:solidFill>
              </a:rPr>
              <a:t>-Rice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88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09600" y="1524000"/>
                <a:ext cx="8458200" cy="4876800"/>
              </a:xfrm>
            </p:spPr>
            <p:txBody>
              <a:bodyPr/>
              <a:lstStyle/>
              <a:p>
                <a:pPr eaLnBrk="1" hangingPunct="1"/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𝒵</m:t>
                        </m:r>
                      </m:e>
                      <m:sub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  <m:r>
                      <a:rPr lang="en-GB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↭</m:t>
                    </m:r>
                  </m:oMath>
                </a14:m>
                <a:r>
                  <a:rPr lang="en-US" sz="3600" dirty="0" smtClean="0"/>
                  <a:t>Zeros of 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d>
                          <m:dPr>
                            <m:ctrlPr>
                              <a:rPr lang="en-GB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sz="3600" dirty="0" smtClean="0"/>
              </a:p>
              <a:p>
                <a:pPr marL="82550" indent="0" eaLnBrk="1" hangingPunct="1">
                  <a:buNone/>
                </a:pP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↬</m:t>
                    </m:r>
                  </m:oMath>
                </a14:m>
                <a:r>
                  <a:rPr lang="en-US" sz="3600" dirty="0" smtClean="0"/>
                  <a:t> </a:t>
                </a:r>
                <a:r>
                  <a:rPr lang="en-US" sz="3600" dirty="0" err="1" smtClean="0"/>
                  <a:t>Kac</a:t>
                </a:r>
                <a:r>
                  <a:rPr lang="en-US" sz="3600" dirty="0" smtClean="0"/>
                  <a:t>-Rice </a:t>
                </a:r>
              </a:p>
              <a:p>
                <a:pPr eaLnBrk="1" hangingPunct="1"/>
                <a:r>
                  <a:rPr lang="en-US" sz="3600" dirty="0"/>
                  <a:t>g </a:t>
                </a:r>
                <a:r>
                  <a:rPr lang="en-US" sz="3600" dirty="0" smtClean="0"/>
                  <a:t>– Gaussian process, covariance function </a:t>
                </a:r>
              </a:p>
              <a:p>
                <a:pPr marL="8255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3600" b="0" i="0" smtClean="0">
                          <a:latin typeface="Cambria Math" panose="02040503050406030204" pitchFamily="18" charset="0"/>
                        </a:rPr>
                        <m:t>r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GB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sz="3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GB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sz="3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3600" dirty="0" smtClean="0"/>
              </a:p>
              <a:p>
                <a:pPr eaLnBrk="1" hangingPunct="1"/>
                <a:r>
                  <a:rPr lang="en-US" sz="3600" dirty="0" smtClean="0"/>
                  <a:t>2-point correlation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  <m:d>
                              <m:dPr>
                                <m:ctrlPr>
                                  <a:rPr lang="en-GB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36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GB" sz="3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  <m:d>
                              <m:dPr>
                                <m:ctrlPr>
                                  <a:rPr lang="en-GB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36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GB" sz="3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3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3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sz="3600" dirty="0" smtClean="0"/>
              </a:p>
              <a:p>
                <a:pPr marL="82550" indent="0" eaLnBrk="1" hangingPunct="1">
                  <a:buNone/>
                </a:pPr>
                <a:r>
                  <a:rPr lang="en-US" sz="3600" dirty="0"/>
                  <a:t> </a:t>
                </a:r>
                <a:r>
                  <a:rPr lang="en-US" sz="3600" dirty="0" smtClean="0"/>
                  <a:t> In principle may be expressed in r, r’, r’’</a:t>
                </a:r>
              </a:p>
            </p:txBody>
          </p:sp>
        </mc:Choice>
        <mc:Fallback xmlns="">
          <p:sp>
            <p:nvSpPr>
              <p:cNvPr id="1228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09600" y="1524000"/>
                <a:ext cx="8458200" cy="4876800"/>
              </a:xfrm>
              <a:blipFill rotWithShape="0">
                <a:blip r:embed="rId3"/>
                <a:stretch>
                  <a:fillRect l="-216" t="-1500" r="-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805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-76200"/>
            <a:ext cx="8305800" cy="1066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tx2">
                    <a:satMod val="130000"/>
                  </a:schemeClr>
                </a:solidFill>
              </a:rPr>
              <a:t>Proof outline: </a:t>
            </a:r>
            <a:r>
              <a:rPr lang="en-US" sz="5400" dirty="0" err="1" smtClean="0">
                <a:solidFill>
                  <a:schemeClr val="tx2">
                    <a:satMod val="130000"/>
                  </a:schemeClr>
                </a:solidFill>
              </a:rPr>
              <a:t>Kac</a:t>
            </a:r>
            <a:r>
              <a:rPr lang="en-US" sz="5400" dirty="0" smtClean="0">
                <a:solidFill>
                  <a:schemeClr val="tx2">
                    <a:satMod val="130000"/>
                  </a:schemeClr>
                </a:solidFill>
              </a:rPr>
              <a:t>-Rice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88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09600" y="1066800"/>
                <a:ext cx="8458200" cy="5257800"/>
              </a:xfrm>
            </p:spPr>
            <p:txBody>
              <a:bodyPr/>
              <a:lstStyle/>
              <a:p>
                <a:pPr eaLnBrk="1" hangingPunct="1"/>
                <a:r>
                  <a:rPr lang="en-US" sz="3600" dirty="0" smtClean="0"/>
                  <a:t>2-point correlation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  <m:d>
                              <m:dPr>
                                <m:ctrlPr>
                                  <a:rPr lang="en-GB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36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GB" sz="3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  <m:d>
                              <m:dPr>
                                <m:ctrlPr>
                                  <a:rPr lang="en-GB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36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GB" sz="3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3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3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sz="3600" dirty="0" smtClean="0"/>
              </a:p>
              <a:p>
                <a:pPr marL="82550" indent="0" eaLnBrk="1" hangingPunct="1">
                  <a:buNone/>
                </a:pPr>
                <a:r>
                  <a:rPr lang="en-US" sz="3600" dirty="0"/>
                  <a:t> </a:t>
                </a:r>
                <a:r>
                  <a:rPr lang="en-US" sz="3600" dirty="0" smtClean="0"/>
                  <a:t> In principle may be expressed in r, r’, r’’</a:t>
                </a:r>
              </a:p>
              <a:p>
                <a:pPr eaLnBrk="1" hangingPunct="1"/>
                <a:r>
                  <a:rPr lang="en-US" sz="3600" dirty="0" smtClean="0"/>
                  <a:t>Factorial moment (meta-theorem) 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GB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𝒵</m:t>
                            </m:r>
                          </m:e>
                          <m:sub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𝒵</m:t>
                                </m:r>
                              </m:e>
                              <m:sub>
                                <m:r>
                                  <a:rPr lang="en-GB" sz="3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3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3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𝑑𝑡</m:t>
                            </m:r>
                          </m:e>
                          <m:sub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𝑑𝑡</m:t>
                            </m:r>
                          </m:e>
                          <m:sub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nary>
                  </m:oMath>
                </a14:m>
                <a:endParaRPr lang="en-US" sz="3600" dirty="0" smtClean="0"/>
              </a:p>
              <a:p>
                <a:pPr marL="82550" indent="0" eaLnBrk="1" hangingPunct="1">
                  <a:buNone/>
                </a:pPr>
                <a:r>
                  <a:rPr lang="en-US" sz="3600" dirty="0" smtClean="0"/>
                  <a:t>  Under non-degeneracy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3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3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3600" dirty="0" smtClean="0"/>
              </a:p>
              <a:p>
                <a:pPr eaLnBrk="1" hangingPunct="1"/>
                <a:r>
                  <a:rPr lang="en-US" sz="3600" dirty="0" smtClean="0"/>
                  <a:t>May not hold, </a:t>
                </a:r>
                <a:r>
                  <a:rPr lang="en-US" sz="3600" dirty="0" err="1" smtClean="0"/>
                  <a:t>Kac</a:t>
                </a:r>
                <a:r>
                  <a:rPr lang="en-US" sz="3600" dirty="0" smtClean="0"/>
                  <a:t>-Rice may fail</a:t>
                </a:r>
                <a:endParaRPr lang="en-US" sz="3600" dirty="0"/>
              </a:p>
            </p:txBody>
          </p:sp>
        </mc:Choice>
        <mc:Fallback xmlns="">
          <p:sp>
            <p:nvSpPr>
              <p:cNvPr id="1228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09600" y="1066800"/>
                <a:ext cx="8458200" cy="5257800"/>
              </a:xfrm>
              <a:blipFill rotWithShape="0">
                <a:blip r:embed="rId3"/>
                <a:stretch>
                  <a:fillRect l="-216" t="-1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673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-76200"/>
            <a:ext cx="8305800" cy="1066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tx2">
                    <a:satMod val="130000"/>
                  </a:schemeClr>
                </a:solidFill>
              </a:rPr>
              <a:t>Proof outline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88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09600" y="914400"/>
                <a:ext cx="8458200" cy="5715000"/>
              </a:xfrm>
            </p:spPr>
            <p:txBody>
              <a:bodyPr/>
              <a:lstStyle/>
              <a:p>
                <a:pPr eaLnBrk="1" hangingPunct="1"/>
                <a:r>
                  <a:rPr lang="en-US" sz="3600" dirty="0" smtClean="0"/>
                  <a:t>Example: 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3600" dirty="0" smtClean="0"/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𝒵</m:t>
                        </m:r>
                      </m:e>
                      <m:sub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𝒵</m:t>
                        </m:r>
                      </m:e>
                      <m:sub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𝒵</m:t>
                        </m:r>
                      </m:e>
                      <m:sub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sz="3600" dirty="0" smtClean="0"/>
              </a:p>
              <a:p>
                <a:pPr eaLnBrk="1" hangingPunct="1"/>
                <a:r>
                  <a:rPr lang="en-US" sz="3600" dirty="0" smtClean="0"/>
                  <a:t>Application of </a:t>
                </a:r>
                <a:r>
                  <a:rPr lang="en-US" sz="3600" dirty="0" err="1" smtClean="0"/>
                  <a:t>Kac</a:t>
                </a:r>
                <a:r>
                  <a:rPr lang="en-US" sz="3600" dirty="0" smtClean="0"/>
                  <a:t>-Rice</a:t>
                </a:r>
              </a:p>
              <a:p>
                <a:pPr marL="82550" indent="0" eaLnBrk="1" hangingPunct="1">
                  <a:buNone/>
                </a:pPr>
                <a:r>
                  <a:rPr lang="en-US" sz="3600" dirty="0"/>
                  <a:t> </a:t>
                </a:r>
                <a:r>
                  <a:rPr lang="en-US" sz="3600" dirty="0" smtClean="0"/>
                  <a:t> on 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3600" dirty="0" smtClean="0"/>
                  <a:t> </a:t>
                </a:r>
              </a:p>
              <a:p>
                <a:pPr marL="82550" indent="0" eaLnBrk="1" hangingPunct="1">
                  <a:buNone/>
                </a:pPr>
                <a:r>
                  <a:rPr lang="en-US" sz="36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𝒵</m:t>
                            </m:r>
                          </m:e>
                          <m:sub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𝒵</m:t>
                                </m:r>
                              </m:e>
                              <m:sub>
                                <m:r>
                                  <a:rPr lang="en-GB" sz="3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𝒵</m:t>
                            </m:r>
                          </m:e>
                          <m:sub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𝒵</m:t>
                                </m:r>
                              </m:e>
                              <m:sub>
                                <m:r>
                                  <a:rPr lang="en-GB" sz="3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600" dirty="0" smtClean="0"/>
                  <a:t> !!!</a:t>
                </a:r>
              </a:p>
              <a:p>
                <a:pPr eaLnBrk="1" hangingPunct="1"/>
                <a:r>
                  <a:rPr lang="en-US" sz="3600" dirty="0"/>
                  <a:t> </a:t>
                </a:r>
                <a:r>
                  <a:rPr lang="en-US" sz="3600" dirty="0" smtClean="0"/>
                  <a:t>Solution: divide curve into pieces of length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box>
                  </m:oMath>
                </a14:m>
                <a:r>
                  <a:rPr lang="en-US" sz="3600" dirty="0" smtClean="0"/>
                  <a:t>, apply </a:t>
                </a:r>
                <a:r>
                  <a:rPr lang="en-US" sz="3600" dirty="0" err="1" smtClean="0"/>
                  <a:t>Kac</a:t>
                </a:r>
                <a:r>
                  <a:rPr lang="en-US" sz="3600" dirty="0" smtClean="0"/>
                  <a:t>-Rice separately</a:t>
                </a:r>
              </a:p>
              <a:p>
                <a:pPr eaLnBrk="1" hangingPunct="1"/>
                <a:r>
                  <a:rPr lang="en-US" sz="3600" dirty="0" smtClean="0"/>
                  <a:t>Bound the contribution of singular covariance by Cauchy-Schwartz</a:t>
                </a:r>
              </a:p>
            </p:txBody>
          </p:sp>
        </mc:Choice>
        <mc:Fallback xmlns="">
          <p:sp>
            <p:nvSpPr>
              <p:cNvPr id="1228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09600" y="914400"/>
                <a:ext cx="8458200" cy="5715000"/>
              </a:xfrm>
              <a:blipFill rotWithShape="0">
                <a:blip r:embed="rId3"/>
                <a:stretch>
                  <a:fillRect l="-216" t="-1599" b="-27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6019800" y="11430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6005945" y="2362200"/>
            <a:ext cx="1226127" cy="1129145"/>
          </a:xfrm>
          <a:custGeom>
            <a:avLst/>
            <a:gdLst>
              <a:gd name="connsiteX0" fmla="*/ 0 w 1226128"/>
              <a:gd name="connsiteY0" fmla="*/ 1163781 h 1163781"/>
              <a:gd name="connsiteX1" fmla="*/ 852055 w 1226128"/>
              <a:gd name="connsiteY1" fmla="*/ 924791 h 1163781"/>
              <a:gd name="connsiteX2" fmla="*/ 706582 w 1226128"/>
              <a:gd name="connsiteY2" fmla="*/ 124691 h 1163781"/>
              <a:gd name="connsiteX3" fmla="*/ 1226128 w 1226128"/>
              <a:gd name="connsiteY3" fmla="*/ 0 h 116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128" h="1163781">
                <a:moveTo>
                  <a:pt x="0" y="1163781"/>
                </a:moveTo>
                <a:cubicBezTo>
                  <a:pt x="367145" y="1130877"/>
                  <a:pt x="734291" y="1097973"/>
                  <a:pt x="852055" y="924791"/>
                </a:cubicBezTo>
                <a:cubicBezTo>
                  <a:pt x="969819" y="751609"/>
                  <a:pt x="644237" y="278823"/>
                  <a:pt x="706582" y="124691"/>
                </a:cubicBezTo>
                <a:cubicBezTo>
                  <a:pt x="768927" y="-29441"/>
                  <a:pt x="1141269" y="17318"/>
                  <a:pt x="122612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7232072" y="1143000"/>
            <a:ext cx="1149928" cy="1219200"/>
          </a:xfrm>
          <a:custGeom>
            <a:avLst/>
            <a:gdLst>
              <a:gd name="connsiteX0" fmla="*/ 0 w 1226128"/>
              <a:gd name="connsiteY0" fmla="*/ 1163781 h 1163781"/>
              <a:gd name="connsiteX1" fmla="*/ 852055 w 1226128"/>
              <a:gd name="connsiteY1" fmla="*/ 924791 h 1163781"/>
              <a:gd name="connsiteX2" fmla="*/ 706582 w 1226128"/>
              <a:gd name="connsiteY2" fmla="*/ 124691 h 1163781"/>
              <a:gd name="connsiteX3" fmla="*/ 1226128 w 1226128"/>
              <a:gd name="connsiteY3" fmla="*/ 0 h 116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128" h="1163781">
                <a:moveTo>
                  <a:pt x="0" y="1163781"/>
                </a:moveTo>
                <a:cubicBezTo>
                  <a:pt x="367145" y="1130877"/>
                  <a:pt x="734291" y="1097973"/>
                  <a:pt x="852055" y="924791"/>
                </a:cubicBezTo>
                <a:cubicBezTo>
                  <a:pt x="969819" y="751609"/>
                  <a:pt x="644237" y="278823"/>
                  <a:pt x="706582" y="124691"/>
                </a:cubicBezTo>
                <a:cubicBezTo>
                  <a:pt x="768927" y="-29441"/>
                  <a:pt x="1141269" y="17318"/>
                  <a:pt x="122612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7162800" y="2295676"/>
            <a:ext cx="142724" cy="14272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35630" y="1828800"/>
                <a:ext cx="760570" cy="507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box>
                        <m:box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</m:e>
                      </m:box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630" y="1828800"/>
                <a:ext cx="760570" cy="50731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59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7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-152400"/>
            <a:ext cx="8305800" cy="1066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tx2">
                    <a:satMod val="130000"/>
                  </a:schemeClr>
                </a:solidFill>
              </a:rPr>
              <a:t>Proof outline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88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09600" y="1295400"/>
                <a:ext cx="8458200" cy="4876800"/>
              </a:xfrm>
            </p:spPr>
            <p:txBody>
              <a:bodyPr/>
              <a:lstStyle/>
              <a:p>
                <a:pPr eaLnBrk="1" hangingPunct="1"/>
                <a:r>
                  <a:rPr lang="en-US" sz="3600" dirty="0" smtClean="0"/>
                  <a:t>Expand </a:t>
                </a:r>
                <a:endParaRPr lang="en-GB" sz="3600" i="1" dirty="0" smtClean="0">
                  <a:latin typeface="Cambria Math" panose="02040503050406030204" pitchFamily="18" charset="0"/>
                </a:endParaRPr>
              </a:p>
              <a:p>
                <a:pPr marL="8255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GB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∗(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</m:t>
                      </m:r>
                      <m:sSubSup>
                        <m:sSubSupPr>
                          <m:ctrlP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600" dirty="0" smtClean="0"/>
              </a:p>
              <a:p>
                <a:pPr eaLnBrk="1" hangingPunct="1"/>
                <a:r>
                  <a:rPr lang="en-US" sz="3600" dirty="0" smtClean="0"/>
                  <a:t>Approximate </a:t>
                </a:r>
                <a:r>
                  <a:rPr lang="en-US" sz="3600" dirty="0" err="1" smtClean="0"/>
                  <a:t>Kac</a:t>
                </a:r>
                <a:r>
                  <a:rPr lang="en-US" sz="3600" dirty="0" smtClean="0"/>
                  <a:t>-Rice:</a:t>
                </a:r>
              </a:p>
              <a:p>
                <a:pPr marL="82550" indent="0" eaLnBrk="1" hangingPunct="1">
                  <a:buNone/>
                </a:pPr>
                <a:r>
                  <a:rPr lang="en-US" sz="3600" dirty="0"/>
                  <a:t> </a:t>
                </a:r>
                <a:r>
                  <a:rPr lang="en-US" sz="3600" dirty="0" smtClean="0"/>
                  <a:t>  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𝒵</m:t>
                            </m:r>
                          </m:e>
                          <m:sub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GB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↭</m:t>
                    </m:r>
                  </m:oMath>
                </a14:m>
                <a:r>
                  <a:rPr lang="en-US" sz="3600" dirty="0" smtClean="0"/>
                  <a:t>2</a:t>
                </a:r>
                <a:r>
                  <a:rPr lang="en-US" sz="3600" baseline="30000" dirty="0" smtClean="0"/>
                  <a:t>nd</a:t>
                </a:r>
                <a:r>
                  <a:rPr lang="en-US" sz="3600" dirty="0" smtClean="0"/>
                  <a:t> moment: r, r</a:t>
                </a:r>
                <a:r>
                  <a:rPr lang="en-US" sz="3600" baseline="-25000" dirty="0" smtClean="0"/>
                  <a:t>1</a:t>
                </a:r>
                <a:r>
                  <a:rPr lang="en-US" sz="3600" dirty="0" smtClean="0"/>
                  <a:t>,r</a:t>
                </a:r>
                <a:r>
                  <a:rPr lang="en-US" sz="3600" baseline="-25000" dirty="0" smtClean="0"/>
                  <a:t>2</a:t>
                </a:r>
                <a:r>
                  <a:rPr lang="en-US" sz="3600" dirty="0" smtClean="0"/>
                  <a:t>,r</a:t>
                </a:r>
                <a:r>
                  <a:rPr lang="en-US" sz="3600" baseline="-25000" dirty="0" smtClean="0"/>
                  <a:t>12</a:t>
                </a:r>
              </a:p>
              <a:p>
                <a:pPr eaLnBrk="1" hangingPunct="1"/>
                <a:r>
                  <a:rPr lang="en-GB" dirty="0" smtClean="0"/>
                  <a:t>Our covariance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GB" dirty="0"/>
                  <a:t>=</a:t>
                </a:r>
              </a:p>
              <a:p>
                <a:pPr marL="82550" indent="0" eaLnBrk="1" hangingPunct="1">
                  <a:buNone/>
                </a:pPr>
                <a:r>
                  <a:rPr lang="en-GB" dirty="0"/>
                  <a:t>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GB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GB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eaLnBrk="1" hangingPunct="1"/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GB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nd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moment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limLoc m:val="undOvr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  <m:e>
                        <m:nary>
                          <m:naryPr>
                            <m:limLoc m:val="undOvr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82550" indent="0" eaLnBrk="1" hangingPunct="1">
                  <a:buNone/>
                </a:pPr>
                <a:endParaRPr lang="en-US" sz="3600" dirty="0" smtClean="0"/>
              </a:p>
            </p:txBody>
          </p:sp>
        </mc:Choice>
        <mc:Fallback xmlns="">
          <p:sp>
            <p:nvSpPr>
              <p:cNvPr id="1228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09600" y="1295400"/>
                <a:ext cx="8458200" cy="4876800"/>
              </a:xfrm>
              <a:blipFill rotWithShape="0">
                <a:blip r:embed="rId3"/>
                <a:stretch>
                  <a:fillRect l="-216" t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60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-152400"/>
            <a:ext cx="8305800" cy="1066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tx2">
                    <a:satMod val="130000"/>
                  </a:schemeClr>
                </a:solidFill>
              </a:rPr>
              <a:t>Variance computation: </a:t>
            </a:r>
            <a:r>
              <a:rPr lang="en-US" sz="5400" dirty="0" err="1" smtClean="0">
                <a:solidFill>
                  <a:schemeClr val="tx2">
                    <a:satMod val="130000"/>
                  </a:schemeClr>
                </a:solidFill>
              </a:rPr>
              <a:t>Kac</a:t>
            </a:r>
            <a:r>
              <a:rPr lang="en-US" sz="5400" dirty="0" smtClean="0">
                <a:solidFill>
                  <a:schemeClr val="tx2">
                    <a:satMod val="130000"/>
                  </a:schemeClr>
                </a:solidFill>
              </a:rPr>
              <a:t>-Rice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88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143000"/>
                <a:ext cx="8686800" cy="5410200"/>
              </a:xfrm>
            </p:spPr>
            <p:txBody>
              <a:bodyPr/>
              <a:lstStyle/>
              <a:p>
                <a:pPr eaLnBrk="1" hangingPunct="1"/>
                <a:r>
                  <a:rPr lang="en-GB" sz="3600" dirty="0" smtClean="0"/>
                  <a:t>Variance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𝒵</m:t>
                        </m:r>
                      </m:e>
                      <m:sub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</m:oMath>
                </a14:m>
                <a:r>
                  <a:rPr lang="en-GB" sz="3600" dirty="0" smtClean="0"/>
                  <a:t> 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↭ </m:t>
                    </m:r>
                  </m:oMath>
                </a14:m>
                <a:r>
                  <a:rPr lang="en-GB" sz="3600" dirty="0" smtClean="0"/>
                  <a:t>2nd moment </a:t>
                </a:r>
                <a:endParaRPr lang="en-GB" sz="3600" i="1" dirty="0">
                  <a:latin typeface="Cambria Math" panose="02040503050406030204" pitchFamily="18" charset="0"/>
                </a:endParaRPr>
              </a:p>
              <a:p>
                <a:pPr marL="82550" indent="0" eaLnBrk="1" hangingPunct="1">
                  <a:buNone/>
                </a:pPr>
                <a:r>
                  <a:rPr lang="en-GB" sz="3600" i="1" dirty="0" smtClean="0">
                    <a:latin typeface="Cambria Math" panose="02040503050406030204" pitchFamily="18" charset="0"/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limLoc m:val="undOvr"/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GB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  <m:e>
                        <m:nary>
                          <m:naryPr>
                            <m:limLoc m:val="undOvr"/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GB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3600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  <m:d>
                                  <m:d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36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sz="36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3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36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sz="3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GB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3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 =                 </m:t>
                    </m:r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GB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6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GB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36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GB" sz="3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GB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GB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GB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en-GB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en-GB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d>
                              </m:den>
                            </m:f>
                          </m:e>
                        </m:nary>
                        <m:r>
                          <m:rPr>
                            <m:nor/>
                          </m:rPr>
                          <a:rPr lang="en-GB" sz="3600" dirty="0" smtClean="0"/>
                          <m:t> </m:t>
                        </m:r>
                      </m:e>
                    </m:d>
                  </m:oMath>
                </a14:m>
                <a:r>
                  <a:rPr lang="en-GB" sz="3600" dirty="0" smtClean="0"/>
                  <a:t> </a:t>
                </a:r>
              </a:p>
              <a:p>
                <a:pPr eaLnBrk="1" hangingPunct="1"/>
                <a:r>
                  <a:rPr lang="en-GB" sz="3600" dirty="0" smtClean="0"/>
                  <a:t>Oscillatory integrals, curvature</a:t>
                </a:r>
                <a:r>
                  <a:rPr lang="en-US" sz="36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3600" dirty="0" smtClean="0"/>
              </a:p>
              <a:p>
                <a:pPr eaLnBrk="1" hangingPunct="1"/>
                <a:r>
                  <a:rPr lang="en-GB" sz="3600" dirty="0" smtClean="0"/>
                  <a:t>Bound off-diagonal: </a:t>
                </a:r>
                <a:r>
                  <a:rPr lang="en-GB" sz="3600" dirty="0" err="1" smtClean="0"/>
                  <a:t>Mordell</a:t>
                </a:r>
                <a:r>
                  <a:rPr lang="en-GB" sz="3600" dirty="0" smtClean="0"/>
                  <a:t> </a:t>
                </a:r>
                <a:r>
                  <a:rPr lang="en-GB" sz="3600" dirty="0"/>
                  <a:t>quadratic forms</a:t>
                </a:r>
              </a:p>
              <a:p>
                <a:pPr eaLnBrk="1" hangingPunct="1"/>
                <a:r>
                  <a:rPr lang="en-GB" sz="3600" dirty="0" smtClean="0"/>
                  <a:t>Error term controlled by 4</a:t>
                </a:r>
                <a:r>
                  <a:rPr lang="en-GB" sz="3600" baseline="30000" dirty="0" smtClean="0"/>
                  <a:t>th</a:t>
                </a:r>
                <a:r>
                  <a:rPr lang="en-GB" sz="3600" dirty="0" smtClean="0"/>
                  <a:t> moment</a:t>
                </a:r>
              </a:p>
              <a:p>
                <a:pPr eaLnBrk="1" hangingPunct="1"/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𝑑𝑡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𝑑𝑡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nary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𝒵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𝒵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600" dirty="0" smtClean="0"/>
                  <a:t>?</a:t>
                </a:r>
                <a:endParaRPr lang="en-US" sz="3600" dirty="0"/>
              </a:p>
              <a:p>
                <a:pPr eaLnBrk="1" hangingPunct="1"/>
                <a:endParaRPr lang="en-GB" sz="3600" dirty="0" smtClean="0"/>
              </a:p>
              <a:p>
                <a:pPr marL="82550" indent="0" eaLnBrk="1" hangingPunct="1">
                  <a:buNone/>
                </a:pPr>
                <a:endParaRPr lang="en-GB" sz="3600" dirty="0" smtClean="0"/>
              </a:p>
            </p:txBody>
          </p:sp>
        </mc:Choice>
        <mc:Fallback xmlns="">
          <p:sp>
            <p:nvSpPr>
              <p:cNvPr id="1228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143000"/>
                <a:ext cx="8686800" cy="5410200"/>
              </a:xfrm>
              <a:blipFill rotWithShape="0">
                <a:blip r:embed="rId3"/>
                <a:stretch>
                  <a:fillRect l="-211" t="-1804" r="-1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612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-152400"/>
            <a:ext cx="8305800" cy="1066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tx2">
                    <a:satMod val="130000"/>
                  </a:schemeClr>
                </a:solidFill>
              </a:rPr>
              <a:t>Limit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88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09600" y="838200"/>
                <a:ext cx="8458200" cy="5867400"/>
              </a:xfrm>
            </p:spPr>
            <p:txBody>
              <a:bodyPr/>
              <a:lstStyle/>
              <a:p>
                <a:pPr eaLnBrk="1" hangingPunct="1"/>
                <a:r>
                  <a:rPr lang="en-US" sz="3600" dirty="0" smtClean="0"/>
                  <a:t>Wiener chaos expansion</a:t>
                </a:r>
              </a:p>
              <a:p>
                <a:pPr marL="82550" indent="0" eaLnBrk="1" hangingPunct="1">
                  <a:buNone/>
                </a:pPr>
                <a:r>
                  <a:rPr lang="en-US" sz="3600" dirty="0"/>
                  <a:t> </a:t>
                </a:r>
                <a:r>
                  <a:rPr lang="en-US" sz="36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𝒵</m:t>
                        </m:r>
                      </m:e>
                      <m:sub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𝒵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3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sz="3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</m:d>
                      </m:e>
                    </m:d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𝒵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3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sz="3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</m:d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[2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sz="3600" dirty="0" smtClean="0"/>
              </a:p>
              <a:p>
                <a:pPr marL="82550" indent="0" eaLnBrk="1" hangingPunct="1">
                  <a:buNone/>
                </a:pPr>
                <a:r>
                  <a:rPr lang="en-US" sz="3600" dirty="0" smtClean="0"/>
                  <a:t>   </a:t>
                </a:r>
                <a14:m>
                  <m:oMath xmlns:m="http://schemas.openxmlformats.org/officeDocument/2006/math">
                    <m:r>
                      <a:rPr lang="en-GB" sz="36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𝒵</m:t>
                        </m:r>
                      </m:e>
                      <m:sub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𝒵</m:t>
                        </m:r>
                      </m:e>
                      <m:sub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</m:t>
                    </m:r>
                  </m:oMath>
                </a14:m>
                <a:endParaRPr lang="en-US" sz="3600" dirty="0" smtClean="0"/>
              </a:p>
              <a:p>
                <a:pPr eaLnBrk="1" hangingPunct="1"/>
                <a:r>
                  <a:rPr lang="en-US" sz="3600" dirty="0" smtClean="0"/>
                  <a:t>Fact: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3600" i="1">
                        <a:latin typeface="Cambria Math" panose="02040503050406030204" pitchFamily="18" charset="0"/>
                      </a:rPr>
                      <m:t>=4</m:t>
                    </m:r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  <m:r>
                      <a:rPr lang="en-GB" sz="36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/>
                  <a:t> bounded away from 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𝒵</m:t>
                        </m:r>
                      </m:e>
                      <m:sub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600" dirty="0" smtClean="0"/>
                  <a:t> dominates.</a:t>
                </a:r>
              </a:p>
              <a:p>
                <a:pPr eaLnBrk="1" hangingPunct="1"/>
                <a:r>
                  <a:rPr lang="en-US" sz="3600" dirty="0" smtClean="0"/>
                  <a:t>Less clear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600" dirty="0" smtClean="0"/>
                  <a:t> small.</a:t>
                </a:r>
              </a:p>
              <a:p>
                <a:pPr eaLnBrk="1" hangingPunct="1"/>
                <a:r>
                  <a:rPr lang="en-US" sz="3600" dirty="0" smtClean="0"/>
                  <a:t>Under assumption of Theorem 2 (non-</a:t>
                </a:r>
                <a:r>
                  <a:rPr lang="en-US" sz="3600" dirty="0" err="1" smtClean="0"/>
                  <a:t>Gaussianity</a:t>
                </a:r>
                <a:r>
                  <a:rPr lang="en-US" sz="3600" dirty="0" smtClean="0"/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𝒵</m:t>
                        </m:r>
                      </m:e>
                      <m:sub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3600" dirty="0" smtClean="0"/>
                  <a:t> dominates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𝒵</m:t>
                        </m:r>
                      </m:e>
                      <m:sub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600" dirty="0" smtClean="0"/>
                  <a:t>, higher order terms.</a:t>
                </a:r>
              </a:p>
            </p:txBody>
          </p:sp>
        </mc:Choice>
        <mc:Fallback xmlns="">
          <p:sp>
            <p:nvSpPr>
              <p:cNvPr id="1228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09600" y="838200"/>
                <a:ext cx="8458200" cy="5867400"/>
              </a:xfrm>
              <a:blipFill rotWithShape="0">
                <a:blip r:embed="rId3"/>
                <a:stretch>
                  <a:fillRect l="-216" t="-1663" b="-1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66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tx2">
                    <a:satMod val="130000"/>
                  </a:schemeClr>
                </a:solidFill>
              </a:rPr>
              <a:t>General Setup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469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04800" y="1676400"/>
                <a:ext cx="8610600" cy="4191000"/>
              </a:xfrm>
            </p:spPr>
            <p:txBody>
              <a:bodyPr/>
              <a:lstStyle/>
              <a:p>
                <a:pPr eaLnBrk="1" hangingPunct="1"/>
                <a:r>
                  <a:rPr lang="en-US" sz="3600" dirty="0" smtClean="0"/>
                  <a:t>  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/>
                      </a:rPr>
                      <m:t>(</m:t>
                    </m:r>
                    <m:r>
                      <a:rPr lang="en-GB" sz="3600" b="0" i="1" smtClean="0">
                        <a:latin typeface="Cambria Math"/>
                      </a:rPr>
                      <m:t>𝑀</m:t>
                    </m:r>
                    <m:r>
                      <a:rPr lang="en-GB" sz="3600" b="0" i="1" smtClean="0">
                        <a:latin typeface="Cambria Math"/>
                      </a:rPr>
                      <m:t>,</m:t>
                    </m:r>
                    <m:r>
                      <a:rPr lang="en-GB" sz="3600" b="0" i="1" smtClean="0">
                        <a:latin typeface="Cambria Math"/>
                      </a:rPr>
                      <m:t>𝑔</m:t>
                    </m:r>
                    <m:r>
                      <a:rPr lang="en-GB" sz="3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600" dirty="0" smtClean="0"/>
                  <a:t> – </a:t>
                </a:r>
                <a:r>
                  <a:rPr lang="en-US" sz="3600" dirty="0" smtClean="0"/>
                  <a:t>compact Riemannian </a:t>
                </a:r>
                <a:r>
                  <a:rPr lang="en-US" sz="3600" dirty="0" smtClean="0"/>
                  <a:t>surface</a:t>
                </a:r>
              </a:p>
              <a:p>
                <a:pPr marL="82550" indent="0" eaLnBrk="1" hangingPunct="1">
                  <a:buNone/>
                </a:pPr>
                <a:r>
                  <a:rPr lang="en-US" sz="3600" dirty="0"/>
                  <a:t> </a:t>
                </a:r>
                <a:r>
                  <a:rPr lang="en-US" sz="3600" dirty="0" smtClean="0"/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en-GB" sz="36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GB" sz="3600" b="0" i="1" smtClean="0">
                        <a:latin typeface="Cambria Math"/>
                        <a:ea typeface="Cambria Math"/>
                      </a:rPr>
                      <m:t>𝑑𝑖𝑣</m:t>
                    </m:r>
                    <m:r>
                      <a:rPr lang="en-GB" sz="3600" b="0" i="1" smtClean="0">
                        <a:latin typeface="Cambria Math"/>
                        <a:ea typeface="Cambria Math"/>
                      </a:rPr>
                      <m:t>∘</m:t>
                    </m:r>
                    <m:r>
                      <a:rPr lang="en-GB" sz="3600" b="0" i="1" smtClean="0">
                        <a:latin typeface="Cambria Math"/>
                        <a:ea typeface="Cambria Math"/>
                      </a:rPr>
                      <m:t>𝑔𝑟𝑎𝑑</m:t>
                    </m:r>
                  </m:oMath>
                </a14:m>
                <a:r>
                  <a:rPr lang="en-US" sz="3600" dirty="0" smtClean="0"/>
                  <a:t>  Laplace-Beltrami on M</a:t>
                </a:r>
              </a:p>
              <a:p>
                <a:pPr eaLnBrk="1" hangingPunct="1"/>
                <a:r>
                  <a:rPr lang="en-US" sz="3600" dirty="0" smtClean="0"/>
                  <a:t>   </a:t>
                </a:r>
                <a:r>
                  <a:rPr lang="en-US" sz="3600" u="sng" dirty="0" err="1" smtClean="0"/>
                  <a:t>Eigenfunctions</a:t>
                </a:r>
                <a:r>
                  <a:rPr lang="en-US" sz="3600" u="sng" dirty="0" smtClean="0"/>
                  <a:t>:</a:t>
                </a:r>
              </a:p>
              <a:p>
                <a:pPr marL="82550" indent="0" eaLnBrk="1" hangingPunct="1">
                  <a:buNone/>
                </a:pPr>
                <a:r>
                  <a:rPr lang="en-US" sz="3600" dirty="0"/>
                  <a:t> </a:t>
                </a:r>
                <a:r>
                  <a:rPr lang="en-US" sz="3600" dirty="0" smtClean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sz="36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GB" sz="3600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en-GB" sz="360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GB" sz="36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3600" dirty="0" smtClean="0"/>
                  <a:t>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 i="1" smtClean="0">
                        <a:latin typeface="Cambria Math"/>
                        <a:ea typeface="Cambria Math"/>
                      </a:rPr>
                      <m:t>Δ</m:t>
                    </m:r>
                    <m:sSub>
                      <m:sSubPr>
                        <m:ctrlPr>
                          <a:rPr lang="el-GR" sz="3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l-GR" sz="36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GB" sz="36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en-GB" sz="3600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GB" sz="3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sz="36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GB" sz="36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l-GR" sz="3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l-GR" sz="36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GB" sz="3600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en-GB" sz="3600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en-US" sz="3600" dirty="0" smtClean="0"/>
              </a:p>
              <a:p>
                <a:pPr eaLnBrk="1" hangingPunct="1"/>
                <a:r>
                  <a:rPr lang="en-US" sz="3600" dirty="0" smtClean="0"/>
                  <a:t>Orthonormal basis of L</a:t>
                </a:r>
                <a:r>
                  <a:rPr lang="en-US" sz="3600" baseline="30000" dirty="0" smtClean="0"/>
                  <a:t>2</a:t>
                </a:r>
                <a:r>
                  <a:rPr lang="en-US" sz="3600" dirty="0" smtClean="0"/>
                  <a:t>(</a:t>
                </a:r>
                <a:r>
                  <a:rPr lang="en-US" sz="3600" dirty="0" err="1" smtClean="0"/>
                  <a:t>M,dVol</a:t>
                </a:r>
                <a:r>
                  <a:rPr lang="en-US" sz="3600" dirty="0" smtClean="0"/>
                  <a:t>),</a:t>
                </a:r>
                <a:r>
                  <a:rPr lang="en-GB" sz="36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sz="36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GB" sz="3600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en-GB" sz="3600" i="1" smtClean="0">
                        <a:latin typeface="Cambria Math"/>
                        <a:ea typeface="Cambria Math"/>
                      </a:rPr>
                      <m:t>→∞</m:t>
                    </m:r>
                    <m:r>
                      <a:rPr lang="en-GB" sz="3600" b="0" i="0" smtClean="0">
                        <a:latin typeface="Cambria Math"/>
                        <a:ea typeface="Cambria Math"/>
                      </a:rPr>
                      <m:t>   </m:t>
                    </m:r>
                  </m:oMath>
                </a14:m>
                <a:endParaRPr lang="en-GB" sz="3600" b="0" i="0" dirty="0" smtClean="0">
                  <a:latin typeface="Cambria Math"/>
                  <a:ea typeface="Cambria Math"/>
                </a:endParaRPr>
              </a:p>
              <a:p>
                <a:pPr marL="82550" indent="0" eaLnBrk="1" hangingPunct="1">
                  <a:buNone/>
                </a:pPr>
                <a:r>
                  <a:rPr lang="en-GB" sz="3600" dirty="0" smtClean="0">
                    <a:ea typeface="Cambria Math"/>
                  </a:rPr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sz="36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GB" sz="3600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en-GB" sz="3600" b="0" i="1" smtClean="0">
                        <a:latin typeface="Cambria Math"/>
                        <a:ea typeface="Cambria Math"/>
                      </a:rPr>
                      <m:t>~</m:t>
                    </m:r>
                    <m:sSub>
                      <m:sSubPr>
                        <m:ctrlPr>
                          <a:rPr lang="en-GB" sz="3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sz="36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𝑎𝑟𝑒𝑎</m:t>
                        </m:r>
                        <m:r>
                          <a:rPr lang="en-GB" sz="36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GB" sz="36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  <m:r>
                          <a:rPr lang="en-GB" sz="36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</m:sSub>
                    <m:r>
                      <a:rPr lang="en-GB" sz="36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GB" sz="3600" b="0" i="1" smtClean="0">
                        <a:latin typeface="Cambria Math" panose="02040503050406030204" pitchFamily="18" charset="0"/>
                        <a:ea typeface="Cambria Math"/>
                      </a:rPr>
                      <m:t>𝑗</m:t>
                    </m:r>
                  </m:oMath>
                </a14:m>
                <a:r>
                  <a:rPr lang="en-US" sz="3600" dirty="0" smtClean="0"/>
                  <a:t>     (Weyl law)    </a:t>
                </a:r>
                <a:endParaRPr lang="en-US" sz="2800" dirty="0" smtClean="0"/>
              </a:p>
              <a:p>
                <a:pPr eaLnBrk="1" hangingPunct="1"/>
                <a:endParaRPr lang="en-US" sz="2800" dirty="0" smtClean="0"/>
              </a:p>
            </p:txBody>
          </p:sp>
        </mc:Choice>
        <mc:Fallback>
          <p:sp>
            <p:nvSpPr>
              <p:cNvPr id="1146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04800" y="1676400"/>
                <a:ext cx="8610600" cy="4191000"/>
              </a:xfrm>
              <a:blipFill rotWithShape="0">
                <a:blip r:embed="rId3"/>
                <a:stretch>
                  <a:fillRect l="-212" t="-21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0"/>
            <a:ext cx="8305800" cy="1066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tx2">
                    <a:satMod val="130000"/>
                  </a:schemeClr>
                </a:solidFill>
              </a:rPr>
              <a:t>Nodal intersections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88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09600" y="1066800"/>
                <a:ext cx="8458200" cy="5638800"/>
              </a:xfrm>
            </p:spPr>
            <p:txBody>
              <a:bodyPr/>
              <a:lstStyle/>
              <a:p>
                <a:pPr eaLnBrk="1" hangingPunct="1"/>
                <a:r>
                  <a:rPr lang="en-US" sz="3600" u="sng" dirty="0" smtClean="0"/>
                  <a:t>Nodal set:</a:t>
                </a:r>
                <a:r>
                  <a:rPr lang="en-US" sz="3600" dirty="0" smtClean="0"/>
                  <a:t>  </a:t>
                </a:r>
                <a14:m>
                  <m:oMath xmlns:m="http://schemas.openxmlformats.org/officeDocument/2006/math">
                    <m:r>
                      <a:rPr lang="en-GB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3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3600" i="1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n-GB" sz="3600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GB" sz="3600" b="0" i="1" smtClean="0"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en-GB" sz="3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GB" sz="36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GB" sz="3600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  <m:sup>
                        <m:r>
                          <a:rPr lang="en-GB" sz="3600" i="1">
                            <a:latin typeface="Cambria Math" panose="02040503050406030204" pitchFamily="18" charset="0"/>
                            <a:ea typeface="Cambria Math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GB" sz="3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GB" sz="3600" i="1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GB" sz="3600" dirty="0" smtClean="0">
                    <a:ea typeface="Cambria Math"/>
                  </a:rPr>
                  <a:t>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3600" b="0" i="0" smtClean="0">
                        <a:latin typeface="Cambria Math" panose="02040503050406030204" pitchFamily="18" charset="0"/>
                        <a:ea typeface="Cambria Math"/>
                      </a:rPr>
                      <m:t>j</m:t>
                    </m:r>
                    <m:r>
                      <a:rPr lang="en-GB" sz="3600" i="1">
                        <a:latin typeface="Cambria Math"/>
                        <a:ea typeface="Cambria Math"/>
                      </a:rPr>
                      <m:t>→∞</m:t>
                    </m:r>
                    <m:r>
                      <a:rPr lang="en-GB" sz="360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sz="3600" dirty="0" smtClean="0">
                    <a:ea typeface="Cambria Math"/>
                  </a:rPr>
                  <a:t>?</a:t>
                </a:r>
              </a:p>
              <a:p>
                <a:pPr eaLnBrk="1" hangingPunct="1"/>
                <a:r>
                  <a:rPr lang="en-GB" sz="3600" dirty="0" smtClean="0">
                    <a:ea typeface="Cambria Math"/>
                  </a:rPr>
                  <a:t>Nodal intersections: </a:t>
                </a:r>
                <a14:m>
                  <m:oMath xmlns:m="http://schemas.openxmlformats.org/officeDocument/2006/math">
                    <m:r>
                      <a:rPr lang="en-GB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GB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3600" dirty="0" smtClean="0">
                    <a:ea typeface="Cambria Math"/>
                  </a:rPr>
                  <a:t> smooth curve</a:t>
                </a:r>
              </a:p>
              <a:p>
                <a:pPr marL="8255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𝒵</m:t>
                          </m:r>
                        </m:e>
                        <m:sub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𝒵</m:t>
                          </m:r>
                        </m:e>
                        <m:sub>
                          <m:sSub>
                            <m:sSubPr>
                              <m:ctrlPr>
                                <a:rPr lang="en-GB" sz="3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36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GB" sz="36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  <m:d>
                            <m:dPr>
                              <m:ctrlPr>
                                <a:rPr lang="en-GB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3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3600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GB" sz="3600" i="1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e>
                      </m:d>
                    </m:oMath>
                  </m:oMathPara>
                </a14:m>
                <a:endParaRPr lang="en-GB" sz="3600" dirty="0" smtClean="0">
                  <a:ea typeface="Cambria Math"/>
                </a:endParaRPr>
              </a:p>
              <a:p>
                <a:pPr marL="82550" indent="0" eaLnBrk="1" hangingPunct="1">
                  <a:buNone/>
                </a:pPr>
                <a:endParaRPr lang="en-GB" sz="3600" dirty="0">
                  <a:ea typeface="Cambria Math"/>
                </a:endParaRPr>
              </a:p>
              <a:p>
                <a:pPr eaLnBrk="1" hangingPunct="1"/>
                <a:endParaRPr lang="en-GB" sz="3600" dirty="0" smtClean="0">
                  <a:ea typeface="Cambria Math"/>
                </a:endParaRPr>
              </a:p>
              <a:p>
                <a:pPr eaLnBrk="1" hangingPunct="1"/>
                <a:endParaRPr lang="en-GB" sz="3600" dirty="0">
                  <a:ea typeface="Cambria Math"/>
                </a:endParaRPr>
              </a:p>
              <a:p>
                <a:pPr eaLnBrk="1" hangingPunct="1"/>
                <a:r>
                  <a:rPr lang="en-GB" sz="3600" dirty="0" smtClean="0"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𝒵</m:t>
                        </m:r>
                      </m:e>
                      <m:sub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 smtClean="0">
                    <a:ea typeface="Cambria Math"/>
                  </a:rPr>
                  <a:t>Zeros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3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3600" i="1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n-GB" sz="3600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GB" sz="3600" i="1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</m:e>
                      <m:sub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sub>
                    </m:sSub>
                  </m:oMath>
                </a14:m>
                <a:endParaRPr lang="en-GB" sz="3600" dirty="0" smtClean="0">
                  <a:ea typeface="Cambria Math"/>
                </a:endParaRPr>
              </a:p>
              <a:p>
                <a:pPr marL="82550" indent="0" eaLnBrk="1" hangingPunct="1">
                  <a:buNone/>
                </a:pPr>
                <a:r>
                  <a:rPr lang="en-US" sz="3600" dirty="0" smtClean="0"/>
                  <a:t>  Expect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𝒵</m:t>
                        </m:r>
                      </m:e>
                      <m:sub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rad>
                  </m:oMath>
                </a14:m>
                <a:r>
                  <a:rPr lang="en-US" sz="3600" dirty="0" smtClean="0"/>
                  <a:t> ??</a:t>
                </a:r>
              </a:p>
            </p:txBody>
          </p:sp>
        </mc:Choice>
        <mc:Fallback xmlns="">
          <p:sp>
            <p:nvSpPr>
              <p:cNvPr id="1228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09600" y="1066800"/>
                <a:ext cx="8458200" cy="5638800"/>
              </a:xfrm>
              <a:blipFill rotWithShape="0">
                <a:blip r:embed="rId3"/>
                <a:stretch>
                  <a:fillRect l="-216" t="-973" r="-11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16" descr="nodalsphe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3886200" cy="368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0"/>
          <p:cNvSpPr/>
          <p:nvPr/>
        </p:nvSpPr>
        <p:spPr>
          <a:xfrm>
            <a:off x="5839691" y="4267200"/>
            <a:ext cx="1219200" cy="685800"/>
          </a:xfrm>
          <a:custGeom>
            <a:avLst/>
            <a:gdLst>
              <a:gd name="connsiteX0" fmla="*/ 0 w 1392382"/>
              <a:gd name="connsiteY0" fmla="*/ 450459 h 668669"/>
              <a:gd name="connsiteX1" fmla="*/ 966355 w 1392382"/>
              <a:gd name="connsiteY1" fmla="*/ 3650 h 668669"/>
              <a:gd name="connsiteX2" fmla="*/ 1392382 w 1392382"/>
              <a:gd name="connsiteY2" fmla="*/ 668669 h 66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2382" h="668669">
                <a:moveTo>
                  <a:pt x="0" y="450459"/>
                </a:moveTo>
                <a:cubicBezTo>
                  <a:pt x="367145" y="208870"/>
                  <a:pt x="734291" y="-32718"/>
                  <a:pt x="966355" y="3650"/>
                </a:cubicBezTo>
                <a:cubicBezTo>
                  <a:pt x="1198419" y="40018"/>
                  <a:pt x="1214005" y="474705"/>
                  <a:pt x="1392382" y="668669"/>
                </a:cubicBezTo>
              </a:path>
            </a:pathLst>
          </a:cu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870172" y="4678681"/>
            <a:ext cx="45719" cy="457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982691" y="4831081"/>
            <a:ext cx="45719" cy="457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6098772" y="4495800"/>
            <a:ext cx="45719" cy="457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220691" y="4419600"/>
            <a:ext cx="45719" cy="457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6403572" y="4297681"/>
            <a:ext cx="45719" cy="457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6754091" y="4297681"/>
            <a:ext cx="45719" cy="457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906491" y="4648200"/>
            <a:ext cx="45719" cy="457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744190" y="3581400"/>
                <a:ext cx="1589810" cy="6908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𝒵</m:t>
                          </m:r>
                        </m:e>
                        <m:sub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190" y="3581400"/>
                <a:ext cx="1589810" cy="69089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1000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0"/>
            <a:ext cx="8305800" cy="1066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err="1" smtClean="0">
                <a:solidFill>
                  <a:schemeClr val="tx2">
                    <a:satMod val="130000"/>
                  </a:schemeClr>
                </a:solidFill>
              </a:rPr>
              <a:t>Toral</a:t>
            </a:r>
            <a:r>
              <a:rPr lang="en-US" sz="5400" dirty="0" smtClean="0">
                <a:solidFill>
                  <a:schemeClr val="tx2">
                    <a:satMod val="130000"/>
                  </a:schemeClr>
                </a:solidFill>
              </a:rPr>
              <a:t> Laplace </a:t>
            </a:r>
            <a:r>
              <a:rPr lang="en-US" sz="5400" dirty="0" err="1" smtClean="0">
                <a:solidFill>
                  <a:schemeClr val="tx2">
                    <a:satMod val="130000"/>
                  </a:schemeClr>
                </a:solidFill>
              </a:rPr>
              <a:t>eigenfunctions</a:t>
            </a:r>
            <a:endParaRPr lang="en-US" sz="5400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88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85800" y="1295400"/>
                <a:ext cx="8458200" cy="5257800"/>
              </a:xfrm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GB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𝕋</m:t>
                    </m:r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/>
                  <a:t> 2-torus,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36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𝕋</m:t>
                    </m:r>
                  </m:oMath>
                </a14:m>
                <a:endParaRPr lang="en-US" sz="3600" dirty="0" smtClean="0"/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↝</m:t>
                    </m:r>
                  </m:oMath>
                </a14:m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r>
                      <a:rPr lang="en-GB" sz="3600" b="0" i="1" dirty="0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GB" sz="3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GB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36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</m:d>
                    <m:r>
                      <a:rPr lang="en-GB" sz="36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3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3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GB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GB" sz="3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36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600" dirty="0" smtClean="0"/>
                  <a:t> </a:t>
                </a:r>
                <a:r>
                  <a:rPr lang="en-US" sz="3600" dirty="0" err="1" smtClean="0"/>
                  <a:t>eigenfunction</a:t>
                </a:r>
                <a:r>
                  <a:rPr lang="en-US" sz="3600" dirty="0" smtClean="0"/>
                  <a:t> (complex),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/>
                  <a:t> </a:t>
                </a:r>
                <a:endParaRPr lang="en-US" sz="3600" dirty="0"/>
              </a:p>
              <a:p>
                <a:pPr marL="8255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GB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=∎+∎</m:t>
                      </m:r>
                    </m:oMath>
                  </m:oMathPara>
                </a14:m>
                <a:endParaRPr lang="en-US" sz="3600" dirty="0" smtClean="0"/>
              </a:p>
              <a:p>
                <a:pPr eaLnBrk="1" hangingPunct="1"/>
                <a:r>
                  <a:rPr lang="en-US" sz="3600" dirty="0" smtClean="0"/>
                  <a:t>General</a:t>
                </a:r>
                <a14:m>
                  <m:oMath xmlns:m="http://schemas.openxmlformats.org/officeDocument/2006/math">
                    <m:r>
                      <a:rPr lang="en-GB" sz="36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GB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nary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GB" sz="3600" i="1" dirty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GB" sz="3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GB" sz="3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36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</m:d>
                  </m:oMath>
                </a14:m>
                <a:endParaRPr lang="en-GB" sz="3600" dirty="0" smtClean="0">
                  <a:ea typeface="Cambria Math" panose="02040503050406030204" pitchFamily="18" charset="0"/>
                </a:endParaRPr>
              </a:p>
              <a:p>
                <a:pPr marL="82550" indent="0" eaLnBrk="1" hangingPunct="1">
                  <a:buNone/>
                </a:pPr>
                <a:r>
                  <a:rPr lang="en-US" sz="3600" dirty="0" smtClean="0"/>
                  <a:t> </a:t>
                </a:r>
                <a:r>
                  <a:rPr lang="en-US" sz="3600" dirty="0"/>
                  <a:t> </a:t>
                </a:r>
                <a:r>
                  <a:rPr lang="en-US" sz="3600" dirty="0" smtClean="0"/>
                  <a:t> lattice points on circle</a:t>
                </a:r>
              </a:p>
              <a:p>
                <a:pPr eaLnBrk="1" hangingPunct="1"/>
                <a:r>
                  <a:rPr lang="en-GB" sz="3600" dirty="0" smtClean="0"/>
                  <a:t>Real-valued </a:t>
                </a:r>
                <a14:m>
                  <m:oMath xmlns:m="http://schemas.openxmlformats.org/officeDocument/2006/math">
                    <m:r>
                      <a:rPr lang="en-GB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GB" sz="3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 smtClean="0"/>
                  <a:t> (sines, cosines)</a:t>
                </a:r>
              </a:p>
              <a:p>
                <a:pPr marL="82550" indent="0" eaLnBrk="1" hangingPunct="1">
                  <a:buNone/>
                </a:pPr>
                <a:endParaRPr lang="en-US" sz="3600" dirty="0" smtClean="0"/>
              </a:p>
            </p:txBody>
          </p:sp>
        </mc:Choice>
        <mc:Fallback xmlns="">
          <p:sp>
            <p:nvSpPr>
              <p:cNvPr id="1228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85800" y="1295400"/>
                <a:ext cx="8458200" cy="5257800"/>
              </a:xfrm>
              <a:blipFill rotWithShape="0">
                <a:blip r:embed="rId3"/>
                <a:stretch>
                  <a:fillRect l="-288" t="-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387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-152400"/>
            <a:ext cx="8305800" cy="1295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err="1" smtClean="0">
                <a:solidFill>
                  <a:schemeClr val="tx2">
                    <a:satMod val="130000"/>
                  </a:schemeClr>
                </a:solidFill>
              </a:rPr>
              <a:t>Toral</a:t>
            </a:r>
            <a:r>
              <a:rPr lang="en-US" sz="5400" dirty="0" smtClean="0">
                <a:solidFill>
                  <a:schemeClr val="tx2">
                    <a:satMod val="130000"/>
                  </a:schemeClr>
                </a:solidFill>
              </a:rPr>
              <a:t> nodal intersections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288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09600" y="609600"/>
                <a:ext cx="8458200" cy="5791200"/>
              </a:xfrm>
            </p:spPr>
            <p:txBody>
              <a:bodyPr/>
              <a:lstStyle/>
              <a:p>
                <a:pPr eaLnBrk="1" hangingPunct="1"/>
                <a:endParaRPr lang="en-GB" sz="36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GB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𝕋</m:t>
                    </m:r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/>
                  <a:t> standard 2-torus</a:t>
                </a:r>
              </a:p>
              <a:p>
                <a:pPr eaLnBrk="1" hangingPunct="1"/>
                <a:r>
                  <a:rPr lang="en-US" sz="3600" dirty="0" err="1" smtClean="0"/>
                  <a:t>Bourgain</a:t>
                </a:r>
                <a:r>
                  <a:rPr lang="en-US" sz="3600" dirty="0" smtClean="0"/>
                  <a:t>-Rudnick: 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/>
                  <a:t>analytic curvature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GB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6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𝒵</m:t>
                        </m:r>
                      </m:e>
                      <m:sub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sub>
                    </m:sSub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3600" dirty="0" smtClean="0"/>
                  <a:t>, </a:t>
                </a:r>
                <a:r>
                  <a:rPr lang="en-US" sz="3600" dirty="0" err="1" smtClean="0"/>
                  <a:t>Toth-Zelditch</a:t>
                </a:r>
                <a:r>
                  <a:rPr lang="en-US" sz="3600" dirty="0" smtClean="0"/>
                  <a:t> </a:t>
                </a:r>
                <a:r>
                  <a:rPr lang="en-US" sz="3600" dirty="0" smtClean="0"/>
                  <a:t>generic. </a:t>
                </a:r>
              </a:p>
              <a:p>
                <a:pPr eaLnBrk="1" hangingPunct="1"/>
                <a:r>
                  <a:rPr lang="en-US" sz="3600" dirty="0" smtClean="0"/>
                  <a:t>B-R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𝒵</m:t>
                        </m:r>
                      </m:e>
                      <m:sub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sub>
                    </m:sSub>
                    <m:r>
                      <a:rPr lang="en-GB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3600" dirty="0" smtClean="0"/>
                  <a:t> analytic, curvature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GB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6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𝒵</m:t>
                        </m:r>
                      </m:e>
                      <m:sub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sub>
                    </m:sSub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600" dirty="0" smtClean="0"/>
                  <a:t> generic/conditional.</a:t>
                </a:r>
              </a:p>
              <a:p>
                <a:pPr eaLnBrk="1" hangingPunct="1"/>
                <a:r>
                  <a:rPr lang="en-US" sz="3600" dirty="0" smtClean="0"/>
                  <a:t>Q1. Better in random scenario?</a:t>
                </a:r>
              </a:p>
              <a:p>
                <a:pPr eaLnBrk="1" hangingPunct="1"/>
                <a:r>
                  <a:rPr lang="en-US" sz="3600" dirty="0" smtClean="0"/>
                  <a:t>Q2.  Arithmetic ingredient inherent?</a:t>
                </a:r>
              </a:p>
              <a:p>
                <a:pPr marL="82550" indent="0" eaLnBrk="1" hangingPunct="1">
                  <a:buNone/>
                </a:pPr>
                <a:endParaRPr lang="en-US" sz="3600" dirty="0" smtClean="0"/>
              </a:p>
            </p:txBody>
          </p:sp>
        </mc:Choice>
        <mc:Fallback>
          <p:sp>
            <p:nvSpPr>
              <p:cNvPr id="1228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09600" y="609600"/>
                <a:ext cx="8458200" cy="5791200"/>
              </a:xfrm>
              <a:blipFill rotWithShape="0">
                <a:blip r:embed="rId3"/>
                <a:stretch>
                  <a:fillRect l="-2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321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-76200"/>
            <a:ext cx="8305800" cy="1066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tx2">
                    <a:satMod val="130000"/>
                  </a:schemeClr>
                </a:solidFill>
              </a:rPr>
              <a:t>Random </a:t>
            </a:r>
            <a:r>
              <a:rPr lang="en-US" sz="5400" dirty="0" err="1" smtClean="0">
                <a:solidFill>
                  <a:schemeClr val="tx2">
                    <a:satMod val="130000"/>
                  </a:schemeClr>
                </a:solidFill>
              </a:rPr>
              <a:t>eigenfunctions</a:t>
            </a:r>
            <a:endParaRPr lang="en-US" sz="5400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88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85800" y="1066800"/>
                <a:ext cx="8458200" cy="5257800"/>
              </a:xfrm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GB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nary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GB" sz="3600" i="1" dirty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GB" sz="3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GB" sz="3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36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</m:d>
                    <m:r>
                      <a:rPr lang="en-GB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3600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82550" indent="0" eaLnBrk="1" hangingPunct="1">
                  <a:buNone/>
                </a:pPr>
                <a:r>
                  <a:rPr lang="en-GB" sz="36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GB" sz="3600" dirty="0" smtClean="0"/>
                  <a:t> standard Gaussian </a:t>
                </a:r>
                <a:r>
                  <a:rPr lang="en-GB" sz="3600" dirty="0" err="1" smtClean="0"/>
                  <a:t>i.i.d</a:t>
                </a:r>
                <a:r>
                  <a:rPr lang="en-GB" sz="3600" dirty="0" smtClean="0"/>
                  <a:t>.   (save to       </a:t>
                </a:r>
              </a:p>
              <a:p>
                <a:pPr marL="82550" indent="0" eaLnBrk="1" hangingPunct="1">
                  <a:buNone/>
                </a:pPr>
                <a:r>
                  <a:rPr lang="en-GB" sz="3600" dirty="0"/>
                  <a:t> </a:t>
                </a:r>
                <a:r>
                  <a:rPr lang="en-GB" sz="36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 smtClean="0"/>
                  <a:t>)  “arithmetic random waves”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GB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sz="3600" dirty="0" smtClean="0"/>
                  <a:t> smooth,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𝒵</m:t>
                        </m:r>
                      </m:e>
                      <m:sub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𝒵</m:t>
                        </m:r>
                      </m:e>
                      <m:sub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</m:oMath>
                </a14:m>
                <a:r>
                  <a:rPr lang="en-US" sz="3600" dirty="0" smtClean="0"/>
                  <a:t> random variable, distribution?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GB" sz="36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𝒵</m:t>
                            </m:r>
                          </m:e>
                          <m:sub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𝑙𝑒𝑛</m:t>
                    </m:r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GB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3600" dirty="0" smtClean="0"/>
                  <a:t>,    </a:t>
                </a:r>
              </a:p>
              <a:p>
                <a:pPr marL="82550" indent="0" eaLnBrk="1" hangingPunct="1">
                  <a:buNone/>
                </a:pP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:r>
                  <a:rPr lang="en-US" sz="36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600" dirty="0" smtClean="0"/>
                  <a:t> universal (standard </a:t>
                </a:r>
                <a:r>
                  <a:rPr lang="en-US" sz="3600" dirty="0" err="1" smtClean="0"/>
                  <a:t>Kac</a:t>
                </a:r>
                <a:r>
                  <a:rPr lang="en-US" sz="3600" dirty="0" smtClean="0"/>
                  <a:t>-Rice)</a:t>
                </a:r>
              </a:p>
              <a:p>
                <a:pPr eaLnBrk="1" hangingPunct="1"/>
                <a:r>
                  <a:rPr lang="en-US" sz="3600" dirty="0" smtClean="0"/>
                  <a:t>Variance?</a:t>
                </a:r>
              </a:p>
              <a:p>
                <a:pPr marL="82550" indent="0" eaLnBrk="1" hangingPunct="1">
                  <a:buNone/>
                </a:pPr>
                <a:endParaRPr lang="en-US" sz="3600" dirty="0" smtClean="0"/>
              </a:p>
            </p:txBody>
          </p:sp>
        </mc:Choice>
        <mc:Fallback xmlns="">
          <p:sp>
            <p:nvSpPr>
              <p:cNvPr id="1228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85800" y="1066800"/>
                <a:ext cx="8458200" cy="5257800"/>
              </a:xfrm>
              <a:blipFill rotWithShape="0">
                <a:blip r:embed="rId3"/>
                <a:stretch>
                  <a:fillRect l="-288" b="-25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93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19200" y="685800"/>
            <a:ext cx="7696200" cy="518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 smtClean="0">
                <a:solidFill>
                  <a:schemeClr val="tx2">
                    <a:satMod val="130000"/>
                  </a:schemeClr>
                </a:solidFill>
              </a:rPr>
              <a:t>2. Variance of nodal intersection number</a:t>
            </a:r>
            <a:br>
              <a:rPr lang="en-US" sz="66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6600" dirty="0" smtClean="0">
                <a:solidFill>
                  <a:schemeClr val="tx2">
                    <a:satMod val="130000"/>
                  </a:schemeClr>
                </a:solidFill>
              </a:rPr>
              <a:t>(joint with </a:t>
            </a:r>
            <a:r>
              <a:rPr lang="en-US" sz="6600" dirty="0" err="1" smtClean="0">
                <a:solidFill>
                  <a:schemeClr val="tx2">
                    <a:satMod val="130000"/>
                  </a:schemeClr>
                </a:solidFill>
              </a:rPr>
              <a:t>Zeev</a:t>
            </a:r>
            <a:r>
              <a:rPr lang="en-US" sz="6600" dirty="0" smtClean="0">
                <a:solidFill>
                  <a:schemeClr val="tx2">
                    <a:satMod val="130000"/>
                  </a:schemeClr>
                </a:solidFill>
              </a:rPr>
              <a:t> Rudnick)</a:t>
            </a:r>
            <a:endParaRPr lang="en-US" sz="4800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9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-76200"/>
            <a:ext cx="8305800" cy="1066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tx2">
                    <a:satMod val="130000"/>
                  </a:schemeClr>
                </a:solidFill>
              </a:rPr>
              <a:t>On the 2 squares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88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85800" y="838200"/>
                <a:ext cx="8458200" cy="5867400"/>
              </a:xfrm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=#</m:t>
                    </m:r>
                    <m:d>
                      <m:dPr>
                        <m:begChr m:val="{"/>
                        <m:endChr m:val="}"/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sSup>
                          <m:sSupPr>
                            <m:ctrlPr>
                              <a:rPr lang="en-GB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GB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GB" sz="3600" b="0" dirty="0" smtClean="0"/>
              </a:p>
              <a:p>
                <a:pPr eaLnBrk="1" hangingPunct="1"/>
                <a:r>
                  <a:rPr lang="en-US" sz="3600" dirty="0" smtClean="0"/>
                  <a:t>On average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3600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GB" sz="36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GB" sz="3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sz="3600" dirty="0" smtClean="0"/>
                  <a:t> (E. Landau)</a:t>
                </a:r>
              </a:p>
              <a:p>
                <a:pPr marL="82550" indent="0" eaLnBrk="1" hangingPunct="1">
                  <a:buNone/>
                </a:pPr>
                <a:r>
                  <a:rPr lang="en-US" sz="3600" dirty="0" smtClean="0"/>
                  <a:t>  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6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GB" sz="3600" dirty="0" smtClean="0">
                  <a:ea typeface="Cambria Math" panose="02040503050406030204" pitchFamily="18" charset="0"/>
                </a:endParaRPr>
              </a:p>
              <a:p>
                <a:pPr eaLnBrk="1" hangingPunct="1"/>
                <a:r>
                  <a:rPr lang="en-GB" sz="3600" dirty="0" err="1" smtClean="0">
                    <a:ea typeface="Cambria Math" panose="02040503050406030204" pitchFamily="18" charset="0"/>
                  </a:rPr>
                  <a:t>Equidistributed</a:t>
                </a:r>
                <a:r>
                  <a:rPr lang="en-GB" sz="3600" dirty="0" smtClean="0">
                    <a:ea typeface="Cambria Math" panose="02040503050406030204" pitchFamily="18" charset="0"/>
                  </a:rPr>
                  <a:t>               Exceptional</a:t>
                </a:r>
              </a:p>
              <a:p>
                <a:pPr marL="82550" indent="0" eaLnBrk="1" hangingPunct="1">
                  <a:buNone/>
                </a:pPr>
                <a:r>
                  <a:rPr lang="en-GB" sz="3600" dirty="0">
                    <a:ea typeface="Cambria Math" panose="02040503050406030204" pitchFamily="18" charset="0"/>
                  </a:rPr>
                  <a:t> </a:t>
                </a:r>
                <a:r>
                  <a:rPr lang="en-GB" sz="3600" dirty="0" smtClean="0">
                    <a:ea typeface="Cambria Math" panose="02040503050406030204" pitchFamily="18" charset="0"/>
                  </a:rPr>
                  <a:t>       generic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GB" sz="3600" dirty="0" smtClean="0">
                  <a:ea typeface="Cambria Math" panose="02040503050406030204" pitchFamily="18" charset="0"/>
                </a:endParaRPr>
              </a:p>
              <a:p>
                <a:pPr marL="82550" indent="0" eaLnBrk="1" hangingPunct="1">
                  <a:buNone/>
                </a:pPr>
                <a:endParaRPr lang="en-GB" sz="3600" dirty="0" smtClean="0">
                  <a:ea typeface="Cambria Math" panose="02040503050406030204" pitchFamily="18" charset="0"/>
                </a:endParaRPr>
              </a:p>
              <a:p>
                <a:pPr marL="82550" indent="0" eaLnBrk="1" hangingPunct="1">
                  <a:buNone/>
                </a:pPr>
                <a:endParaRPr lang="en-GB" sz="3600" dirty="0">
                  <a:ea typeface="Cambria Math" panose="02040503050406030204" pitchFamily="18" charset="0"/>
                </a:endParaRPr>
              </a:p>
              <a:p>
                <a:pPr marL="82550" indent="0" eaLnBrk="1" hangingPunct="1">
                  <a:buNone/>
                </a:pPr>
                <a:endParaRPr lang="en-GB" sz="3600" dirty="0" smtClean="0">
                  <a:ea typeface="Cambria Math" panose="02040503050406030204" pitchFamily="18" charset="0"/>
                </a:endParaRPr>
              </a:p>
              <a:p>
                <a:pPr eaLnBrk="1" hangingPunct="1"/>
                <a:r>
                  <a:rPr lang="en-GB" sz="3600" dirty="0" smtClean="0">
                    <a:ea typeface="Cambria Math" panose="02040503050406030204" pitchFamily="18" charset="0"/>
                  </a:rPr>
                  <a:t>Partial classification (P. </a:t>
                </a:r>
                <a:r>
                  <a:rPr lang="en-GB" sz="3600" dirty="0" err="1" smtClean="0">
                    <a:ea typeface="Cambria Math" panose="02040503050406030204" pitchFamily="18" charset="0"/>
                  </a:rPr>
                  <a:t>Kurlberg</a:t>
                </a:r>
                <a:r>
                  <a:rPr lang="en-GB" sz="3600" dirty="0" smtClean="0">
                    <a:ea typeface="Cambria Math" panose="02040503050406030204" pitchFamily="18" charset="0"/>
                  </a:rPr>
                  <a:t>-IW `15)</a:t>
                </a:r>
                <a:endParaRPr lang="en-GB" sz="3600" dirty="0">
                  <a:ea typeface="Cambria Math" panose="02040503050406030204" pitchFamily="18" charset="0"/>
                </a:endParaRPr>
              </a:p>
              <a:p>
                <a:pPr marL="82550" indent="0" eaLnBrk="1" hangingPunct="1">
                  <a:buNone/>
                </a:pPr>
                <a:endParaRPr lang="en-GB" sz="3600" dirty="0" smtClean="0">
                  <a:ea typeface="Cambria Math" panose="02040503050406030204" pitchFamily="18" charset="0"/>
                </a:endParaRPr>
              </a:p>
              <a:p>
                <a:pPr eaLnBrk="1" hangingPunct="1"/>
                <a:endParaRPr lang="en-US" sz="3600" dirty="0" smtClean="0"/>
              </a:p>
            </p:txBody>
          </p:sp>
        </mc:Choice>
        <mc:Fallback xmlns="">
          <p:sp>
            <p:nvSpPr>
              <p:cNvPr id="1228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85800" y="838200"/>
                <a:ext cx="8458200" cy="5867400"/>
              </a:xfrm>
              <a:blipFill rotWithShape="0">
                <a:blip r:embed="rId3"/>
                <a:stretch>
                  <a:fillRect l="-288" b="-19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524000" y="4038600"/>
            <a:ext cx="2057400" cy="1828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" name="Line 16"/>
          <p:cNvSpPr>
            <a:spLocks noChangeShapeType="1"/>
          </p:cNvSpPr>
          <p:nvPr/>
        </p:nvSpPr>
        <p:spPr bwMode="auto">
          <a:xfrm flipV="1">
            <a:off x="2590800" y="44958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524000" y="4038600"/>
            <a:ext cx="2057400" cy="18288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95800"/>
            <a:ext cx="142875" cy="231775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843751" y="4038600"/>
            <a:ext cx="2081049" cy="1828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V="1">
            <a:off x="6910551" y="4419599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351" y="4419599"/>
            <a:ext cx="142875" cy="231775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6808075" y="3962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858000" y="5791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7848600" y="486193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791200" y="486193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02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12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75719</TotalTime>
  <Words>300</Words>
  <Application>Microsoft Office PowerPoint</Application>
  <PresentationFormat>On-screen Show (4:3)</PresentationFormat>
  <Paragraphs>190</Paragraphs>
  <Slides>28</Slides>
  <Notes>21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Cambria Math</vt:lpstr>
      <vt:lpstr>Garamond</vt:lpstr>
      <vt:lpstr>Gill Sans MT</vt:lpstr>
      <vt:lpstr>Verdana</vt:lpstr>
      <vt:lpstr>Wingdings 2</vt:lpstr>
      <vt:lpstr>Solstice</vt:lpstr>
      <vt:lpstr>Nodal intersections of random toral eigenfunctions with a test curve</vt:lpstr>
      <vt:lpstr>1. Motivation &amp; Background</vt:lpstr>
      <vt:lpstr>General Setup</vt:lpstr>
      <vt:lpstr>Nodal intersections</vt:lpstr>
      <vt:lpstr>Toral Laplace eigenfunctions</vt:lpstr>
      <vt:lpstr>Toral nodal intersections</vt:lpstr>
      <vt:lpstr>Random eigenfunctions</vt:lpstr>
      <vt:lpstr>2. Variance of nodal intersection number (joint with Zeev Rudnick)</vt:lpstr>
      <vt:lpstr>On the 2 squares problem</vt:lpstr>
      <vt:lpstr>Nodal portraits</vt:lpstr>
      <vt:lpstr>Nodal portrait Cilleruelo (fragment) Courtesy of Par Kurlberg</vt:lpstr>
      <vt:lpstr>On the 2 squares problem</vt:lpstr>
      <vt:lpstr>Nodal intersections variance</vt:lpstr>
      <vt:lpstr>On the limiting constant</vt:lpstr>
      <vt:lpstr>What if it vanishes?</vt:lpstr>
      <vt:lpstr>When does the limit constant vanish?</vt:lpstr>
      <vt:lpstr>A family of static curves (construction by Dmitri Panov)</vt:lpstr>
      <vt:lpstr>3. Limit distribution of nodal intersections (joint with Maurizia Rossi)</vt:lpstr>
      <vt:lpstr>Limit distribution</vt:lpstr>
      <vt:lpstr>Non-Gaussianity:</vt:lpstr>
      <vt:lpstr>Non-Gaussianity:</vt:lpstr>
      <vt:lpstr>4. Outline of proofs</vt:lpstr>
      <vt:lpstr>Variance computation: Kac-Rice</vt:lpstr>
      <vt:lpstr>Proof outline: Kac-Rice</vt:lpstr>
      <vt:lpstr>Proof outline (cont.)</vt:lpstr>
      <vt:lpstr>Proof outline (cont.)</vt:lpstr>
      <vt:lpstr>Variance computation: Kac-Rice</vt:lpstr>
      <vt:lpstr>Limit distribution</vt:lpstr>
    </vt:vector>
  </TitlesOfParts>
  <Company>McGill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Nodal sets for random eigenfunctions of the Laplacian on the torus</dc:title>
  <dc:creator>Igor Wigman</dc:creator>
  <cp:lastModifiedBy>Igor Wigman</cp:lastModifiedBy>
  <cp:revision>2860</cp:revision>
  <cp:lastPrinted>2016-08-18T09:51:02Z</cp:lastPrinted>
  <dcterms:created xsi:type="dcterms:W3CDTF">2007-03-29T00:21:46Z</dcterms:created>
  <dcterms:modified xsi:type="dcterms:W3CDTF">2017-04-27T05:03:42Z</dcterms:modified>
</cp:coreProperties>
</file>