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2" r:id="rId1"/>
  </p:sldMasterIdLst>
  <p:notesMasterIdLst>
    <p:notesMasterId r:id="rId35"/>
  </p:notesMasterIdLst>
  <p:sldIdLst>
    <p:sldId id="256" r:id="rId2"/>
    <p:sldId id="277" r:id="rId3"/>
    <p:sldId id="276" r:id="rId4"/>
    <p:sldId id="258" r:id="rId5"/>
    <p:sldId id="263" r:id="rId6"/>
    <p:sldId id="335" r:id="rId7"/>
    <p:sldId id="322" r:id="rId8"/>
    <p:sldId id="334" r:id="rId9"/>
    <p:sldId id="324" r:id="rId10"/>
    <p:sldId id="319" r:id="rId11"/>
    <p:sldId id="323" r:id="rId12"/>
    <p:sldId id="295" r:id="rId13"/>
    <p:sldId id="285" r:id="rId14"/>
    <p:sldId id="320" r:id="rId15"/>
    <p:sldId id="327" r:id="rId16"/>
    <p:sldId id="321" r:id="rId17"/>
    <p:sldId id="328" r:id="rId18"/>
    <p:sldId id="296" r:id="rId19"/>
    <p:sldId id="325" r:id="rId20"/>
    <p:sldId id="297" r:id="rId21"/>
    <p:sldId id="329" r:id="rId22"/>
    <p:sldId id="299" r:id="rId23"/>
    <p:sldId id="300" r:id="rId24"/>
    <p:sldId id="301" r:id="rId25"/>
    <p:sldId id="303" r:id="rId26"/>
    <p:sldId id="331" r:id="rId27"/>
    <p:sldId id="339" r:id="rId28"/>
    <p:sldId id="343" r:id="rId29"/>
    <p:sldId id="341" r:id="rId30"/>
    <p:sldId id="342" r:id="rId31"/>
    <p:sldId id="333" r:id="rId32"/>
    <p:sldId id="340" r:id="rId33"/>
    <p:sldId id="27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horzBarState="maximized">
    <p:restoredLeft sz="25263" autoAdjust="0"/>
    <p:restoredTop sz="85614" autoAdjust="0"/>
  </p:normalViewPr>
  <p:slideViewPr>
    <p:cSldViewPr>
      <p:cViewPr>
        <p:scale>
          <a:sx n="68" d="100"/>
          <a:sy n="68" d="100"/>
        </p:scale>
        <p:origin x="-1218"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12D276-E30C-40BD-B7AA-B63E63024EBB}" type="datetimeFigureOut">
              <a:rPr lang="en-US"/>
              <a:pPr>
                <a:defRPr/>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2DCE9FD-D644-43EF-97D1-4F805291BB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a:t>
            </a:r>
            <a:r>
              <a:rPr lang="en-US" baseline="0" dirty="0" smtClean="0"/>
              <a:t> see one of the fundamental properties of goal directed behavior is trial- by-trial variability . I will get back to this probably in the last section of this talk. Two aspects are of interest; stage by stage processing, and the time evolution of underlying networks</a:t>
            </a:r>
            <a:endParaRPr lang="en-US" dirty="0"/>
          </a:p>
        </p:txBody>
      </p:sp>
      <p:sp>
        <p:nvSpPr>
          <p:cNvPr id="4" name="Slide Number Placeholder 3"/>
          <p:cNvSpPr>
            <a:spLocks noGrp="1"/>
          </p:cNvSpPr>
          <p:nvPr>
            <p:ph type="sldNum" sz="quarter" idx="10"/>
          </p:nvPr>
        </p:nvSpPr>
        <p:spPr/>
        <p:txBody>
          <a:bodyPr/>
          <a:lstStyle/>
          <a:p>
            <a:pPr>
              <a:defRPr/>
            </a:pPr>
            <a:fld id="{C2DCE9FD-D644-43EF-97D1-4F805291BB22}"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6339F-07A6-42CF-A5E0-B9640A0F055C}" type="slidenum">
              <a:rPr lang="en-US"/>
              <a:pPr/>
              <a:t>25</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neurobiological</a:t>
            </a:r>
            <a:r>
              <a:rPr lang="en-US" baseline="0" dirty="0" smtClean="0"/>
              <a:t> understanding of goal directed behavior  requires an understanding of the how stages of information processing emerge. They psychophysical foundation for studying goal directed behavior were laid out by some pioneering work of </a:t>
            </a:r>
            <a:r>
              <a:rPr lang="en-US" baseline="0" dirty="0" err="1" smtClean="0"/>
              <a:t>Donders</a:t>
            </a:r>
            <a:r>
              <a:rPr lang="en-US" baseline="0" dirty="0" smtClean="0"/>
              <a:t> some of which is known as mental chronometry. </a:t>
            </a:r>
            <a:endParaRPr lang="en-US" dirty="0"/>
          </a:p>
        </p:txBody>
      </p:sp>
      <p:sp>
        <p:nvSpPr>
          <p:cNvPr id="4" name="Slide Number Placeholder 3"/>
          <p:cNvSpPr>
            <a:spLocks noGrp="1"/>
          </p:cNvSpPr>
          <p:nvPr>
            <p:ph type="sldNum" sz="quarter" idx="10"/>
          </p:nvPr>
        </p:nvSpPr>
        <p:spPr/>
        <p:txBody>
          <a:bodyPr/>
          <a:lstStyle/>
          <a:p>
            <a:pPr>
              <a:defRPr/>
            </a:pPr>
            <a:fld id="{C2DCE9FD-D644-43EF-97D1-4F805291BB22}"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Neural</a:t>
            </a:r>
            <a:r>
              <a:rPr lang="en-US" baseline="0" dirty="0" smtClean="0"/>
              <a:t> basis of cognitive behavior can be understood using different approaches. From brain lesions , electrophysiological single unit recordings at cellular level, </a:t>
            </a:r>
            <a:r>
              <a:rPr lang="en-US" baseline="0" dirty="0" err="1" smtClean="0"/>
              <a:t>pharmacologicaL</a:t>
            </a:r>
            <a:r>
              <a:rPr lang="en-US" baseline="0" dirty="0" smtClean="0"/>
              <a:t> and genetic studies, in particular identifying regulatory networks, direct stimulation of neural areas, inducing lesions temporarily non-invasively and finally through functional </a:t>
            </a:r>
            <a:r>
              <a:rPr lang="en-US" baseline="0" dirty="0" err="1" smtClean="0"/>
              <a:t>neuroimaging</a:t>
            </a:r>
            <a:r>
              <a:rPr lang="en-US" baseline="0" dirty="0" smtClean="0"/>
              <a:t> of metabolic and electrical activities in the brain.</a:t>
            </a:r>
            <a:endParaRPr lang="en-US" dirty="0"/>
          </a:p>
        </p:txBody>
      </p:sp>
      <p:sp>
        <p:nvSpPr>
          <p:cNvPr id="4" name="Slide Number Placeholder 3"/>
          <p:cNvSpPr>
            <a:spLocks noGrp="1"/>
          </p:cNvSpPr>
          <p:nvPr>
            <p:ph type="sldNum" sz="quarter" idx="10"/>
          </p:nvPr>
        </p:nvSpPr>
        <p:spPr/>
        <p:txBody>
          <a:bodyPr/>
          <a:lstStyle/>
          <a:p>
            <a:pPr>
              <a:defRPr/>
            </a:pPr>
            <a:fld id="{C2DCE9FD-D644-43EF-97D1-4F805291BB22}"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A41C38-9C30-4E2C-8D74-97D6423D3EE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DCE9FD-D644-43EF-97D1-4F805291BB22}"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DCE9FD-D644-43EF-97D1-4F805291BB22}"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9EF79-5E95-4144-A752-20860A3D456C}" type="slidenum">
              <a:rPr lang="en-US"/>
              <a:pPr/>
              <a:t>19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r>
              <a:rPr lang="en-US"/>
              <a:t>Here is a statistical model of spiking activity. We can model background spiking activity in a neural recording area with an point process. Signal N at time t dependent on its own history up to an order p. gamma’s  are constant coefficients which weigh the history and are called GLMcoefficients. </a:t>
            </a:r>
          </a:p>
          <a:p>
            <a:r>
              <a:rPr lang="en-US"/>
              <a:t>Now a neural input It from an earlier processing stage can affect this recording area at time t which results to a interaction with the tissue in the recording area. This can be now captured by adding introducing a lambda0(t) in this generative model. However in a realistic situation this amplitude and latency of this rate will vary on every trial. For example input coming at different time t-tau with a scaling factor will affect the tissue. This can be modeled by adding a trial by trial scaling factor and latency on the Input as brs and taurs. Hence the entire parameter space can be represented as a,p,b,tau and It needs to be inferred to approximately model the system. I will skip the maths of fitting this model for the purpose of this talk. But please feel free to ask me about this later. Instead I will show you some results of the modeling.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3B36A-5391-4114-A4F7-8A9C8229A0A4}" type="slidenum">
              <a:rPr lang="en-US"/>
              <a:pPr/>
              <a:t>21</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a:t>Here is a statistical model of LFP activity. We can model background activity in a neural recording area with an autoregressive process. Signal S at time t dependent on its own history up to an order p plus white noise epsilon. a’s  are constant coefficients which weigh the history and are called AR coefficients. </a:t>
            </a:r>
          </a:p>
          <a:p>
            <a:r>
              <a:rPr lang="en-US"/>
              <a:t>Now a neural input It from an earlier processing stage can affect this recording area at time t which results to a interaction with the tissue in the recording area. This can be now captured by adding a term It in this generative model. However in a realistic situation this amplitude and latency of this input will vary on every trial. For example input coming at different time t-tau with a scaling factor will affect the tissue. This can be modeled by adding a trial by trial scaling factor and latency on the Input as brs and taurs. Hence the entire parameter space can be represented as a,p,b,tau and It needs to be inferred to approximately model the system. In the next step I show you how to infer It and decode the other paramters.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16D0B-A5BB-4A56-9A93-74ADBAAC55A6}" type="slidenum">
              <a:rPr lang="en-US"/>
              <a:pPr/>
              <a:t>23</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5FCD8B19-2B59-45C7-A16F-7F3D0029DFC8}"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70E29EF-985B-488A-B3E7-FF939321A75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100F4D7-7322-4304-9DE4-ECC13D47A5A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7E6B9CD-F028-497B-96BE-FF867E7DC79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8CE58239-3188-480B-8D3C-14C48A199D00}"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9FFD8F2C-142B-4647-94C8-85977D7F30E4}"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A97881BE-1D00-409C-9063-78ED2B4D15E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7410EDB8-8054-47F6-B24D-EEBF8636CCDD}"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7BE4E2C0-3768-4262-A1C7-DB69AF87894B}" type="datetimeFigureOut">
              <a:rPr lang="en-US" smtClean="0"/>
              <a:pPr>
                <a:defRPr/>
              </a:pPr>
              <a:t>3/14/2011</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B6B11D9C-01DF-4BD5-AE60-E48D0723818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25DA900-0B7C-4CE0-9A81-0038F8F72B01}"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010D5F61-DF7F-49E9-AC06-04431634DBF8}"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lum bright="-65000" contrast="20000"/>
          </a:blip>
          <a:srcRect/>
          <a:tile tx="0" ty="0" sx="50000" sy="50000" flip="none" algn="t"/>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F8349779-F171-49BE-AAD3-85E5BE7DDB86}"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6.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3.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png"/><Relationship Id="rId10" Type="http://schemas.openxmlformats.org/officeDocument/2006/relationships/image" Target="../media/image12.gif"/><Relationship Id="rId4" Type="http://schemas.openxmlformats.org/officeDocument/2006/relationships/image" Target="../media/image4.jpeg"/><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28600"/>
            <a:ext cx="8229600" cy="2209800"/>
          </a:xfrm>
        </p:spPr>
        <p:txBody>
          <a:bodyPr>
            <a:normAutofit fontScale="90000"/>
          </a:bodyPr>
          <a:lstStyle/>
          <a:p>
            <a:pPr algn="l"/>
            <a:r>
              <a:rPr lang="en-US" dirty="0" smtClean="0"/>
              <a:t>Decoding trial – by – trial information processing from brain electric activity</a:t>
            </a:r>
            <a:endParaRPr lang="en-US" dirty="0"/>
          </a:p>
        </p:txBody>
      </p:sp>
      <p:sp>
        <p:nvSpPr>
          <p:cNvPr id="4" name="Subtitle 3"/>
          <p:cNvSpPr>
            <a:spLocks noGrp="1"/>
          </p:cNvSpPr>
          <p:nvPr>
            <p:ph type="subTitle" idx="1"/>
          </p:nvPr>
        </p:nvSpPr>
        <p:spPr>
          <a:xfrm>
            <a:off x="990600" y="2971800"/>
            <a:ext cx="7017434" cy="2514600"/>
          </a:xfrm>
        </p:spPr>
        <p:txBody>
          <a:bodyPr>
            <a:normAutofit fontScale="92500" lnSpcReduction="10000"/>
          </a:bodyPr>
          <a:lstStyle/>
          <a:p>
            <a:pPr algn="ctr"/>
            <a:r>
              <a:rPr lang="en-US" dirty="0" smtClean="0"/>
              <a:t>Arpan Banerjee</a:t>
            </a:r>
          </a:p>
          <a:p>
            <a:pPr algn="ctr"/>
            <a:endParaRPr lang="en-US" dirty="0" smtClean="0"/>
          </a:p>
          <a:p>
            <a:pPr algn="ctr"/>
            <a:r>
              <a:rPr lang="en-US" sz="2800" dirty="0" smtClean="0"/>
              <a:t>Research Fellow</a:t>
            </a:r>
          </a:p>
          <a:p>
            <a:pPr algn="ctr"/>
            <a:r>
              <a:rPr lang="en-US" sz="2800" dirty="0" smtClean="0"/>
              <a:t>National Institute of Deafness and Other Communication Disorders</a:t>
            </a:r>
          </a:p>
          <a:p>
            <a:pPr algn="ctr"/>
            <a:r>
              <a:rPr lang="en-US" sz="2800" dirty="0" smtClean="0"/>
              <a:t>National Institutes of Health, USA</a:t>
            </a:r>
            <a:endParaRPr lang="en-US" sz="2800" dirty="0"/>
          </a:p>
        </p:txBody>
      </p:sp>
      <p:pic>
        <p:nvPicPr>
          <p:cNvPr id="6" name="Picture 250" descr="Picture1.png"/>
          <p:cNvPicPr>
            <a:picLocks noChangeAspect="1"/>
          </p:cNvPicPr>
          <p:nvPr/>
        </p:nvPicPr>
        <p:blipFill>
          <a:blip r:embed="rId2"/>
          <a:srcRect/>
          <a:stretch>
            <a:fillRect/>
          </a:stretch>
        </p:blipFill>
        <p:spPr bwMode="auto">
          <a:xfrm>
            <a:off x="2819400" y="5410200"/>
            <a:ext cx="3352800" cy="1596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chemeClr val="tx1"/>
                </a:solidFill>
              </a:rPr>
              <a:t>Electrophysiological recordings in primates</a:t>
            </a:r>
            <a:endParaRPr lang="en-US" dirty="0">
              <a:solidFill>
                <a:schemeClr val="tx1"/>
              </a:solidFill>
            </a:endParaRPr>
          </a:p>
        </p:txBody>
      </p:sp>
      <p:grpSp>
        <p:nvGrpSpPr>
          <p:cNvPr id="14" name="Group 13"/>
          <p:cNvGrpSpPr/>
          <p:nvPr/>
        </p:nvGrpSpPr>
        <p:grpSpPr>
          <a:xfrm>
            <a:off x="2438400" y="2057400"/>
            <a:ext cx="4572000" cy="3733800"/>
            <a:chOff x="1752600" y="4166474"/>
            <a:chExt cx="2895600" cy="2416016"/>
          </a:xfrm>
        </p:grpSpPr>
        <p:pic>
          <p:nvPicPr>
            <p:cNvPr id="3" name="Picture 2" descr="C:\Arpan\Presentations\ISIBangalore\brain-machine-interface.jpg"/>
            <p:cNvPicPr>
              <a:picLocks noChangeAspect="1" noChangeArrowheads="1"/>
            </p:cNvPicPr>
            <p:nvPr/>
          </p:nvPicPr>
          <p:blipFill>
            <a:blip r:embed="rId3"/>
            <a:srcRect/>
            <a:stretch>
              <a:fillRect/>
            </a:stretch>
          </p:blipFill>
          <p:spPr bwMode="auto">
            <a:xfrm>
              <a:off x="1752600" y="4166474"/>
              <a:ext cx="2895600" cy="2416016"/>
            </a:xfrm>
            <a:prstGeom prst="rect">
              <a:avLst/>
            </a:prstGeom>
            <a:noFill/>
          </p:spPr>
        </p:pic>
        <p:sp>
          <p:nvSpPr>
            <p:cNvPr id="10" name="Freeform 9"/>
            <p:cNvSpPr/>
            <p:nvPr/>
          </p:nvSpPr>
          <p:spPr>
            <a:xfrm>
              <a:off x="3124200" y="5029200"/>
              <a:ext cx="1025769" cy="1268437"/>
            </a:xfrm>
            <a:custGeom>
              <a:avLst/>
              <a:gdLst>
                <a:gd name="connsiteX0" fmla="*/ 0 w 1153551"/>
                <a:gd name="connsiteY0" fmla="*/ 731520 h 1233268"/>
                <a:gd name="connsiteX1" fmla="*/ 604911 w 1153551"/>
                <a:gd name="connsiteY1" fmla="*/ 1111348 h 1233268"/>
                <a:gd name="connsiteX2" fmla="*/ 1153551 w 1153551"/>
                <a:gd name="connsiteY2" fmla="*/ 0 h 1233268"/>
              </a:gdLst>
              <a:ahLst/>
              <a:cxnLst>
                <a:cxn ang="0">
                  <a:pos x="connsiteX0" y="connsiteY0"/>
                </a:cxn>
                <a:cxn ang="0">
                  <a:pos x="connsiteX1" y="connsiteY1"/>
                </a:cxn>
                <a:cxn ang="0">
                  <a:pos x="connsiteX2" y="connsiteY2"/>
                </a:cxn>
              </a:cxnLst>
              <a:rect l="l" t="t" r="r" b="b"/>
              <a:pathLst>
                <a:path w="1153551" h="1233268">
                  <a:moveTo>
                    <a:pt x="0" y="731520"/>
                  </a:moveTo>
                  <a:cubicBezTo>
                    <a:pt x="206326" y="982394"/>
                    <a:pt x="412653" y="1233268"/>
                    <a:pt x="604911" y="1111348"/>
                  </a:cubicBezTo>
                  <a:cubicBezTo>
                    <a:pt x="797169" y="989428"/>
                    <a:pt x="975360" y="494714"/>
                    <a:pt x="115355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786597" y="4407877"/>
              <a:ext cx="206326" cy="572086"/>
            </a:xfrm>
            <a:custGeom>
              <a:avLst/>
              <a:gdLst>
                <a:gd name="connsiteX0" fmla="*/ 98474 w 206326"/>
                <a:gd name="connsiteY0" fmla="*/ 572086 h 572086"/>
                <a:gd name="connsiteX1" fmla="*/ 14068 w 206326"/>
                <a:gd name="connsiteY1" fmla="*/ 276665 h 572086"/>
                <a:gd name="connsiteX2" fmla="*/ 182880 w 206326"/>
                <a:gd name="connsiteY2" fmla="*/ 37514 h 572086"/>
                <a:gd name="connsiteX3" fmla="*/ 154745 w 206326"/>
                <a:gd name="connsiteY3" fmla="*/ 51581 h 572086"/>
              </a:gdLst>
              <a:ahLst/>
              <a:cxnLst>
                <a:cxn ang="0">
                  <a:pos x="connsiteX0" y="connsiteY0"/>
                </a:cxn>
                <a:cxn ang="0">
                  <a:pos x="connsiteX1" y="connsiteY1"/>
                </a:cxn>
                <a:cxn ang="0">
                  <a:pos x="connsiteX2" y="connsiteY2"/>
                </a:cxn>
                <a:cxn ang="0">
                  <a:pos x="connsiteX3" y="connsiteY3"/>
                </a:cxn>
              </a:cxnLst>
              <a:rect l="l" t="t" r="r" b="b"/>
              <a:pathLst>
                <a:path w="206326" h="572086">
                  <a:moveTo>
                    <a:pt x="98474" y="572086"/>
                  </a:moveTo>
                  <a:cubicBezTo>
                    <a:pt x="49237" y="468923"/>
                    <a:pt x="0" y="365760"/>
                    <a:pt x="14068" y="276665"/>
                  </a:cubicBezTo>
                  <a:cubicBezTo>
                    <a:pt x="28136" y="187570"/>
                    <a:pt x="159434" y="75028"/>
                    <a:pt x="182880" y="37514"/>
                  </a:cubicBezTo>
                  <a:cubicBezTo>
                    <a:pt x="206326" y="0"/>
                    <a:pt x="154745" y="51581"/>
                    <a:pt x="154745" y="5158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2667000" y="4572000"/>
              <a:ext cx="114300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Electrophysiological recordings in primates</a:t>
            </a:r>
            <a:endParaRPr lang="en-US" dirty="0"/>
          </a:p>
        </p:txBody>
      </p:sp>
      <p:pic>
        <p:nvPicPr>
          <p:cNvPr id="4" name="Picture 5" descr="DoubleChamberBrain"/>
          <p:cNvPicPr>
            <a:picLocks noChangeAspect="1" noChangeArrowheads="1"/>
          </p:cNvPicPr>
          <p:nvPr/>
        </p:nvPicPr>
        <p:blipFill>
          <a:blip r:embed="rId2"/>
          <a:srcRect/>
          <a:stretch>
            <a:fillRect/>
          </a:stretch>
        </p:blipFill>
        <p:spPr bwMode="auto">
          <a:xfrm>
            <a:off x="914400" y="2286000"/>
            <a:ext cx="2895600" cy="2308802"/>
          </a:xfrm>
          <a:prstGeom prst="rect">
            <a:avLst/>
          </a:prstGeom>
          <a:noFill/>
        </p:spPr>
      </p:pic>
      <p:pic>
        <p:nvPicPr>
          <p:cNvPr id="7" name="Picture 6" descr="MacaqueBrainLineDiagram.gif"/>
          <p:cNvPicPr>
            <a:picLocks noChangeAspect="1"/>
          </p:cNvPicPr>
          <p:nvPr/>
        </p:nvPicPr>
        <p:blipFill>
          <a:blip r:embed="rId3"/>
          <a:stretch>
            <a:fillRect/>
          </a:stretch>
        </p:blipFill>
        <p:spPr>
          <a:xfrm>
            <a:off x="4953000" y="2286000"/>
            <a:ext cx="3200400" cy="2474155"/>
          </a:xfrm>
          <a:prstGeom prst="rect">
            <a:avLst/>
          </a:prstGeom>
          <a:ln>
            <a:noFill/>
          </a:ln>
        </p:spPr>
      </p:pic>
      <p:pic>
        <p:nvPicPr>
          <p:cNvPr id="8" name="Picture 5"/>
          <p:cNvPicPr>
            <a:picLocks noChangeAspect="1" noChangeArrowheads="1"/>
          </p:cNvPicPr>
          <p:nvPr/>
        </p:nvPicPr>
        <p:blipFill>
          <a:blip r:embed="rId4" cstate="print"/>
          <a:srcRect/>
          <a:stretch>
            <a:fillRect/>
          </a:stretch>
        </p:blipFill>
        <p:spPr bwMode="auto">
          <a:xfrm>
            <a:off x="7010400" y="2819400"/>
            <a:ext cx="478923" cy="306664"/>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Coordination: Experimental task</a:t>
            </a:r>
            <a:endParaRPr lang="en-US" dirty="0"/>
          </a:p>
        </p:txBody>
      </p:sp>
      <p:sp>
        <p:nvSpPr>
          <p:cNvPr id="9" name="Text Box 10"/>
          <p:cNvSpPr txBox="1">
            <a:spLocks noChangeArrowheads="1"/>
          </p:cNvSpPr>
          <p:nvPr/>
        </p:nvSpPr>
        <p:spPr bwMode="auto">
          <a:xfrm>
            <a:off x="4953000" y="4419600"/>
            <a:ext cx="3758897" cy="646331"/>
          </a:xfrm>
          <a:prstGeom prst="rect">
            <a:avLst/>
          </a:prstGeom>
          <a:noFill/>
          <a:ln w="9525" algn="ctr">
            <a:noFill/>
            <a:miter lim="800000"/>
            <a:headEnd/>
            <a:tailEnd/>
          </a:ln>
          <a:effectLst/>
        </p:spPr>
        <p:txBody>
          <a:bodyPr wrap="square">
            <a:spAutoFit/>
          </a:bodyPr>
          <a:lstStyle/>
          <a:p>
            <a:r>
              <a:rPr lang="en-US" dirty="0"/>
              <a:t>SRT: Saccade reaction time</a:t>
            </a:r>
          </a:p>
          <a:p>
            <a:r>
              <a:rPr lang="en-US" dirty="0"/>
              <a:t>RRT: Reach reaction time</a:t>
            </a:r>
          </a:p>
        </p:txBody>
      </p:sp>
      <p:pic>
        <p:nvPicPr>
          <p:cNvPr id="10" name="Picture 9" descr="RaceBaselineBox.gif"/>
          <p:cNvPicPr>
            <a:picLocks noChangeAspect="1"/>
          </p:cNvPicPr>
          <p:nvPr/>
        </p:nvPicPr>
        <p:blipFill>
          <a:blip r:embed="rId2"/>
          <a:stretch>
            <a:fillRect/>
          </a:stretch>
        </p:blipFill>
        <p:spPr>
          <a:xfrm>
            <a:off x="457200" y="3039877"/>
            <a:ext cx="1800225" cy="1608323"/>
          </a:xfrm>
          <a:prstGeom prst="rect">
            <a:avLst/>
          </a:prstGeom>
          <a:ln>
            <a:solidFill>
              <a:schemeClr val="tx1"/>
            </a:solidFill>
          </a:ln>
        </p:spPr>
      </p:pic>
      <p:pic>
        <p:nvPicPr>
          <p:cNvPr id="5" name="Picture 4" descr="RaceLocCueBox.gif"/>
          <p:cNvPicPr>
            <a:picLocks noChangeAspect="1"/>
          </p:cNvPicPr>
          <p:nvPr/>
        </p:nvPicPr>
        <p:blipFill>
          <a:blip r:embed="rId3"/>
          <a:stretch>
            <a:fillRect/>
          </a:stretch>
        </p:blipFill>
        <p:spPr>
          <a:xfrm>
            <a:off x="2514600" y="2618088"/>
            <a:ext cx="1834624" cy="1639055"/>
          </a:xfrm>
          <a:prstGeom prst="rect">
            <a:avLst/>
          </a:prstGeom>
          <a:ln>
            <a:solidFill>
              <a:schemeClr val="tx1"/>
            </a:solidFill>
          </a:ln>
        </p:spPr>
      </p:pic>
      <p:pic>
        <p:nvPicPr>
          <p:cNvPr id="6" name="Picture 5" descr="RaceGoCueBox.gif"/>
          <p:cNvPicPr>
            <a:picLocks noChangeAspect="1"/>
          </p:cNvPicPr>
          <p:nvPr/>
        </p:nvPicPr>
        <p:blipFill>
          <a:blip r:embed="rId4"/>
          <a:stretch>
            <a:fillRect/>
          </a:stretch>
        </p:blipFill>
        <p:spPr>
          <a:xfrm>
            <a:off x="4642376" y="2362200"/>
            <a:ext cx="1834624" cy="1639055"/>
          </a:xfrm>
          <a:prstGeom prst="rect">
            <a:avLst/>
          </a:prstGeom>
          <a:ln>
            <a:solidFill>
              <a:schemeClr val="tx1"/>
            </a:solidFill>
          </a:ln>
        </p:spPr>
      </p:pic>
      <p:pic>
        <p:nvPicPr>
          <p:cNvPr id="8" name="Picture 7" descr="TagsOff.gif"/>
          <p:cNvPicPr>
            <a:picLocks noChangeAspect="1"/>
          </p:cNvPicPr>
          <p:nvPr/>
        </p:nvPicPr>
        <p:blipFill>
          <a:blip r:embed="rId5"/>
          <a:stretch>
            <a:fillRect/>
          </a:stretch>
        </p:blipFill>
        <p:spPr>
          <a:xfrm>
            <a:off x="6686224" y="2006438"/>
            <a:ext cx="1848176" cy="1651162"/>
          </a:xfrm>
          <a:prstGeom prst="rect">
            <a:avLst/>
          </a:prstGeom>
          <a:ln>
            <a:solidFill>
              <a:schemeClr val="tx1"/>
            </a:solidFill>
          </a:ln>
        </p:spPr>
      </p:pic>
      <p:pic>
        <p:nvPicPr>
          <p:cNvPr id="11" name="Picture 10" descr="TargsAcq.gif"/>
          <p:cNvPicPr>
            <a:picLocks noChangeAspect="1"/>
          </p:cNvPicPr>
          <p:nvPr/>
        </p:nvPicPr>
        <p:blipFill>
          <a:blip r:embed="rId6"/>
          <a:stretch>
            <a:fillRect/>
          </a:stretch>
        </p:blipFill>
        <p:spPr>
          <a:xfrm>
            <a:off x="6858000" y="2057400"/>
            <a:ext cx="1828800" cy="1633852"/>
          </a:xfrm>
          <a:prstGeom prst="rect">
            <a:avLst/>
          </a:prstGeom>
          <a:ln>
            <a:solidFill>
              <a:schemeClr val="tx1"/>
            </a:solidFill>
          </a:ln>
        </p:spPr>
      </p:pic>
      <p:grpSp>
        <p:nvGrpSpPr>
          <p:cNvPr id="16" name="Group 15"/>
          <p:cNvGrpSpPr/>
          <p:nvPr/>
        </p:nvGrpSpPr>
        <p:grpSpPr>
          <a:xfrm>
            <a:off x="457200" y="1828800"/>
            <a:ext cx="8229600" cy="2743200"/>
            <a:chOff x="381000" y="4114800"/>
            <a:chExt cx="8229600" cy="2743200"/>
          </a:xfrm>
        </p:grpSpPr>
        <p:pic>
          <p:nvPicPr>
            <p:cNvPr id="12" name="Picture 11" descr="RaceBaselineBox.gif"/>
            <p:cNvPicPr>
              <a:picLocks noChangeAspect="1"/>
            </p:cNvPicPr>
            <p:nvPr/>
          </p:nvPicPr>
          <p:blipFill>
            <a:blip r:embed="rId2"/>
            <a:stretch>
              <a:fillRect/>
            </a:stretch>
          </p:blipFill>
          <p:spPr>
            <a:xfrm>
              <a:off x="381000" y="5249677"/>
              <a:ext cx="1800225" cy="1608323"/>
            </a:xfrm>
            <a:prstGeom prst="rect">
              <a:avLst/>
            </a:prstGeom>
            <a:ln>
              <a:solidFill>
                <a:schemeClr val="tx1"/>
              </a:solidFill>
            </a:ln>
          </p:spPr>
        </p:pic>
        <p:pic>
          <p:nvPicPr>
            <p:cNvPr id="13" name="Picture 12" descr="RaceLocCueBox.gif"/>
            <p:cNvPicPr>
              <a:picLocks noChangeAspect="1"/>
            </p:cNvPicPr>
            <p:nvPr/>
          </p:nvPicPr>
          <p:blipFill>
            <a:blip r:embed="rId3"/>
            <a:stretch>
              <a:fillRect/>
            </a:stretch>
          </p:blipFill>
          <p:spPr>
            <a:xfrm>
              <a:off x="2438400" y="4827888"/>
              <a:ext cx="1834624" cy="1639055"/>
            </a:xfrm>
            <a:prstGeom prst="rect">
              <a:avLst/>
            </a:prstGeom>
            <a:ln>
              <a:solidFill>
                <a:schemeClr val="tx1"/>
              </a:solidFill>
            </a:ln>
          </p:spPr>
        </p:pic>
        <p:pic>
          <p:nvPicPr>
            <p:cNvPr id="14" name="Picture 13" descr="RaceGoCueBox.gif"/>
            <p:cNvPicPr>
              <a:picLocks noChangeAspect="1"/>
            </p:cNvPicPr>
            <p:nvPr/>
          </p:nvPicPr>
          <p:blipFill>
            <a:blip r:embed="rId4"/>
            <a:stretch>
              <a:fillRect/>
            </a:stretch>
          </p:blipFill>
          <p:spPr>
            <a:xfrm>
              <a:off x="4566176" y="4572000"/>
              <a:ext cx="1834624" cy="1639055"/>
            </a:xfrm>
            <a:prstGeom prst="rect">
              <a:avLst/>
            </a:prstGeom>
            <a:ln>
              <a:solidFill>
                <a:schemeClr val="tx1"/>
              </a:solidFill>
            </a:ln>
          </p:spPr>
        </p:pic>
        <p:pic>
          <p:nvPicPr>
            <p:cNvPr id="15" name="Picture 14" descr="TargsAcq.gif"/>
            <p:cNvPicPr>
              <a:picLocks noChangeAspect="1"/>
            </p:cNvPicPr>
            <p:nvPr/>
          </p:nvPicPr>
          <p:blipFill>
            <a:blip r:embed="rId6"/>
            <a:stretch>
              <a:fillRect/>
            </a:stretch>
          </p:blipFill>
          <p:spPr>
            <a:xfrm>
              <a:off x="6781800" y="4114800"/>
              <a:ext cx="1828800" cy="1633852"/>
            </a:xfrm>
            <a:prstGeom prst="rect">
              <a:avLst/>
            </a:prstGeom>
            <a:ln>
              <a:solidFill>
                <a:schemeClr val="tx1"/>
              </a:solidFill>
            </a:ln>
          </p:spPr>
        </p:pic>
      </p:grpSp>
      <p:grpSp>
        <p:nvGrpSpPr>
          <p:cNvPr id="47" name="Group 46"/>
          <p:cNvGrpSpPr/>
          <p:nvPr/>
        </p:nvGrpSpPr>
        <p:grpSpPr>
          <a:xfrm>
            <a:off x="228600" y="5410200"/>
            <a:ext cx="8382000" cy="1283732"/>
            <a:chOff x="228600" y="5410200"/>
            <a:chExt cx="8382000" cy="1283732"/>
          </a:xfrm>
        </p:grpSpPr>
        <p:cxnSp>
          <p:nvCxnSpPr>
            <p:cNvPr id="18" name="Straight Connector 17"/>
            <p:cNvCxnSpPr/>
            <p:nvPr/>
          </p:nvCxnSpPr>
          <p:spPr>
            <a:xfrm>
              <a:off x="1828800" y="5791200"/>
              <a:ext cx="4648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29400" y="5410200"/>
              <a:ext cx="1981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362700" y="5524500"/>
              <a:ext cx="381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28800" y="6172200"/>
              <a:ext cx="510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6819900" y="5905500"/>
              <a:ext cx="381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86600" y="5791200"/>
              <a:ext cx="15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5562600"/>
              <a:ext cx="1441420" cy="369332"/>
            </a:xfrm>
            <a:prstGeom prst="rect">
              <a:avLst/>
            </a:prstGeom>
            <a:noFill/>
          </p:spPr>
          <p:txBody>
            <a:bodyPr wrap="none" rtlCol="0">
              <a:spAutoFit/>
            </a:bodyPr>
            <a:lstStyle/>
            <a:p>
              <a:r>
                <a:rPr lang="en-US" dirty="0" smtClean="0"/>
                <a:t>Eye position</a:t>
              </a:r>
              <a:endParaRPr lang="en-US" dirty="0"/>
            </a:p>
          </p:txBody>
        </p:sp>
        <p:sp>
          <p:nvSpPr>
            <p:cNvPr id="38" name="TextBox 37"/>
            <p:cNvSpPr txBox="1"/>
            <p:nvPr/>
          </p:nvSpPr>
          <p:spPr>
            <a:xfrm>
              <a:off x="228600" y="5943600"/>
              <a:ext cx="1595309" cy="369332"/>
            </a:xfrm>
            <a:prstGeom prst="rect">
              <a:avLst/>
            </a:prstGeom>
            <a:noFill/>
          </p:spPr>
          <p:txBody>
            <a:bodyPr wrap="none" rtlCol="0">
              <a:spAutoFit/>
            </a:bodyPr>
            <a:lstStyle/>
            <a:p>
              <a:r>
                <a:rPr lang="en-US" dirty="0" smtClean="0"/>
                <a:t>Hand position</a:t>
              </a:r>
              <a:endParaRPr lang="en-US" dirty="0"/>
            </a:p>
          </p:txBody>
        </p:sp>
        <p:cxnSp>
          <p:nvCxnSpPr>
            <p:cNvPr id="42" name="Straight Connector 41"/>
            <p:cNvCxnSpPr/>
            <p:nvPr/>
          </p:nvCxnSpPr>
          <p:spPr>
            <a:xfrm rot="5400000">
              <a:off x="5105400" y="5791200"/>
              <a:ext cx="761206"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6324600"/>
              <a:ext cx="979755" cy="369332"/>
            </a:xfrm>
            <a:prstGeom prst="rect">
              <a:avLst/>
            </a:prstGeom>
            <a:noFill/>
          </p:spPr>
          <p:txBody>
            <a:bodyPr wrap="none" rtlCol="0">
              <a:spAutoFit/>
            </a:bodyPr>
            <a:lstStyle/>
            <a:p>
              <a:r>
                <a:rPr lang="en-US" dirty="0" smtClean="0"/>
                <a:t>Go Cue</a:t>
              </a:r>
              <a:endParaRPr lang="en-US" dirty="0"/>
            </a:p>
          </p:txBody>
        </p:sp>
        <p:sp>
          <p:nvSpPr>
            <p:cNvPr id="45" name="Rectangle 44"/>
            <p:cNvSpPr/>
            <p:nvPr/>
          </p:nvSpPr>
          <p:spPr>
            <a:xfrm>
              <a:off x="5638800" y="5410200"/>
              <a:ext cx="642163" cy="369332"/>
            </a:xfrm>
            <a:prstGeom prst="rect">
              <a:avLst/>
            </a:prstGeom>
          </p:spPr>
          <p:txBody>
            <a:bodyPr wrap="none">
              <a:spAutoFit/>
            </a:bodyPr>
            <a:lstStyle/>
            <a:p>
              <a:r>
                <a:rPr lang="en-US" dirty="0" smtClean="0"/>
                <a:t>SRT</a:t>
              </a:r>
              <a:endParaRPr lang="en-US" dirty="0"/>
            </a:p>
          </p:txBody>
        </p:sp>
        <p:sp>
          <p:nvSpPr>
            <p:cNvPr id="46" name="Rectangle 45"/>
            <p:cNvSpPr/>
            <p:nvPr/>
          </p:nvSpPr>
          <p:spPr>
            <a:xfrm>
              <a:off x="6248400" y="5791200"/>
              <a:ext cx="654988" cy="369332"/>
            </a:xfrm>
            <a:prstGeom prst="rect">
              <a:avLst/>
            </a:prstGeom>
          </p:spPr>
          <p:txBody>
            <a:bodyPr wrap="none">
              <a:spAutoFit/>
            </a:bodyPr>
            <a:lstStyle/>
            <a:p>
              <a:r>
                <a:rPr lang="en-US" dirty="0" smtClean="0"/>
                <a:t>RRT</a:t>
              </a:r>
              <a:endParaRPr lang="en-US" dirty="0"/>
            </a:p>
          </p:txBody>
        </p:sp>
      </p:grpSp>
      <p:sp>
        <p:nvSpPr>
          <p:cNvPr id="48" name="TextBox 47"/>
          <p:cNvSpPr txBox="1"/>
          <p:nvPr/>
        </p:nvSpPr>
        <p:spPr>
          <a:xfrm>
            <a:off x="762000" y="4876800"/>
            <a:ext cx="1069524" cy="369332"/>
          </a:xfrm>
          <a:prstGeom prst="rect">
            <a:avLst/>
          </a:prstGeom>
          <a:noFill/>
        </p:spPr>
        <p:txBody>
          <a:bodyPr wrap="none" rtlCol="0">
            <a:spAutoFit/>
          </a:bodyPr>
          <a:lstStyle/>
          <a:p>
            <a:r>
              <a:rPr lang="en-US" dirty="0" smtClean="0"/>
              <a:t>Baseline</a:t>
            </a:r>
            <a:endParaRPr lang="en-US" dirty="0"/>
          </a:p>
        </p:txBody>
      </p:sp>
      <p:sp>
        <p:nvSpPr>
          <p:cNvPr id="49" name="TextBox 48"/>
          <p:cNvSpPr txBox="1"/>
          <p:nvPr/>
        </p:nvSpPr>
        <p:spPr>
          <a:xfrm>
            <a:off x="2514600" y="4495800"/>
            <a:ext cx="1813317" cy="369332"/>
          </a:xfrm>
          <a:prstGeom prst="rect">
            <a:avLst/>
          </a:prstGeom>
          <a:noFill/>
        </p:spPr>
        <p:txBody>
          <a:bodyPr wrap="none" rtlCol="0">
            <a:spAutoFit/>
          </a:bodyPr>
          <a:lstStyle/>
          <a:p>
            <a:r>
              <a:rPr lang="en-US" dirty="0" smtClean="0"/>
              <a:t>Location cue on</a:t>
            </a:r>
            <a:endParaRPr lang="en-US" dirty="0"/>
          </a:p>
        </p:txBody>
      </p:sp>
      <p:sp>
        <p:nvSpPr>
          <p:cNvPr id="50" name="TextBox 49"/>
          <p:cNvSpPr txBox="1"/>
          <p:nvPr/>
        </p:nvSpPr>
        <p:spPr>
          <a:xfrm>
            <a:off x="5029200" y="4038600"/>
            <a:ext cx="979755" cy="369332"/>
          </a:xfrm>
          <a:prstGeom prst="rect">
            <a:avLst/>
          </a:prstGeom>
          <a:noFill/>
        </p:spPr>
        <p:txBody>
          <a:bodyPr wrap="none" rtlCol="0">
            <a:spAutoFit/>
          </a:bodyPr>
          <a:lstStyle/>
          <a:p>
            <a:r>
              <a:rPr lang="en-US" dirty="0" smtClean="0"/>
              <a:t>Go Cue</a:t>
            </a:r>
            <a:endParaRPr lang="en-US" dirty="0"/>
          </a:p>
        </p:txBody>
      </p:sp>
      <p:sp>
        <p:nvSpPr>
          <p:cNvPr id="51" name="Rectangle 50"/>
          <p:cNvSpPr/>
          <p:nvPr/>
        </p:nvSpPr>
        <p:spPr>
          <a:xfrm>
            <a:off x="6934200" y="3810000"/>
            <a:ext cx="1646669" cy="369332"/>
          </a:xfrm>
          <a:prstGeom prst="rect">
            <a:avLst/>
          </a:prstGeom>
        </p:spPr>
        <p:txBody>
          <a:bodyPr wrap="none">
            <a:spAutoFit/>
          </a:bodyPr>
          <a:lstStyle/>
          <a:p>
            <a:r>
              <a:rPr lang="en-US" dirty="0" smtClean="0"/>
              <a:t>Target acquire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0"/>
                                        <p:tgtEl>
                                          <p:spTgt spid="8"/>
                                        </p:tgtEl>
                                      </p:cBhvr>
                                    </p:animEffect>
                                    <p:set>
                                      <p:cBhvr>
                                        <p:cTn id="45" dur="1" fill="hold">
                                          <p:stCondLst>
                                            <p:cond delay="4999"/>
                                          </p:stCondLst>
                                        </p:cTn>
                                        <p:tgtEl>
                                          <p:spTgt spid="8"/>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11"/>
                                        </p:tgtEl>
                                      </p:cBhvr>
                                    </p:animEffect>
                                    <p:set>
                                      <p:cBhvr>
                                        <p:cTn id="56" dur="1" fill="hold">
                                          <p:stCondLst>
                                            <p:cond delay="1999"/>
                                          </p:stCondLst>
                                        </p:cTn>
                                        <p:tgtEl>
                                          <p:spTgt spid="1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3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49" grpId="0"/>
      <p:bldP spid="49" grpId="1"/>
      <p:bldP spid="50" grpId="0"/>
      <p:bldP spid="50" grpId="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Measuring coordination</a:t>
            </a:r>
            <a:endParaRPr lang="en-US" dirty="0"/>
          </a:p>
        </p:txBody>
      </p:sp>
      <p:pic>
        <p:nvPicPr>
          <p:cNvPr id="5" name="Picture 3" descr="RT_Correlation_Scatterplot"/>
          <p:cNvPicPr>
            <a:picLocks noChangeAspect="1" noChangeArrowheads="1"/>
          </p:cNvPicPr>
          <p:nvPr/>
        </p:nvPicPr>
        <p:blipFill>
          <a:blip r:embed="rId2"/>
          <a:srcRect/>
          <a:stretch>
            <a:fillRect/>
          </a:stretch>
        </p:blipFill>
        <p:spPr bwMode="auto">
          <a:xfrm>
            <a:off x="1447800" y="1981200"/>
            <a:ext cx="4556125" cy="4274693"/>
          </a:xfrm>
          <a:prstGeom prst="rect">
            <a:avLst/>
          </a:prstGeom>
          <a:noFill/>
        </p:spPr>
      </p:pic>
      <p:pic>
        <p:nvPicPr>
          <p:cNvPr id="6" name="Picture 5"/>
          <p:cNvPicPr/>
          <p:nvPr/>
        </p:nvPicPr>
        <p:blipFill>
          <a:blip r:embed="rId3"/>
          <a:srcRect l="39263" t="28490" r="43270" b="28775"/>
          <a:stretch>
            <a:fillRect/>
          </a:stretch>
        </p:blipFill>
        <p:spPr bwMode="auto">
          <a:xfrm>
            <a:off x="6858000" y="1981200"/>
            <a:ext cx="1600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smtClean="0">
                <a:solidFill>
                  <a:schemeClr val="tx1"/>
                </a:solidFill>
              </a:rPr>
              <a:t>Eye hand coordination:  Information processing stages/ events </a:t>
            </a:r>
            <a:endParaRPr lang="en-US" sz="3600" dirty="0">
              <a:solidFill>
                <a:schemeClr val="tx1"/>
              </a:solidFill>
            </a:endParaRPr>
          </a:p>
        </p:txBody>
      </p:sp>
      <p:pic>
        <p:nvPicPr>
          <p:cNvPr id="4" name="Picture 29"/>
          <p:cNvPicPr>
            <a:picLocks noChangeAspect="1" noChangeArrowheads="1"/>
          </p:cNvPicPr>
          <p:nvPr/>
        </p:nvPicPr>
        <p:blipFill>
          <a:blip r:embed="rId2"/>
          <a:srcRect/>
          <a:stretch>
            <a:fillRect/>
          </a:stretch>
        </p:blipFill>
        <p:spPr bwMode="auto">
          <a:xfrm>
            <a:off x="1066800" y="1981200"/>
            <a:ext cx="7086600" cy="4288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76600" y="1676400"/>
            <a:ext cx="5562600" cy="487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p:cNvPicPr>
            <a:picLocks noChangeAspect="1" noChangeArrowheads="1"/>
          </p:cNvPicPr>
          <p:nvPr/>
        </p:nvPicPr>
        <p:blipFill>
          <a:blip r:embed="rId2"/>
          <a:srcRect/>
          <a:stretch>
            <a:fillRect/>
          </a:stretch>
        </p:blipFill>
        <p:spPr bwMode="auto">
          <a:xfrm>
            <a:off x="3429000" y="4278313"/>
            <a:ext cx="5105400" cy="2122487"/>
          </a:xfrm>
          <a:prstGeom prst="rect">
            <a:avLst/>
          </a:prstGeom>
          <a:noFill/>
          <a:ln w="9525" algn="ctr">
            <a:noFill/>
            <a:miter lim="800000"/>
            <a:headEnd/>
            <a:tailEnd/>
          </a:ln>
          <a:effectLst/>
        </p:spPr>
      </p:pic>
      <p:sp>
        <p:nvSpPr>
          <p:cNvPr id="4" name="Title 3"/>
          <p:cNvSpPr>
            <a:spLocks noGrp="1"/>
          </p:cNvSpPr>
          <p:nvPr>
            <p:ph type="title"/>
          </p:nvPr>
        </p:nvSpPr>
        <p:spPr/>
        <p:txBody>
          <a:bodyPr/>
          <a:lstStyle/>
          <a:p>
            <a:r>
              <a:rPr lang="en-US" dirty="0" smtClean="0"/>
              <a:t>Spike-field responses</a:t>
            </a:r>
            <a:endParaRPr lang="en-US" dirty="0"/>
          </a:p>
        </p:txBody>
      </p:sp>
      <p:sp>
        <p:nvSpPr>
          <p:cNvPr id="12" name="Rectangle 11"/>
          <p:cNvSpPr/>
          <p:nvPr/>
        </p:nvSpPr>
        <p:spPr>
          <a:xfrm>
            <a:off x="4038600" y="4724400"/>
            <a:ext cx="838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5486400"/>
            <a:ext cx="1295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10400" y="4267200"/>
            <a:ext cx="1676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3276600"/>
            <a:ext cx="10668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0" y="1981200"/>
            <a:ext cx="1371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p:cNvSpPr>
            <a:spLocks noChangeArrowheads="1"/>
          </p:cNvSpPr>
          <p:nvPr/>
        </p:nvSpPr>
        <p:spPr bwMode="auto">
          <a:xfrm>
            <a:off x="1905000" y="2362200"/>
            <a:ext cx="263525" cy="249237"/>
          </a:xfrm>
          <a:prstGeom prst="ellipse">
            <a:avLst/>
          </a:prstGeom>
          <a:solidFill>
            <a:srgbClr val="F15155"/>
          </a:solidFill>
          <a:ln w="9525" algn="ctr">
            <a:noFill/>
            <a:round/>
            <a:headEnd/>
            <a:tailEnd/>
          </a:ln>
          <a:effectLst/>
        </p:spPr>
        <p:txBody>
          <a:bodyPr wrap="none" anchor="ctr"/>
          <a:lstStyle/>
          <a:p>
            <a:endParaRPr lang="en-US"/>
          </a:p>
        </p:txBody>
      </p:sp>
      <p:grpSp>
        <p:nvGrpSpPr>
          <p:cNvPr id="2" name="Group 38"/>
          <p:cNvGrpSpPr/>
          <p:nvPr/>
        </p:nvGrpSpPr>
        <p:grpSpPr>
          <a:xfrm>
            <a:off x="838200" y="2286000"/>
            <a:ext cx="1600200" cy="1066800"/>
            <a:chOff x="695374" y="3235840"/>
            <a:chExt cx="1891335" cy="1203867"/>
          </a:xfrm>
        </p:grpSpPr>
        <p:sp>
          <p:nvSpPr>
            <p:cNvPr id="40" name="Line 15"/>
            <p:cNvSpPr>
              <a:spLocks noChangeShapeType="1"/>
            </p:cNvSpPr>
            <p:nvPr/>
          </p:nvSpPr>
          <p:spPr bwMode="auto">
            <a:xfrm flipH="1" flipV="1">
              <a:off x="2542807" y="3780290"/>
              <a:ext cx="43902" cy="380212"/>
            </a:xfrm>
            <a:prstGeom prst="line">
              <a:avLst/>
            </a:prstGeom>
            <a:noFill/>
            <a:ln w="76200">
              <a:solidFill>
                <a:schemeClr val="tx1"/>
              </a:solidFill>
              <a:round/>
              <a:headEnd/>
              <a:tailEnd type="triangle" w="med" len="med"/>
            </a:ln>
            <a:effectLst/>
          </p:spPr>
          <p:txBody>
            <a:bodyPr/>
            <a:lstStyle/>
            <a:p>
              <a:endParaRPr lang="en-US"/>
            </a:p>
          </p:txBody>
        </p:sp>
        <p:sp>
          <p:nvSpPr>
            <p:cNvPr id="41" name="Line 16"/>
            <p:cNvSpPr>
              <a:spLocks noChangeShapeType="1"/>
            </p:cNvSpPr>
            <p:nvPr/>
          </p:nvSpPr>
          <p:spPr bwMode="auto">
            <a:xfrm flipH="1" flipV="1">
              <a:off x="2190173" y="3436211"/>
              <a:ext cx="352634" cy="272636"/>
            </a:xfrm>
            <a:prstGeom prst="line">
              <a:avLst/>
            </a:prstGeom>
            <a:noFill/>
            <a:ln w="76200">
              <a:solidFill>
                <a:schemeClr val="tx1"/>
              </a:solidFill>
              <a:round/>
              <a:headEnd/>
              <a:tailEnd type="triangle" w="med" len="med"/>
            </a:ln>
            <a:effectLst/>
          </p:spPr>
          <p:txBody>
            <a:bodyPr/>
            <a:lstStyle/>
            <a:p>
              <a:endParaRPr lang="en-US"/>
            </a:p>
          </p:txBody>
        </p:sp>
        <p:sp>
          <p:nvSpPr>
            <p:cNvPr id="42" name="Line 17"/>
            <p:cNvSpPr>
              <a:spLocks noChangeShapeType="1"/>
            </p:cNvSpPr>
            <p:nvPr/>
          </p:nvSpPr>
          <p:spPr bwMode="auto">
            <a:xfrm flipH="1" flipV="1">
              <a:off x="1344701" y="3235840"/>
              <a:ext cx="797321" cy="121536"/>
            </a:xfrm>
            <a:prstGeom prst="line">
              <a:avLst/>
            </a:prstGeom>
            <a:noFill/>
            <a:ln w="76200">
              <a:solidFill>
                <a:schemeClr val="tx1"/>
              </a:solidFill>
              <a:round/>
              <a:headEnd type="triangle" w="med" len="med"/>
              <a:tailEnd type="triangle" w="med" len="med"/>
            </a:ln>
            <a:effectLst/>
          </p:spPr>
          <p:txBody>
            <a:bodyPr/>
            <a:lstStyle/>
            <a:p>
              <a:endParaRPr lang="en-US"/>
            </a:p>
          </p:txBody>
        </p:sp>
        <p:sp>
          <p:nvSpPr>
            <p:cNvPr id="43" name="Line 18"/>
            <p:cNvSpPr>
              <a:spLocks noChangeShapeType="1"/>
            </p:cNvSpPr>
            <p:nvPr/>
          </p:nvSpPr>
          <p:spPr bwMode="auto">
            <a:xfrm flipH="1">
              <a:off x="720865" y="3292502"/>
              <a:ext cx="531075" cy="266066"/>
            </a:xfrm>
            <a:prstGeom prst="line">
              <a:avLst/>
            </a:prstGeom>
            <a:noFill/>
            <a:ln w="76200">
              <a:solidFill>
                <a:schemeClr val="tx1"/>
              </a:solidFill>
              <a:round/>
              <a:headEnd type="triangle" w="med" len="med"/>
              <a:tailEnd type="triangle" w="med" len="med"/>
            </a:ln>
            <a:effectLst/>
          </p:spPr>
          <p:txBody>
            <a:bodyPr/>
            <a:lstStyle/>
            <a:p>
              <a:endParaRPr lang="en-US"/>
            </a:p>
          </p:txBody>
        </p:sp>
        <p:sp>
          <p:nvSpPr>
            <p:cNvPr id="44" name="Line 19"/>
            <p:cNvSpPr>
              <a:spLocks noChangeShapeType="1"/>
            </p:cNvSpPr>
            <p:nvPr/>
          </p:nvSpPr>
          <p:spPr bwMode="auto">
            <a:xfrm flipH="1" flipV="1">
              <a:off x="695374" y="3630012"/>
              <a:ext cx="753419" cy="766172"/>
            </a:xfrm>
            <a:prstGeom prst="line">
              <a:avLst/>
            </a:prstGeom>
            <a:noFill/>
            <a:ln w="76200">
              <a:solidFill>
                <a:schemeClr val="accent2"/>
              </a:solidFill>
              <a:round/>
              <a:headEnd type="triangle" w="med" len="med"/>
              <a:tailEnd type="triangle" w="med" len="med"/>
            </a:ln>
            <a:effectLst/>
          </p:spPr>
          <p:txBody>
            <a:bodyPr/>
            <a:lstStyle/>
            <a:p>
              <a:endParaRPr lang="en-US"/>
            </a:p>
          </p:txBody>
        </p:sp>
        <p:sp>
          <p:nvSpPr>
            <p:cNvPr id="45" name="Line 20"/>
            <p:cNvSpPr>
              <a:spLocks noChangeShapeType="1"/>
            </p:cNvSpPr>
            <p:nvPr/>
          </p:nvSpPr>
          <p:spPr bwMode="auto">
            <a:xfrm flipH="1">
              <a:off x="1436046" y="4204025"/>
              <a:ext cx="1125171" cy="235682"/>
            </a:xfrm>
            <a:prstGeom prst="line">
              <a:avLst/>
            </a:prstGeom>
            <a:noFill/>
            <a:ln w="76200">
              <a:solidFill>
                <a:schemeClr val="accent2"/>
              </a:solidFill>
              <a:round/>
              <a:headEnd/>
              <a:tailEnd type="triangle" w="med" len="med"/>
            </a:ln>
            <a:effectLst/>
          </p:spPr>
          <p:txBody>
            <a:bodyPr/>
            <a:lstStyle/>
            <a:p>
              <a:endParaRPr lang="en-US"/>
            </a:p>
          </p:txBody>
        </p:sp>
      </p:grpSp>
      <p:pic>
        <p:nvPicPr>
          <p:cNvPr id="46" name="Picture 45" descr="MacaqueBrainLineDiagram.gif"/>
          <p:cNvPicPr>
            <a:picLocks noChangeAspect="1"/>
          </p:cNvPicPr>
          <p:nvPr/>
        </p:nvPicPr>
        <p:blipFill>
          <a:blip r:embed="rId3"/>
          <a:stretch>
            <a:fillRect/>
          </a:stretch>
        </p:blipFill>
        <p:spPr>
          <a:xfrm>
            <a:off x="457200" y="1981200"/>
            <a:ext cx="2180799" cy="1685925"/>
          </a:xfrm>
          <a:prstGeom prst="rect">
            <a:avLst/>
          </a:prstGeom>
          <a:ln>
            <a:noFill/>
          </a:ln>
        </p:spPr>
      </p:pic>
      <p:pic>
        <p:nvPicPr>
          <p:cNvPr id="21" name="Picture 4"/>
          <p:cNvPicPr>
            <a:picLocks noChangeAspect="1" noChangeArrowheads="1"/>
          </p:cNvPicPr>
          <p:nvPr/>
        </p:nvPicPr>
        <p:blipFill>
          <a:blip r:embed="rId4"/>
          <a:srcRect/>
          <a:stretch>
            <a:fillRect/>
          </a:stretch>
        </p:blipFill>
        <p:spPr bwMode="auto">
          <a:xfrm>
            <a:off x="3657600" y="1828800"/>
            <a:ext cx="5029200" cy="2362200"/>
          </a:xfrm>
          <a:prstGeom prst="rect">
            <a:avLst/>
          </a:prstGeom>
          <a:noFill/>
          <a:ln w="9525">
            <a:noFill/>
            <a:miter lim="800000"/>
            <a:headEnd/>
            <a:tailEnd/>
          </a:ln>
          <a:effectLst/>
        </p:spPr>
      </p:pic>
      <p:sp>
        <p:nvSpPr>
          <p:cNvPr id="22" name="TextBox 21"/>
          <p:cNvSpPr txBox="1"/>
          <p:nvPr/>
        </p:nvSpPr>
        <p:spPr>
          <a:xfrm rot="-5400000">
            <a:off x="2599492" y="2810708"/>
            <a:ext cx="1723549" cy="369332"/>
          </a:xfrm>
          <a:prstGeom prst="rect">
            <a:avLst/>
          </a:prstGeom>
          <a:noFill/>
        </p:spPr>
        <p:txBody>
          <a:bodyPr wrap="none" rtlCol="0">
            <a:spAutoFit/>
          </a:bodyPr>
          <a:lstStyle/>
          <a:p>
            <a:r>
              <a:rPr lang="en-US" dirty="0" smtClean="0">
                <a:solidFill>
                  <a:schemeClr val="bg1"/>
                </a:solidFill>
              </a:rPr>
              <a:t>Firing rate (Hz)</a:t>
            </a:r>
            <a:endParaRPr lang="en-US" dirty="0">
              <a:solidFill>
                <a:schemeClr val="bg1"/>
              </a:solidFill>
            </a:endParaRPr>
          </a:p>
        </p:txBody>
      </p:sp>
      <p:sp>
        <p:nvSpPr>
          <p:cNvPr id="23" name="TextBox 22"/>
          <p:cNvSpPr txBox="1"/>
          <p:nvPr/>
        </p:nvSpPr>
        <p:spPr>
          <a:xfrm>
            <a:off x="228600" y="3886200"/>
            <a:ext cx="3031599" cy="2308324"/>
          </a:xfrm>
          <a:prstGeom prst="rect">
            <a:avLst/>
          </a:prstGeom>
          <a:noFill/>
        </p:spPr>
        <p:txBody>
          <a:bodyPr wrap="none" rtlCol="0">
            <a:spAutoFit/>
          </a:bodyPr>
          <a:lstStyle/>
          <a:p>
            <a:r>
              <a:rPr lang="en-US" dirty="0" smtClean="0"/>
              <a:t>Some numbers:</a:t>
            </a:r>
          </a:p>
          <a:p>
            <a:endParaRPr lang="en-US" dirty="0" smtClean="0"/>
          </a:p>
          <a:p>
            <a:r>
              <a:rPr lang="en-US" dirty="0" smtClean="0"/>
              <a:t>For spikes electric potential</a:t>
            </a:r>
          </a:p>
          <a:p>
            <a:r>
              <a:rPr lang="en-US" dirty="0" smtClean="0"/>
              <a:t>is filtered between 1-24 kHz</a:t>
            </a:r>
          </a:p>
          <a:p>
            <a:endParaRPr lang="en-US" dirty="0" smtClean="0"/>
          </a:p>
          <a:p>
            <a:r>
              <a:rPr lang="en-US" dirty="0" smtClean="0"/>
              <a:t>For fields low pass-filter of</a:t>
            </a:r>
          </a:p>
          <a:p>
            <a:r>
              <a:rPr lang="en-US" dirty="0" smtClean="0"/>
              <a:t>0-1000 Hz is used</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Earlier methods of calculating target selection times</a:t>
            </a:r>
            <a:endParaRPr lang="en-US" dirty="0"/>
          </a:p>
        </p:txBody>
      </p:sp>
      <p:sp>
        <p:nvSpPr>
          <p:cNvPr id="3" name="Rectangle 2"/>
          <p:cNvSpPr/>
          <p:nvPr/>
        </p:nvSpPr>
        <p:spPr>
          <a:xfrm>
            <a:off x="533400" y="1600200"/>
            <a:ext cx="8305800" cy="5115246"/>
          </a:xfrm>
          <a:prstGeom prst="rect">
            <a:avLst/>
          </a:prstGeom>
        </p:spPr>
        <p:txBody>
          <a:bodyPr wrap="square">
            <a:spAutoFit/>
          </a:bodyPr>
          <a:lstStyle/>
          <a:p>
            <a:pPr>
              <a:lnSpc>
                <a:spcPct val="80000"/>
              </a:lnSpc>
              <a:buFontTx/>
              <a:buNone/>
            </a:pPr>
            <a:r>
              <a:rPr lang="en-US" sz="2400" i="1" dirty="0" smtClean="0">
                <a:solidFill>
                  <a:srgbClr val="FF0000"/>
                </a:solidFill>
              </a:rPr>
              <a:t>Methods used earlier </a:t>
            </a:r>
          </a:p>
          <a:p>
            <a:pPr>
              <a:lnSpc>
                <a:spcPct val="80000"/>
              </a:lnSpc>
              <a:buFontTx/>
              <a:buNone/>
            </a:pPr>
            <a:endParaRPr lang="en-US" sz="2400" i="1" dirty="0" smtClean="0">
              <a:solidFill>
                <a:srgbClr val="FF0000"/>
              </a:solidFill>
            </a:endParaRPr>
          </a:p>
          <a:p>
            <a:pPr>
              <a:lnSpc>
                <a:spcPct val="80000"/>
              </a:lnSpc>
            </a:pPr>
            <a:r>
              <a:rPr lang="en-US" sz="2400" dirty="0" smtClean="0"/>
              <a:t>Spikes: </a:t>
            </a:r>
          </a:p>
          <a:p>
            <a:pPr>
              <a:lnSpc>
                <a:spcPct val="80000"/>
              </a:lnSpc>
            </a:pPr>
            <a:endParaRPr lang="en-US" sz="2400" dirty="0" smtClean="0"/>
          </a:p>
          <a:p>
            <a:pPr>
              <a:lnSpc>
                <a:spcPct val="80000"/>
              </a:lnSpc>
              <a:buFontTx/>
              <a:buNone/>
            </a:pPr>
            <a:r>
              <a:rPr lang="en-US" sz="2400" dirty="0" smtClean="0"/>
              <a:t>     Surprise Index on the level of single trials. </a:t>
            </a:r>
            <a:r>
              <a:rPr lang="en-US" sz="2400" i="1" dirty="0" smtClean="0"/>
              <a:t>Hanes et. al    </a:t>
            </a:r>
          </a:p>
          <a:p>
            <a:pPr>
              <a:lnSpc>
                <a:spcPct val="80000"/>
              </a:lnSpc>
              <a:buFontTx/>
              <a:buNone/>
            </a:pPr>
            <a:r>
              <a:rPr lang="en-US" sz="2400" i="1" dirty="0" smtClean="0"/>
              <a:t>      1995</a:t>
            </a:r>
          </a:p>
          <a:p>
            <a:pPr>
              <a:lnSpc>
                <a:spcPct val="80000"/>
              </a:lnSpc>
              <a:buFontTx/>
              <a:buNone/>
            </a:pPr>
            <a:endParaRPr lang="en-US" sz="2400" dirty="0" smtClean="0"/>
          </a:p>
          <a:p>
            <a:pPr>
              <a:lnSpc>
                <a:spcPct val="80000"/>
              </a:lnSpc>
              <a:buFontTx/>
              <a:buNone/>
            </a:pPr>
            <a:r>
              <a:rPr lang="en-US" sz="2400" dirty="0" smtClean="0"/>
              <a:t>     </a:t>
            </a:r>
            <a:r>
              <a:rPr lang="en-US" sz="2400" dirty="0" err="1" smtClean="0"/>
              <a:t>msec</a:t>
            </a:r>
            <a:r>
              <a:rPr lang="en-US" sz="2400" dirty="0" smtClean="0"/>
              <a:t> by </a:t>
            </a:r>
            <a:r>
              <a:rPr lang="en-US" sz="2400" dirty="0" err="1" smtClean="0"/>
              <a:t>msec</a:t>
            </a:r>
            <a:r>
              <a:rPr lang="en-US" sz="2400" dirty="0" smtClean="0"/>
              <a:t> ANOVA (Spike Activity X Target   </a:t>
            </a:r>
          </a:p>
          <a:p>
            <a:pPr>
              <a:lnSpc>
                <a:spcPct val="80000"/>
              </a:lnSpc>
              <a:buFontTx/>
              <a:buNone/>
            </a:pPr>
            <a:r>
              <a:rPr lang="en-US" sz="2400" dirty="0" smtClean="0"/>
              <a:t>     location) </a:t>
            </a:r>
            <a:r>
              <a:rPr lang="en-US" sz="2400" i="1" dirty="0" err="1" smtClean="0"/>
              <a:t>Monosov</a:t>
            </a:r>
            <a:r>
              <a:rPr lang="en-US" sz="2400" i="1" dirty="0" smtClean="0"/>
              <a:t> et.al. 2008</a:t>
            </a:r>
            <a:r>
              <a:rPr lang="en-US" sz="2400" dirty="0" smtClean="0"/>
              <a:t> </a:t>
            </a:r>
          </a:p>
          <a:p>
            <a:pPr>
              <a:lnSpc>
                <a:spcPct val="80000"/>
              </a:lnSpc>
              <a:buFontTx/>
              <a:buNone/>
            </a:pPr>
            <a:r>
              <a:rPr lang="en-US" sz="2400" dirty="0" smtClean="0"/>
              <a:t>   </a:t>
            </a:r>
          </a:p>
          <a:p>
            <a:pPr>
              <a:lnSpc>
                <a:spcPct val="80000"/>
              </a:lnSpc>
            </a:pPr>
            <a:r>
              <a:rPr lang="en-US" sz="2400" dirty="0" smtClean="0"/>
              <a:t>Fields: </a:t>
            </a:r>
          </a:p>
          <a:p>
            <a:pPr>
              <a:lnSpc>
                <a:spcPct val="80000"/>
              </a:lnSpc>
            </a:pPr>
            <a:endParaRPr lang="en-US" sz="2400" dirty="0" smtClean="0"/>
          </a:p>
          <a:p>
            <a:pPr>
              <a:lnSpc>
                <a:spcPct val="80000"/>
              </a:lnSpc>
              <a:buFontTx/>
              <a:buNone/>
            </a:pPr>
            <a:r>
              <a:rPr lang="en-US" sz="2400" dirty="0" smtClean="0"/>
              <a:t>     </a:t>
            </a:r>
            <a:r>
              <a:rPr lang="en-US" sz="2400" dirty="0" err="1" smtClean="0"/>
              <a:t>msec</a:t>
            </a:r>
            <a:r>
              <a:rPr lang="en-US" sz="2400" dirty="0" smtClean="0"/>
              <a:t> by </a:t>
            </a:r>
            <a:r>
              <a:rPr lang="en-US" sz="2400" dirty="0" err="1" smtClean="0"/>
              <a:t>msec</a:t>
            </a:r>
            <a:r>
              <a:rPr lang="en-US" sz="2400" dirty="0" smtClean="0"/>
              <a:t> ANOVA (LFP Activity X Target   </a:t>
            </a:r>
          </a:p>
          <a:p>
            <a:pPr>
              <a:lnSpc>
                <a:spcPct val="80000"/>
              </a:lnSpc>
              <a:buFontTx/>
              <a:buNone/>
            </a:pPr>
            <a:r>
              <a:rPr lang="en-US" sz="2400" dirty="0" smtClean="0"/>
              <a:t>     location) </a:t>
            </a:r>
            <a:r>
              <a:rPr lang="en-US" sz="2400" i="1" dirty="0" err="1" smtClean="0"/>
              <a:t>Monosov</a:t>
            </a:r>
            <a:r>
              <a:rPr lang="en-US" sz="2400" i="1" dirty="0" smtClean="0"/>
              <a:t> et.al. 2008</a:t>
            </a:r>
            <a:r>
              <a:rPr lang="en-US" sz="2400" dirty="0" smtClean="0"/>
              <a:t> </a:t>
            </a:r>
            <a:r>
              <a:rPr lang="en-US" sz="2400" i="1" dirty="0" smtClean="0"/>
              <a:t>,</a:t>
            </a:r>
            <a:r>
              <a:rPr lang="en-US" sz="2400" dirty="0" smtClean="0"/>
              <a:t> </a:t>
            </a:r>
            <a:r>
              <a:rPr lang="en-US" sz="2400" i="1" dirty="0" err="1" smtClean="0"/>
              <a:t>Emeric</a:t>
            </a:r>
            <a:r>
              <a:rPr lang="en-US" sz="2400" i="1" dirty="0" smtClean="0"/>
              <a:t>, </a:t>
            </a:r>
            <a:r>
              <a:rPr lang="en-US" sz="2400" i="1" dirty="0" err="1" smtClean="0"/>
              <a:t>Schall</a:t>
            </a:r>
            <a:r>
              <a:rPr lang="en-US" sz="2400" i="1" dirty="0" smtClean="0"/>
              <a:t> 2008</a:t>
            </a:r>
          </a:p>
          <a:p>
            <a:pPr>
              <a:lnSpc>
                <a:spcPct val="80000"/>
              </a:lnSpc>
              <a:buFontTx/>
              <a:buNone/>
            </a:pPr>
            <a:endParaRPr lang="en-US" sz="2400" i="1" dirty="0" smtClean="0"/>
          </a:p>
          <a:p>
            <a:pPr>
              <a:lnSpc>
                <a:spcPct val="80000"/>
              </a:lnSpc>
              <a:buFontTx/>
              <a:buNone/>
            </a:pPr>
            <a:r>
              <a:rPr lang="en-US" sz="2400" i="1" dirty="0" smtClean="0">
                <a:solidFill>
                  <a:srgbClr val="FFFF00"/>
                </a:solidFill>
              </a:rPr>
              <a:t>No systematic framework exists to bridge spikes-fields: different statistical properties</a:t>
            </a:r>
            <a:endParaRPr lang="en-US" sz="2400" i="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decoding</a:t>
            </a:r>
            <a:endParaRPr lang="en-US" dirty="0"/>
          </a:p>
        </p:txBody>
      </p:sp>
      <p:sp>
        <p:nvSpPr>
          <p:cNvPr id="3" name="Content Placeholder 2"/>
          <p:cNvSpPr>
            <a:spLocks noGrp="1"/>
          </p:cNvSpPr>
          <p:nvPr>
            <p:ph idx="1"/>
          </p:nvPr>
        </p:nvSpPr>
        <p:spPr>
          <a:xfrm>
            <a:off x="304800" y="1600200"/>
            <a:ext cx="8229600" cy="4526280"/>
          </a:xfrm>
        </p:spPr>
        <p:txBody>
          <a:bodyPr/>
          <a:lstStyle/>
          <a:p>
            <a:r>
              <a:rPr lang="en-US" dirty="0" smtClean="0"/>
              <a:t>Alan Turing</a:t>
            </a:r>
            <a:endParaRPr lang="en-US" dirty="0"/>
          </a:p>
        </p:txBody>
      </p:sp>
      <p:pic>
        <p:nvPicPr>
          <p:cNvPr id="4" name="Picture 3" descr="alan_turing.jpg"/>
          <p:cNvPicPr>
            <a:picLocks noChangeAspect="1"/>
          </p:cNvPicPr>
          <p:nvPr/>
        </p:nvPicPr>
        <p:blipFill>
          <a:blip r:embed="rId2"/>
          <a:stretch>
            <a:fillRect/>
          </a:stretch>
        </p:blipFill>
        <p:spPr>
          <a:xfrm>
            <a:off x="762000" y="2362200"/>
            <a:ext cx="2895600" cy="3621539"/>
          </a:xfrm>
          <a:prstGeom prst="rect">
            <a:avLst/>
          </a:prstGeom>
        </p:spPr>
      </p:pic>
      <p:pic>
        <p:nvPicPr>
          <p:cNvPr id="5" name="Picture 4" descr="enigma.jpeg"/>
          <p:cNvPicPr>
            <a:picLocks noChangeAspect="1"/>
          </p:cNvPicPr>
          <p:nvPr/>
        </p:nvPicPr>
        <p:blipFill>
          <a:blip r:embed="rId3"/>
          <a:stretch>
            <a:fillRect/>
          </a:stretch>
        </p:blipFill>
        <p:spPr>
          <a:xfrm>
            <a:off x="4648199" y="2362200"/>
            <a:ext cx="3984939" cy="3581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smtClean="0"/>
              <a:t>Single trial </a:t>
            </a:r>
            <a:r>
              <a:rPr lang="en-US" sz="4100" dirty="0" smtClean="0"/>
              <a:t>decoding: </a:t>
            </a:r>
            <a:r>
              <a:rPr lang="en-US" sz="4100" dirty="0" err="1" smtClean="0"/>
              <a:t>AccLLR</a:t>
            </a:r>
            <a:endParaRPr lang="en-US" sz="4100" dirty="0"/>
          </a:p>
        </p:txBody>
      </p:sp>
      <p:pic>
        <p:nvPicPr>
          <p:cNvPr id="1026" name="Picture 2"/>
          <p:cNvPicPr>
            <a:picLocks noChangeAspect="1" noChangeArrowheads="1"/>
          </p:cNvPicPr>
          <p:nvPr/>
        </p:nvPicPr>
        <p:blipFill>
          <a:blip r:embed="rId2"/>
          <a:srcRect/>
          <a:stretch>
            <a:fillRect/>
          </a:stretch>
        </p:blipFill>
        <p:spPr bwMode="auto">
          <a:xfrm>
            <a:off x="381000" y="2514600"/>
            <a:ext cx="8458200" cy="2337604"/>
          </a:xfrm>
          <a:prstGeom prst="rect">
            <a:avLst/>
          </a:prstGeom>
          <a:noFill/>
          <a:ln w="9525">
            <a:noFill/>
            <a:miter lim="800000"/>
            <a:headEnd/>
            <a:tailEnd/>
          </a:ln>
          <a:effectLst/>
        </p:spPr>
      </p:pic>
      <p:sp>
        <p:nvSpPr>
          <p:cNvPr id="4" name="TextBox 3"/>
          <p:cNvSpPr txBox="1"/>
          <p:nvPr/>
        </p:nvSpPr>
        <p:spPr>
          <a:xfrm>
            <a:off x="5410200" y="6019800"/>
            <a:ext cx="3352200" cy="369332"/>
          </a:xfrm>
          <a:prstGeom prst="rect">
            <a:avLst/>
          </a:prstGeom>
          <a:noFill/>
        </p:spPr>
        <p:txBody>
          <a:bodyPr wrap="none" rtlCol="0">
            <a:spAutoFit/>
          </a:bodyPr>
          <a:lstStyle/>
          <a:p>
            <a:r>
              <a:rPr lang="en-US" dirty="0" smtClean="0"/>
              <a:t>Banerjee, Dean, </a:t>
            </a:r>
            <a:r>
              <a:rPr lang="en-US" dirty="0" err="1" smtClean="0"/>
              <a:t>Pesaran</a:t>
            </a:r>
            <a:r>
              <a:rPr lang="en-US" dirty="0" smtClean="0"/>
              <a:t> 2010</a:t>
            </a:r>
            <a:endParaRPr lang="en-US" dirty="0"/>
          </a:p>
        </p:txBody>
      </p:sp>
      <p:sp>
        <p:nvSpPr>
          <p:cNvPr id="5" name="TextBox 4"/>
          <p:cNvSpPr txBox="1"/>
          <p:nvPr/>
        </p:nvSpPr>
        <p:spPr>
          <a:xfrm>
            <a:off x="685800" y="1600200"/>
            <a:ext cx="7620000" cy="584775"/>
          </a:xfrm>
          <a:prstGeom prst="rect">
            <a:avLst/>
          </a:prstGeom>
          <a:noFill/>
        </p:spPr>
        <p:txBody>
          <a:bodyPr wrap="square" rtlCol="0">
            <a:spAutoFit/>
          </a:bodyPr>
          <a:lstStyle/>
          <a:p>
            <a:r>
              <a:rPr lang="en-US" sz="3200" dirty="0" err="1" smtClean="0"/>
              <a:t>AccLLR</a:t>
            </a:r>
            <a:r>
              <a:rPr lang="en-US" sz="3200" dirty="0" smtClean="0"/>
              <a:t>: Accumulated log-likelihood ratio</a:t>
            </a:r>
            <a:endParaRPr lang="en-US" sz="3200" dirty="0"/>
          </a:p>
        </p:txBody>
      </p:sp>
      <p:sp>
        <p:nvSpPr>
          <p:cNvPr id="6" name="TextBox 5"/>
          <p:cNvSpPr txBox="1"/>
          <p:nvPr/>
        </p:nvSpPr>
        <p:spPr>
          <a:xfrm>
            <a:off x="457200" y="5943600"/>
            <a:ext cx="3505200" cy="646331"/>
          </a:xfrm>
          <a:prstGeom prst="rect">
            <a:avLst/>
          </a:prstGeom>
          <a:noFill/>
        </p:spPr>
        <p:txBody>
          <a:bodyPr wrap="square" rtlCol="0">
            <a:spAutoFit/>
          </a:bodyPr>
          <a:lstStyle/>
          <a:p>
            <a:r>
              <a:rPr lang="en-US" dirty="0" smtClean="0"/>
              <a:t>Turing  WWII (Classified)</a:t>
            </a:r>
          </a:p>
          <a:p>
            <a:r>
              <a:rPr lang="en-US" dirty="0" smtClean="0"/>
              <a:t>Wald and </a:t>
            </a:r>
            <a:r>
              <a:rPr lang="en-US" dirty="0" err="1" smtClean="0"/>
              <a:t>Wolfowitz</a:t>
            </a:r>
            <a:r>
              <a:rPr lang="en-US" dirty="0" smtClean="0"/>
              <a:t>, 1948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457200" y="274638"/>
            <a:ext cx="8229600" cy="728662"/>
          </a:xfrm>
          <a:noFill/>
          <a:ln w="6350">
            <a:noFill/>
          </a:ln>
        </p:spPr>
        <p:txBody>
          <a:bodyPr>
            <a:noAutofit/>
          </a:bodyPr>
          <a:lstStyle/>
          <a:p>
            <a:r>
              <a:rPr lang="en-US" sz="4400" dirty="0" err="1"/>
              <a:t>Modelling</a:t>
            </a:r>
            <a:r>
              <a:rPr lang="en-US" sz="4400" dirty="0"/>
              <a:t> spikes </a:t>
            </a:r>
          </a:p>
        </p:txBody>
      </p:sp>
      <p:sp>
        <p:nvSpPr>
          <p:cNvPr id="585733" name="Line 5"/>
          <p:cNvSpPr>
            <a:spLocks noChangeShapeType="1"/>
          </p:cNvSpPr>
          <p:nvPr/>
        </p:nvSpPr>
        <p:spPr bwMode="auto">
          <a:xfrm flipV="1">
            <a:off x="2743200" y="4267200"/>
            <a:ext cx="990600" cy="652462"/>
          </a:xfrm>
          <a:prstGeom prst="line">
            <a:avLst/>
          </a:prstGeom>
          <a:noFill/>
          <a:ln w="9525">
            <a:solidFill>
              <a:schemeClr val="tx1"/>
            </a:solidFill>
            <a:round/>
            <a:headEnd/>
            <a:tailEnd type="triangle" w="med" len="med"/>
          </a:ln>
          <a:effectLst/>
        </p:spPr>
        <p:txBody>
          <a:bodyPr/>
          <a:lstStyle/>
          <a:p>
            <a:endParaRPr lang="en-US"/>
          </a:p>
        </p:txBody>
      </p:sp>
      <p:sp>
        <p:nvSpPr>
          <p:cNvPr id="585748" name="Line 20"/>
          <p:cNvSpPr>
            <a:spLocks noChangeShapeType="1"/>
          </p:cNvSpPr>
          <p:nvPr/>
        </p:nvSpPr>
        <p:spPr bwMode="auto">
          <a:xfrm flipV="1">
            <a:off x="5181600" y="2433638"/>
            <a:ext cx="177800" cy="80962"/>
          </a:xfrm>
          <a:prstGeom prst="line">
            <a:avLst/>
          </a:prstGeom>
          <a:noFill/>
          <a:ln w="9525">
            <a:solidFill>
              <a:schemeClr val="tx1"/>
            </a:solidFill>
            <a:round/>
            <a:headEnd/>
            <a:tailEnd type="triangle" w="med" len="med"/>
          </a:ln>
          <a:effectLst/>
        </p:spPr>
        <p:txBody>
          <a:bodyPr/>
          <a:lstStyle/>
          <a:p>
            <a:endParaRPr lang="en-US"/>
          </a:p>
        </p:txBody>
      </p:sp>
      <p:sp>
        <p:nvSpPr>
          <p:cNvPr id="585761" name="Text Box 33"/>
          <p:cNvSpPr txBox="1">
            <a:spLocks noChangeArrowheads="1"/>
          </p:cNvSpPr>
          <p:nvPr/>
        </p:nvSpPr>
        <p:spPr bwMode="auto">
          <a:xfrm>
            <a:off x="381000" y="1752600"/>
            <a:ext cx="3405188" cy="457200"/>
          </a:xfrm>
          <a:prstGeom prst="rect">
            <a:avLst/>
          </a:prstGeom>
          <a:noFill/>
          <a:ln w="9525" algn="ctr">
            <a:noFill/>
            <a:miter lim="800000"/>
            <a:headEnd/>
            <a:tailEnd/>
          </a:ln>
          <a:effectLst/>
        </p:spPr>
        <p:txBody>
          <a:bodyPr wrap="none">
            <a:spAutoFit/>
          </a:bodyPr>
          <a:lstStyle/>
          <a:p>
            <a:r>
              <a:rPr lang="en-US" sz="2400" dirty="0"/>
              <a:t>Input driven spike trains</a:t>
            </a:r>
          </a:p>
        </p:txBody>
      </p:sp>
      <p:sp>
        <p:nvSpPr>
          <p:cNvPr id="585762" name="Line 34"/>
          <p:cNvSpPr>
            <a:spLocks noChangeShapeType="1"/>
          </p:cNvSpPr>
          <p:nvPr/>
        </p:nvSpPr>
        <p:spPr bwMode="auto">
          <a:xfrm flipV="1">
            <a:off x="7192963" y="2276475"/>
            <a:ext cx="0" cy="430213"/>
          </a:xfrm>
          <a:prstGeom prst="line">
            <a:avLst/>
          </a:prstGeom>
          <a:noFill/>
          <a:ln w="9525">
            <a:solidFill>
              <a:schemeClr val="tx1"/>
            </a:solidFill>
            <a:round/>
            <a:headEnd/>
            <a:tailEnd type="triangle" w="med" len="med"/>
          </a:ln>
          <a:effectLst/>
        </p:spPr>
        <p:txBody>
          <a:bodyPr/>
          <a:lstStyle/>
          <a:p>
            <a:endParaRPr lang="en-US"/>
          </a:p>
        </p:txBody>
      </p:sp>
      <p:sp>
        <p:nvSpPr>
          <p:cNvPr id="585763" name="Line 35"/>
          <p:cNvSpPr>
            <a:spLocks noChangeShapeType="1"/>
          </p:cNvSpPr>
          <p:nvPr/>
        </p:nvSpPr>
        <p:spPr bwMode="auto">
          <a:xfrm rot="-16200000">
            <a:off x="6759575" y="2460625"/>
            <a:ext cx="0" cy="412750"/>
          </a:xfrm>
          <a:prstGeom prst="line">
            <a:avLst/>
          </a:prstGeom>
          <a:noFill/>
          <a:ln w="9525">
            <a:solidFill>
              <a:schemeClr val="tx1"/>
            </a:solidFill>
            <a:round/>
            <a:headEnd/>
            <a:tailEnd type="triangle" w="med" len="med"/>
          </a:ln>
          <a:effectLst/>
        </p:spPr>
        <p:txBody>
          <a:bodyPr/>
          <a:lstStyle/>
          <a:p>
            <a:endParaRPr lang="en-US"/>
          </a:p>
        </p:txBody>
      </p:sp>
      <p:sp>
        <p:nvSpPr>
          <p:cNvPr id="34" name="Isosceles Triangle 33"/>
          <p:cNvSpPr/>
          <p:nvPr/>
        </p:nvSpPr>
        <p:spPr>
          <a:xfrm rot="2700000" flipH="1" flipV="1">
            <a:off x="4763457" y="2338131"/>
            <a:ext cx="121070" cy="10493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62"/>
          <p:cNvSpPr>
            <a:spLocks noChangeShapeType="1"/>
          </p:cNvSpPr>
          <p:nvPr/>
        </p:nvSpPr>
        <p:spPr bwMode="auto">
          <a:xfrm>
            <a:off x="5334000" y="1600200"/>
            <a:ext cx="0" cy="365760"/>
          </a:xfrm>
          <a:prstGeom prst="line">
            <a:avLst/>
          </a:prstGeom>
          <a:noFill/>
          <a:ln w="9525">
            <a:solidFill>
              <a:schemeClr val="tx1"/>
            </a:solidFill>
            <a:round/>
            <a:headEnd/>
            <a:tailEnd/>
          </a:ln>
          <a:effectLst/>
        </p:spPr>
        <p:txBody>
          <a:bodyPr/>
          <a:lstStyle/>
          <a:p>
            <a:endParaRPr lang="en-US"/>
          </a:p>
        </p:txBody>
      </p:sp>
      <p:sp>
        <p:nvSpPr>
          <p:cNvPr id="36" name="Line 62"/>
          <p:cNvSpPr>
            <a:spLocks noChangeShapeType="1"/>
          </p:cNvSpPr>
          <p:nvPr/>
        </p:nvSpPr>
        <p:spPr bwMode="auto">
          <a:xfrm>
            <a:off x="5638800" y="1600200"/>
            <a:ext cx="0" cy="365760"/>
          </a:xfrm>
          <a:prstGeom prst="line">
            <a:avLst/>
          </a:prstGeom>
          <a:noFill/>
          <a:ln w="9525">
            <a:solidFill>
              <a:schemeClr val="tx1"/>
            </a:solidFill>
            <a:round/>
            <a:headEnd/>
            <a:tailEnd/>
          </a:ln>
          <a:effectLst/>
        </p:spPr>
        <p:txBody>
          <a:bodyPr/>
          <a:lstStyle/>
          <a:p>
            <a:endParaRPr lang="en-US"/>
          </a:p>
        </p:txBody>
      </p:sp>
      <p:sp>
        <p:nvSpPr>
          <p:cNvPr id="37" name="Line 62"/>
          <p:cNvSpPr>
            <a:spLocks noChangeShapeType="1"/>
          </p:cNvSpPr>
          <p:nvPr/>
        </p:nvSpPr>
        <p:spPr bwMode="auto">
          <a:xfrm>
            <a:off x="6172200" y="1600200"/>
            <a:ext cx="0" cy="365760"/>
          </a:xfrm>
          <a:prstGeom prst="line">
            <a:avLst/>
          </a:prstGeom>
          <a:noFill/>
          <a:ln w="9525">
            <a:solidFill>
              <a:schemeClr val="tx1"/>
            </a:solidFill>
            <a:round/>
            <a:headEnd/>
            <a:tailEnd/>
          </a:ln>
          <a:effectLst/>
        </p:spPr>
        <p:txBody>
          <a:bodyPr/>
          <a:lstStyle/>
          <a:p>
            <a:endParaRPr lang="en-US"/>
          </a:p>
        </p:txBody>
      </p:sp>
      <p:sp>
        <p:nvSpPr>
          <p:cNvPr id="38" name="Line 62"/>
          <p:cNvSpPr>
            <a:spLocks noChangeShapeType="1"/>
          </p:cNvSpPr>
          <p:nvPr/>
        </p:nvSpPr>
        <p:spPr bwMode="auto">
          <a:xfrm>
            <a:off x="6019800" y="1600200"/>
            <a:ext cx="0" cy="365760"/>
          </a:xfrm>
          <a:prstGeom prst="line">
            <a:avLst/>
          </a:prstGeom>
          <a:noFill/>
          <a:ln w="9525">
            <a:solidFill>
              <a:schemeClr val="tx1"/>
            </a:solidFill>
            <a:round/>
            <a:headEnd/>
            <a:tailEnd/>
          </a:ln>
          <a:effectLst/>
        </p:spPr>
        <p:txBody>
          <a:bodyPr/>
          <a:lstStyle/>
          <a:p>
            <a:endParaRPr lang="en-US"/>
          </a:p>
        </p:txBody>
      </p:sp>
      <p:sp>
        <p:nvSpPr>
          <p:cNvPr id="39" name="Line 62"/>
          <p:cNvSpPr>
            <a:spLocks noChangeShapeType="1"/>
          </p:cNvSpPr>
          <p:nvPr/>
        </p:nvSpPr>
        <p:spPr bwMode="auto">
          <a:xfrm>
            <a:off x="6477000" y="1600200"/>
            <a:ext cx="0" cy="365760"/>
          </a:xfrm>
          <a:prstGeom prst="line">
            <a:avLst/>
          </a:prstGeom>
          <a:noFill/>
          <a:ln w="9525">
            <a:solidFill>
              <a:schemeClr val="tx1"/>
            </a:solidFill>
            <a:round/>
            <a:headEnd/>
            <a:tailEnd/>
          </a:ln>
          <a:effectLst/>
        </p:spPr>
        <p:txBody>
          <a:bodyPr/>
          <a:lstStyle/>
          <a:p>
            <a:endParaRPr lang="en-US"/>
          </a:p>
        </p:txBody>
      </p:sp>
      <p:sp>
        <p:nvSpPr>
          <p:cNvPr id="40" name="Line 62"/>
          <p:cNvSpPr>
            <a:spLocks noChangeShapeType="1"/>
          </p:cNvSpPr>
          <p:nvPr/>
        </p:nvSpPr>
        <p:spPr bwMode="auto">
          <a:xfrm>
            <a:off x="6400800" y="1600200"/>
            <a:ext cx="0" cy="365760"/>
          </a:xfrm>
          <a:prstGeom prst="line">
            <a:avLst/>
          </a:prstGeom>
          <a:noFill/>
          <a:ln w="9525">
            <a:solidFill>
              <a:schemeClr val="tx1"/>
            </a:solidFill>
            <a:round/>
            <a:headEnd/>
            <a:tailEnd/>
          </a:ln>
          <a:effectLst/>
        </p:spPr>
        <p:txBody>
          <a:bodyPr/>
          <a:lstStyle/>
          <a:p>
            <a:endParaRPr lang="en-US"/>
          </a:p>
        </p:txBody>
      </p:sp>
      <p:sp>
        <p:nvSpPr>
          <p:cNvPr id="41" name="Line 62"/>
          <p:cNvSpPr>
            <a:spLocks noChangeShapeType="1"/>
          </p:cNvSpPr>
          <p:nvPr/>
        </p:nvSpPr>
        <p:spPr bwMode="auto">
          <a:xfrm>
            <a:off x="6781800" y="1600200"/>
            <a:ext cx="0" cy="365760"/>
          </a:xfrm>
          <a:prstGeom prst="line">
            <a:avLst/>
          </a:prstGeom>
          <a:noFill/>
          <a:ln w="9525">
            <a:solidFill>
              <a:schemeClr val="tx1"/>
            </a:solidFill>
            <a:round/>
            <a:headEnd/>
            <a:tailEnd/>
          </a:ln>
          <a:effectLst/>
        </p:spPr>
        <p:txBody>
          <a:bodyPr/>
          <a:lstStyle/>
          <a:p>
            <a:endParaRPr lang="en-US"/>
          </a:p>
        </p:txBody>
      </p:sp>
      <p:sp>
        <p:nvSpPr>
          <p:cNvPr id="42" name="Line 62"/>
          <p:cNvSpPr>
            <a:spLocks noChangeShapeType="1"/>
          </p:cNvSpPr>
          <p:nvPr/>
        </p:nvSpPr>
        <p:spPr bwMode="auto">
          <a:xfrm>
            <a:off x="7467600" y="1600200"/>
            <a:ext cx="0" cy="365760"/>
          </a:xfrm>
          <a:prstGeom prst="line">
            <a:avLst/>
          </a:prstGeom>
          <a:noFill/>
          <a:ln w="9525">
            <a:solidFill>
              <a:schemeClr val="tx1"/>
            </a:solidFill>
            <a:round/>
            <a:headEnd/>
            <a:tailEnd/>
          </a:ln>
          <a:effectLst/>
        </p:spPr>
        <p:txBody>
          <a:bodyPr/>
          <a:lstStyle/>
          <a:p>
            <a:endParaRPr lang="en-US"/>
          </a:p>
        </p:txBody>
      </p:sp>
      <p:sp>
        <p:nvSpPr>
          <p:cNvPr id="43" name="Line 62"/>
          <p:cNvSpPr>
            <a:spLocks noChangeShapeType="1"/>
          </p:cNvSpPr>
          <p:nvPr/>
        </p:nvSpPr>
        <p:spPr bwMode="auto">
          <a:xfrm>
            <a:off x="5715000" y="1600200"/>
            <a:ext cx="0" cy="365760"/>
          </a:xfrm>
          <a:prstGeom prst="line">
            <a:avLst/>
          </a:prstGeom>
          <a:noFill/>
          <a:ln w="9525">
            <a:solidFill>
              <a:schemeClr val="tx1"/>
            </a:solidFill>
            <a:round/>
            <a:headEnd/>
            <a:tailEnd/>
          </a:ln>
          <a:effectLst/>
        </p:spPr>
        <p:txBody>
          <a:bodyPr/>
          <a:lstStyle/>
          <a:p>
            <a:endParaRPr lang="en-US"/>
          </a:p>
        </p:txBody>
      </p:sp>
      <p:sp>
        <p:nvSpPr>
          <p:cNvPr id="44" name="Line 62"/>
          <p:cNvSpPr>
            <a:spLocks noChangeShapeType="1"/>
          </p:cNvSpPr>
          <p:nvPr/>
        </p:nvSpPr>
        <p:spPr bwMode="auto">
          <a:xfrm>
            <a:off x="7239000" y="1600200"/>
            <a:ext cx="0" cy="365760"/>
          </a:xfrm>
          <a:prstGeom prst="line">
            <a:avLst/>
          </a:prstGeom>
          <a:noFill/>
          <a:ln w="9525">
            <a:solidFill>
              <a:schemeClr val="tx1"/>
            </a:solidFill>
            <a:round/>
            <a:headEnd/>
            <a:tailEnd/>
          </a:ln>
          <a:effectLst/>
        </p:spPr>
        <p:txBody>
          <a:bodyPr/>
          <a:lstStyle/>
          <a:p>
            <a:endParaRPr lang="en-US"/>
          </a:p>
        </p:txBody>
      </p:sp>
      <p:sp>
        <p:nvSpPr>
          <p:cNvPr id="45" name="Line 62"/>
          <p:cNvSpPr>
            <a:spLocks noChangeShapeType="1"/>
          </p:cNvSpPr>
          <p:nvPr/>
        </p:nvSpPr>
        <p:spPr bwMode="auto">
          <a:xfrm>
            <a:off x="7391400" y="1600200"/>
            <a:ext cx="0" cy="365760"/>
          </a:xfrm>
          <a:prstGeom prst="line">
            <a:avLst/>
          </a:prstGeom>
          <a:noFill/>
          <a:ln w="9525">
            <a:solidFill>
              <a:schemeClr val="tx1"/>
            </a:solidFill>
            <a:round/>
            <a:headEnd/>
            <a:tailEnd/>
          </a:ln>
          <a:effectLst/>
        </p:spPr>
        <p:txBody>
          <a:bodyPr/>
          <a:lstStyle/>
          <a:p>
            <a:endParaRPr lang="en-US"/>
          </a:p>
        </p:txBody>
      </p:sp>
      <p:sp>
        <p:nvSpPr>
          <p:cNvPr id="48" name="TextBox 47"/>
          <p:cNvSpPr txBox="1"/>
          <p:nvPr/>
        </p:nvSpPr>
        <p:spPr>
          <a:xfrm>
            <a:off x="2057400" y="5105400"/>
            <a:ext cx="984565" cy="523220"/>
          </a:xfrm>
          <a:prstGeom prst="rect">
            <a:avLst/>
          </a:prstGeom>
          <a:noFill/>
        </p:spPr>
        <p:txBody>
          <a:bodyPr wrap="none" rtlCol="0">
            <a:spAutoFit/>
          </a:bodyPr>
          <a:lstStyle/>
          <a:p>
            <a:r>
              <a:rPr lang="en-US" sz="2800" dirty="0" smtClean="0"/>
              <a:t>Input</a:t>
            </a:r>
            <a:endParaRPr lang="en-US" sz="2800" dirty="0"/>
          </a:p>
        </p:txBody>
      </p:sp>
      <p:pic>
        <p:nvPicPr>
          <p:cNvPr id="50" name="Picture 5"/>
          <p:cNvPicPr>
            <a:picLocks noChangeAspect="1" noChangeArrowheads="1"/>
          </p:cNvPicPr>
          <p:nvPr/>
        </p:nvPicPr>
        <p:blipFill>
          <a:blip r:embed="rId3"/>
          <a:srcRect l="30983" t="19355" r="41132"/>
          <a:stretch>
            <a:fillRect/>
          </a:stretch>
        </p:blipFill>
        <p:spPr bwMode="auto">
          <a:xfrm>
            <a:off x="3733800" y="3276600"/>
            <a:ext cx="990600" cy="1117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4294967295"/>
          </p:nvPr>
        </p:nvSpPr>
        <p:spPr>
          <a:xfrm>
            <a:off x="457200" y="1828800"/>
            <a:ext cx="4724400" cy="4114800"/>
          </a:xfrm>
        </p:spPr>
        <p:txBody>
          <a:bodyPr>
            <a:normAutofit/>
          </a:bodyPr>
          <a:lstStyle/>
          <a:p>
            <a:pPr>
              <a:buNone/>
            </a:pPr>
            <a:r>
              <a:rPr lang="en-US" sz="2400" b="1" u="sng" dirty="0" smtClean="0"/>
              <a:t>Florida Atlantic University</a:t>
            </a:r>
          </a:p>
          <a:p>
            <a:pPr>
              <a:buNone/>
            </a:pPr>
            <a:r>
              <a:rPr lang="en-US" sz="2400" dirty="0" smtClean="0"/>
              <a:t>Viktor </a:t>
            </a:r>
            <a:r>
              <a:rPr lang="en-US" sz="2400" dirty="0" err="1" smtClean="0"/>
              <a:t>Jirsa</a:t>
            </a:r>
            <a:endParaRPr lang="en-US" sz="2400" dirty="0" smtClean="0"/>
          </a:p>
          <a:p>
            <a:pPr>
              <a:buNone/>
            </a:pPr>
            <a:r>
              <a:rPr lang="en-US" sz="2400" dirty="0" smtClean="0"/>
              <a:t>Scott Kelso</a:t>
            </a:r>
          </a:p>
          <a:p>
            <a:pPr>
              <a:buNone/>
            </a:pPr>
            <a:r>
              <a:rPr lang="en-US" sz="2400" dirty="0" smtClean="0"/>
              <a:t>Emmanuelle </a:t>
            </a:r>
            <a:r>
              <a:rPr lang="en-US" sz="2400" dirty="0" err="1" smtClean="0"/>
              <a:t>Tognoli</a:t>
            </a:r>
            <a:endParaRPr lang="en-US" sz="2400" dirty="0" smtClean="0"/>
          </a:p>
          <a:p>
            <a:pPr>
              <a:buNone/>
            </a:pPr>
            <a:r>
              <a:rPr lang="en-US" sz="2400" dirty="0" smtClean="0"/>
              <a:t>Armin Fuchs</a:t>
            </a:r>
          </a:p>
          <a:p>
            <a:pPr>
              <a:buNone/>
            </a:pPr>
            <a:r>
              <a:rPr lang="en-US" sz="2400" dirty="0" smtClean="0"/>
              <a:t>Ajay </a:t>
            </a:r>
            <a:r>
              <a:rPr lang="en-US" sz="2400" dirty="0" err="1" smtClean="0"/>
              <a:t>Pillai</a:t>
            </a:r>
            <a:endParaRPr lang="en-US" sz="2400" dirty="0" smtClean="0"/>
          </a:p>
          <a:p>
            <a:pPr>
              <a:buNone/>
            </a:pPr>
            <a:endParaRPr lang="en-US" sz="2400" dirty="0" smtClean="0"/>
          </a:p>
          <a:p>
            <a:pPr>
              <a:buNone/>
            </a:pPr>
            <a:r>
              <a:rPr lang="en-US" sz="2400" b="1" u="sng" dirty="0" smtClean="0"/>
              <a:t>New York University</a:t>
            </a:r>
          </a:p>
          <a:p>
            <a:pPr>
              <a:buNone/>
            </a:pPr>
            <a:r>
              <a:rPr lang="en-US" sz="2400" dirty="0" err="1" smtClean="0"/>
              <a:t>Bijan</a:t>
            </a:r>
            <a:r>
              <a:rPr lang="en-US" sz="2400" dirty="0" smtClean="0"/>
              <a:t> </a:t>
            </a:r>
            <a:r>
              <a:rPr lang="en-US" sz="2400" dirty="0" err="1" smtClean="0"/>
              <a:t>Pesaran</a:t>
            </a:r>
            <a:endParaRPr lang="en-US" sz="2400" dirty="0" smtClean="0"/>
          </a:p>
          <a:p>
            <a:pPr>
              <a:buNone/>
            </a:pPr>
            <a:r>
              <a:rPr lang="en-US" sz="2400" dirty="0" smtClean="0"/>
              <a:t>Heather </a:t>
            </a:r>
            <a:r>
              <a:rPr lang="en-US" sz="2400" dirty="0" smtClean="0"/>
              <a:t>Dean</a:t>
            </a:r>
          </a:p>
          <a:p>
            <a:pPr>
              <a:buNone/>
            </a:pPr>
            <a:r>
              <a:rPr lang="en-US" sz="2400" dirty="0" smtClean="0"/>
              <a:t>Swartz foundation</a:t>
            </a:r>
            <a:endParaRPr lang="en-US" sz="2400" dirty="0" smtClean="0"/>
          </a:p>
          <a:p>
            <a:pPr>
              <a:buNone/>
            </a:pPr>
            <a:endParaRPr lang="en-US" sz="2400" dirty="0"/>
          </a:p>
        </p:txBody>
      </p:sp>
      <p:sp>
        <p:nvSpPr>
          <p:cNvPr id="4" name="Content Placeholder 2"/>
          <p:cNvSpPr txBox="1">
            <a:spLocks/>
          </p:cNvSpPr>
          <p:nvPr/>
        </p:nvSpPr>
        <p:spPr>
          <a:xfrm>
            <a:off x="4419600" y="2743200"/>
            <a:ext cx="4724400" cy="3657600"/>
          </a:xfrm>
          <a:prstGeom prst="rect">
            <a:avLst/>
          </a:prstGeom>
        </p:spPr>
        <p:txBody>
          <a:bodyPr>
            <a:normAutofit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400" b="1" i="0" u="sng" strike="noStrike" kern="1200" cap="none" spc="0" normalizeH="0" baseline="0" noProof="0" dirty="0" smtClean="0">
                <a:ln>
                  <a:noFill/>
                </a:ln>
                <a:solidFill>
                  <a:schemeClr val="tx1"/>
                </a:solidFill>
                <a:effectLst/>
                <a:uLnTx/>
                <a:uFillTx/>
                <a:latin typeface="+mn-lt"/>
                <a:ea typeface="+mn-ea"/>
                <a:cs typeface="+mn-cs"/>
              </a:rPr>
              <a:t>National Institutes</a:t>
            </a:r>
            <a:r>
              <a:rPr kumimoji="0" lang="en-US" sz="2400" b="1" i="0" u="sng" strike="noStrike" kern="1200" cap="none" spc="0" normalizeH="0" noProof="0" dirty="0" smtClean="0">
                <a:ln>
                  <a:noFill/>
                </a:ln>
                <a:solidFill>
                  <a:schemeClr val="tx1"/>
                </a:solidFill>
                <a:effectLst/>
                <a:uLnTx/>
                <a:uFillTx/>
                <a:latin typeface="+mn-lt"/>
                <a:ea typeface="+mn-ea"/>
                <a:cs typeface="+mn-cs"/>
              </a:rPr>
              <a:t> of Health</a:t>
            </a:r>
            <a:endParaRPr kumimoji="0" lang="en-US" sz="2400" b="1" i="0" u="sng"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Barry</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Horwitz</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2400" baseline="0" dirty="0" smtClean="0">
                <a:latin typeface="+mn-lt"/>
              </a:rPr>
              <a:t>Ajay</a:t>
            </a:r>
            <a:r>
              <a:rPr lang="en-US" sz="2400" dirty="0" smtClean="0">
                <a:latin typeface="+mn-lt"/>
              </a:rPr>
              <a:t> </a:t>
            </a:r>
            <a:r>
              <a:rPr lang="en-US" sz="2400" dirty="0" err="1" smtClean="0">
                <a:latin typeface="+mn-lt"/>
              </a:rPr>
              <a:t>Pillai</a:t>
            </a:r>
            <a:endParaRPr lang="en-US" sz="2400" dirty="0" smtClean="0">
              <a:latin typeface="+mn-lt"/>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Jessica</a:t>
            </a:r>
            <a:r>
              <a:rPr kumimoji="0" lang="en-US" sz="2400" b="0" i="0" u="none" strike="noStrike" kern="1200" cap="none" spc="0" normalizeH="0" noProof="0" dirty="0" smtClean="0">
                <a:ln>
                  <a:noFill/>
                </a:ln>
                <a:solidFill>
                  <a:schemeClr val="tx1"/>
                </a:solidFill>
                <a:effectLst/>
                <a:uLnTx/>
                <a:uFillTx/>
                <a:latin typeface="+mn-lt"/>
                <a:ea typeface="+mn-ea"/>
                <a:cs typeface="+mn-cs"/>
              </a:rPr>
              <a:t> Gilbert</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2400" baseline="0" dirty="0" smtClean="0">
                <a:latin typeface="+mn-lt"/>
              </a:rPr>
              <a:t>Jason</a:t>
            </a:r>
            <a:r>
              <a:rPr lang="en-US" sz="2400" dirty="0" smtClean="0">
                <a:latin typeface="+mn-lt"/>
              </a:rPr>
              <a:t> Smith</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Shmuel</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Appel</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2400" dirty="0" smtClean="0">
                <a:latin typeface="+mn-lt"/>
              </a:rPr>
              <a:t>Justin </a:t>
            </a:r>
            <a:r>
              <a:rPr lang="en-US" sz="2400" dirty="0" err="1" smtClean="0">
                <a:latin typeface="+mn-lt"/>
              </a:rPr>
              <a:t>Sperling</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US" sz="2400" dirty="0" smtClean="0">
              <a:latin typeface="+mn-lt"/>
            </a:endParaRPr>
          </a:p>
          <a:p>
            <a:pPr marL="292100" indent="-292100" fontAlgn="auto">
              <a:spcBef>
                <a:spcPts val="0"/>
              </a:spcBef>
              <a:spcAft>
                <a:spcPts val="0"/>
              </a:spcAft>
              <a:buClr>
                <a:schemeClr val="accent1"/>
              </a:buClr>
              <a:buSzPct val="70000"/>
            </a:pPr>
            <a:r>
              <a:rPr lang="en-US" sz="2400" b="1" u="sng" dirty="0" smtClean="0">
                <a:latin typeface="+mn-lt"/>
              </a:rPr>
              <a:t>Johns Hopkins University</a:t>
            </a:r>
          </a:p>
          <a:p>
            <a:pPr marL="292100" indent="-292100" fontAlgn="auto">
              <a:spcBef>
                <a:spcPts val="0"/>
              </a:spcBef>
              <a:spcAft>
                <a:spcPts val="0"/>
              </a:spcAft>
              <a:buClr>
                <a:schemeClr val="accent1"/>
              </a:buClr>
              <a:buSzPct val="70000"/>
            </a:pPr>
            <a:r>
              <a:rPr lang="en-US" sz="2400" dirty="0" smtClean="0">
                <a:latin typeface="+mn-lt"/>
              </a:rPr>
              <a:t>Dana Boatman</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2400" b="1"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US" sz="2400" dirty="0" smtClean="0">
              <a:latin typeface="+mn-lt"/>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Decoding movement directions (Spikes)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381000" y="1524000"/>
            <a:ext cx="2717800" cy="1588195"/>
          </a:xfrm>
          <a:prstGeom prst="rect">
            <a:avLst/>
          </a:prstGeom>
          <a:noFill/>
          <a:ln w="9525" algn="ctr">
            <a:noFill/>
            <a:miter lim="800000"/>
            <a:headEnd/>
            <a:tailEnd/>
          </a:ln>
          <a:effectLst/>
        </p:spPr>
      </p:pic>
      <p:sp>
        <p:nvSpPr>
          <p:cNvPr id="4" name="Line 3"/>
          <p:cNvSpPr>
            <a:spLocks noChangeShapeType="1"/>
          </p:cNvSpPr>
          <p:nvPr/>
        </p:nvSpPr>
        <p:spPr bwMode="auto">
          <a:xfrm>
            <a:off x="3200400" y="3048000"/>
            <a:ext cx="4953000" cy="228600"/>
          </a:xfrm>
          <a:prstGeom prst="line">
            <a:avLst/>
          </a:prstGeom>
          <a:noFill/>
          <a:ln w="9525">
            <a:solidFill>
              <a:schemeClr val="tx1"/>
            </a:solidFill>
            <a:round/>
            <a:headEnd/>
            <a:tailEnd type="triangle" w="med" len="med"/>
          </a:ln>
          <a:effectLst/>
        </p:spPr>
        <p:txBody>
          <a:bodyPr/>
          <a:lstStyle/>
          <a:p>
            <a:endParaRPr lang="en-US"/>
          </a:p>
        </p:txBody>
      </p:sp>
      <p:sp>
        <p:nvSpPr>
          <p:cNvPr id="5" name="Line 4"/>
          <p:cNvSpPr>
            <a:spLocks noChangeShapeType="1"/>
          </p:cNvSpPr>
          <p:nvPr/>
        </p:nvSpPr>
        <p:spPr bwMode="auto">
          <a:xfrm>
            <a:off x="457200" y="3200400"/>
            <a:ext cx="1041716" cy="161033"/>
          </a:xfrm>
          <a:prstGeom prst="line">
            <a:avLst/>
          </a:prstGeom>
          <a:noFill/>
          <a:ln w="9525">
            <a:solidFill>
              <a:schemeClr val="tx1"/>
            </a:solidFill>
            <a:round/>
            <a:headEnd/>
            <a:tailEnd type="triangle" w="med" len="med"/>
          </a:ln>
          <a:effectLst/>
        </p:spPr>
        <p:txBody>
          <a:bodyPr/>
          <a:lstStyle/>
          <a:p>
            <a:endParaRPr lang="en-US"/>
          </a:p>
        </p:txBody>
      </p:sp>
      <p:sp>
        <p:nvSpPr>
          <p:cNvPr id="6" name="Text Box 6"/>
          <p:cNvSpPr txBox="1">
            <a:spLocks noChangeArrowheads="1"/>
          </p:cNvSpPr>
          <p:nvPr/>
        </p:nvSpPr>
        <p:spPr bwMode="auto">
          <a:xfrm>
            <a:off x="2895600" y="5791200"/>
            <a:ext cx="3505200" cy="369332"/>
          </a:xfrm>
          <a:prstGeom prst="rect">
            <a:avLst/>
          </a:prstGeom>
          <a:noFill/>
          <a:ln w="9525" algn="ctr">
            <a:noFill/>
            <a:miter lim="800000"/>
            <a:headEnd/>
            <a:tailEnd/>
          </a:ln>
          <a:effectLst/>
        </p:spPr>
        <p:txBody>
          <a:bodyPr wrap="square">
            <a:spAutoFit/>
          </a:bodyPr>
          <a:lstStyle/>
          <a:p>
            <a:r>
              <a:rPr lang="en-US" dirty="0"/>
              <a:t>Time from Go Cue (ms)</a:t>
            </a:r>
          </a:p>
        </p:txBody>
      </p:sp>
      <p:pic>
        <p:nvPicPr>
          <p:cNvPr id="7" name="Picture 8"/>
          <p:cNvPicPr>
            <a:picLocks noChangeAspect="1" noChangeArrowheads="1"/>
          </p:cNvPicPr>
          <p:nvPr/>
        </p:nvPicPr>
        <p:blipFill>
          <a:blip r:embed="rId3"/>
          <a:srcRect/>
          <a:stretch>
            <a:fillRect/>
          </a:stretch>
        </p:blipFill>
        <p:spPr bwMode="auto">
          <a:xfrm>
            <a:off x="1905000" y="3429000"/>
            <a:ext cx="6248400" cy="2362200"/>
          </a:xfrm>
          <a:prstGeom prst="rect">
            <a:avLst/>
          </a:prstGeom>
          <a:noFill/>
          <a:ln w="9525" algn="ctr">
            <a:noFill/>
            <a:miter lim="800000"/>
            <a:headEnd/>
            <a:tailEnd/>
          </a:ln>
          <a:effectLst/>
        </p:spPr>
      </p:pic>
      <p:sp>
        <p:nvSpPr>
          <p:cNvPr id="8" name="TextBox 7"/>
          <p:cNvSpPr txBox="1"/>
          <p:nvPr/>
        </p:nvSpPr>
        <p:spPr>
          <a:xfrm>
            <a:off x="4876800" y="6248400"/>
            <a:ext cx="3711272" cy="369332"/>
          </a:xfrm>
          <a:prstGeom prst="rect">
            <a:avLst/>
          </a:prstGeom>
          <a:noFill/>
        </p:spPr>
        <p:txBody>
          <a:bodyPr wrap="none" rtlCol="0">
            <a:spAutoFit/>
          </a:bodyPr>
          <a:lstStyle/>
          <a:p>
            <a:r>
              <a:rPr lang="en-US" dirty="0" smtClean="0"/>
              <a:t>Banerjee, Dean, </a:t>
            </a:r>
            <a:r>
              <a:rPr lang="en-US" dirty="0" err="1" smtClean="0"/>
              <a:t>Pesaran</a:t>
            </a:r>
            <a:r>
              <a:rPr lang="en-US" dirty="0" smtClean="0"/>
              <a:t> (In prep)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228600" y="304800"/>
            <a:ext cx="8678862" cy="769937"/>
          </a:xfrm>
          <a:noFill/>
          <a:ln w="6350">
            <a:noFill/>
          </a:ln>
        </p:spPr>
        <p:txBody>
          <a:bodyPr>
            <a:normAutofit/>
          </a:bodyPr>
          <a:lstStyle/>
          <a:p>
            <a:r>
              <a:rPr lang="en-US" sz="4400" dirty="0" err="1"/>
              <a:t>Modelling</a:t>
            </a:r>
            <a:r>
              <a:rPr lang="en-US" sz="4400" dirty="0"/>
              <a:t> </a:t>
            </a:r>
            <a:r>
              <a:rPr lang="en-US" sz="4400" dirty="0" smtClean="0"/>
              <a:t>LFP</a:t>
            </a:r>
            <a:endParaRPr lang="en-US" sz="4400" dirty="0"/>
          </a:p>
        </p:txBody>
      </p:sp>
      <p:sp>
        <p:nvSpPr>
          <p:cNvPr id="579588" name="Freeform 4"/>
          <p:cNvSpPr>
            <a:spLocks/>
          </p:cNvSpPr>
          <p:nvPr/>
        </p:nvSpPr>
        <p:spPr bwMode="auto">
          <a:xfrm>
            <a:off x="6781800" y="1752600"/>
            <a:ext cx="1752600" cy="685800"/>
          </a:xfrm>
          <a:custGeom>
            <a:avLst/>
            <a:gdLst/>
            <a:ahLst/>
            <a:cxnLst>
              <a:cxn ang="0">
                <a:pos x="0" y="896"/>
              </a:cxn>
              <a:cxn ang="0">
                <a:pos x="96" y="80"/>
              </a:cxn>
              <a:cxn ang="0">
                <a:pos x="192" y="1376"/>
              </a:cxn>
              <a:cxn ang="0">
                <a:pos x="336" y="80"/>
              </a:cxn>
              <a:cxn ang="0">
                <a:pos x="480" y="1280"/>
              </a:cxn>
              <a:cxn ang="0">
                <a:pos x="624" y="512"/>
              </a:cxn>
              <a:cxn ang="0">
                <a:pos x="672" y="224"/>
              </a:cxn>
              <a:cxn ang="0">
                <a:pos x="768" y="992"/>
              </a:cxn>
              <a:cxn ang="0">
                <a:pos x="864" y="416"/>
              </a:cxn>
              <a:cxn ang="0">
                <a:pos x="1008" y="656"/>
              </a:cxn>
              <a:cxn ang="0">
                <a:pos x="1008" y="1040"/>
              </a:cxn>
              <a:cxn ang="0">
                <a:pos x="1056" y="1232"/>
              </a:cxn>
              <a:cxn ang="0">
                <a:pos x="1152" y="224"/>
              </a:cxn>
              <a:cxn ang="0">
                <a:pos x="1248" y="608"/>
              </a:cxn>
              <a:cxn ang="0">
                <a:pos x="1296" y="1280"/>
              </a:cxn>
              <a:cxn ang="0">
                <a:pos x="1392" y="704"/>
              </a:cxn>
              <a:cxn ang="0">
                <a:pos x="1392" y="608"/>
              </a:cxn>
            </a:cxnLst>
            <a:rect l="0" t="0" r="r" b="b"/>
            <a:pathLst>
              <a:path w="1408" h="1376">
                <a:moveTo>
                  <a:pt x="0" y="896"/>
                </a:moveTo>
                <a:cubicBezTo>
                  <a:pt x="32" y="448"/>
                  <a:pt x="64" y="0"/>
                  <a:pt x="96" y="80"/>
                </a:cubicBezTo>
                <a:cubicBezTo>
                  <a:pt x="128" y="160"/>
                  <a:pt x="152" y="1376"/>
                  <a:pt x="192" y="1376"/>
                </a:cubicBezTo>
                <a:cubicBezTo>
                  <a:pt x="232" y="1376"/>
                  <a:pt x="288" y="96"/>
                  <a:pt x="336" y="80"/>
                </a:cubicBezTo>
                <a:cubicBezTo>
                  <a:pt x="384" y="64"/>
                  <a:pt x="432" y="1208"/>
                  <a:pt x="480" y="1280"/>
                </a:cubicBezTo>
                <a:cubicBezTo>
                  <a:pt x="528" y="1352"/>
                  <a:pt x="592" y="688"/>
                  <a:pt x="624" y="512"/>
                </a:cubicBezTo>
                <a:cubicBezTo>
                  <a:pt x="656" y="336"/>
                  <a:pt x="648" y="144"/>
                  <a:pt x="672" y="224"/>
                </a:cubicBezTo>
                <a:cubicBezTo>
                  <a:pt x="696" y="304"/>
                  <a:pt x="736" y="960"/>
                  <a:pt x="768" y="992"/>
                </a:cubicBezTo>
                <a:cubicBezTo>
                  <a:pt x="800" y="1024"/>
                  <a:pt x="824" y="472"/>
                  <a:pt x="864" y="416"/>
                </a:cubicBezTo>
                <a:cubicBezTo>
                  <a:pt x="904" y="360"/>
                  <a:pt x="984" y="552"/>
                  <a:pt x="1008" y="656"/>
                </a:cubicBezTo>
                <a:cubicBezTo>
                  <a:pt x="1032" y="760"/>
                  <a:pt x="1000" y="944"/>
                  <a:pt x="1008" y="1040"/>
                </a:cubicBezTo>
                <a:cubicBezTo>
                  <a:pt x="1016" y="1136"/>
                  <a:pt x="1032" y="1368"/>
                  <a:pt x="1056" y="1232"/>
                </a:cubicBezTo>
                <a:cubicBezTo>
                  <a:pt x="1080" y="1096"/>
                  <a:pt x="1120" y="328"/>
                  <a:pt x="1152" y="224"/>
                </a:cubicBezTo>
                <a:cubicBezTo>
                  <a:pt x="1184" y="120"/>
                  <a:pt x="1224" y="432"/>
                  <a:pt x="1248" y="608"/>
                </a:cubicBezTo>
                <a:cubicBezTo>
                  <a:pt x="1272" y="784"/>
                  <a:pt x="1272" y="1264"/>
                  <a:pt x="1296" y="1280"/>
                </a:cubicBezTo>
                <a:cubicBezTo>
                  <a:pt x="1320" y="1296"/>
                  <a:pt x="1376" y="816"/>
                  <a:pt x="1392" y="704"/>
                </a:cubicBezTo>
                <a:cubicBezTo>
                  <a:pt x="1408" y="592"/>
                  <a:pt x="1392" y="624"/>
                  <a:pt x="1392" y="608"/>
                </a:cubicBezTo>
              </a:path>
            </a:pathLst>
          </a:custGeom>
          <a:noFill/>
          <a:ln w="9525">
            <a:solidFill>
              <a:schemeClr val="tx1"/>
            </a:solidFill>
            <a:round/>
            <a:headEnd/>
            <a:tailEnd/>
          </a:ln>
          <a:effectLst/>
        </p:spPr>
        <p:txBody>
          <a:bodyPr/>
          <a:lstStyle/>
          <a:p>
            <a:endParaRPr lang="en-US"/>
          </a:p>
        </p:txBody>
      </p:sp>
      <p:sp>
        <p:nvSpPr>
          <p:cNvPr id="579604" name="Line 20"/>
          <p:cNvSpPr>
            <a:spLocks noChangeShapeType="1"/>
          </p:cNvSpPr>
          <p:nvPr/>
        </p:nvSpPr>
        <p:spPr bwMode="auto">
          <a:xfrm flipV="1">
            <a:off x="5867400" y="2057400"/>
            <a:ext cx="762000" cy="152400"/>
          </a:xfrm>
          <a:prstGeom prst="line">
            <a:avLst/>
          </a:prstGeom>
          <a:noFill/>
          <a:ln w="9525">
            <a:solidFill>
              <a:schemeClr val="tx1"/>
            </a:solidFill>
            <a:round/>
            <a:headEnd/>
            <a:tailEnd type="triangle" w="med" len="med"/>
          </a:ln>
          <a:effectLst/>
        </p:spPr>
        <p:txBody>
          <a:bodyPr/>
          <a:lstStyle/>
          <a:p>
            <a:endParaRPr lang="en-US"/>
          </a:p>
        </p:txBody>
      </p:sp>
      <p:sp>
        <p:nvSpPr>
          <p:cNvPr id="579613" name="Text Box 29"/>
          <p:cNvSpPr txBox="1">
            <a:spLocks noChangeArrowheads="1"/>
          </p:cNvSpPr>
          <p:nvPr/>
        </p:nvSpPr>
        <p:spPr bwMode="auto">
          <a:xfrm>
            <a:off x="228600" y="1524000"/>
            <a:ext cx="3436938" cy="457200"/>
          </a:xfrm>
          <a:prstGeom prst="rect">
            <a:avLst/>
          </a:prstGeom>
          <a:noFill/>
          <a:ln w="9525" algn="ctr">
            <a:noFill/>
            <a:miter lim="800000"/>
            <a:headEnd/>
            <a:tailEnd/>
          </a:ln>
          <a:effectLst/>
        </p:spPr>
        <p:txBody>
          <a:bodyPr wrap="none">
            <a:spAutoFit/>
          </a:bodyPr>
          <a:lstStyle/>
          <a:p>
            <a:r>
              <a:rPr lang="en-US" sz="2400" dirty="0"/>
              <a:t>Input driven LFP activity</a:t>
            </a:r>
          </a:p>
        </p:txBody>
      </p:sp>
      <p:sp>
        <p:nvSpPr>
          <p:cNvPr id="33" name="Isosceles Triangle 32"/>
          <p:cNvSpPr/>
          <p:nvPr/>
        </p:nvSpPr>
        <p:spPr>
          <a:xfrm rot="2700000" flipV="1">
            <a:off x="5467628" y="2070755"/>
            <a:ext cx="189940" cy="8876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39"/>
          <p:cNvGraphicFramePr>
            <a:graphicFrameLocks noChangeAspect="1"/>
          </p:cNvGraphicFramePr>
          <p:nvPr/>
        </p:nvGraphicFramePr>
        <p:xfrm>
          <a:off x="4768850" y="1914525"/>
          <a:ext cx="114300" cy="177800"/>
        </p:xfrm>
        <a:graphic>
          <a:graphicData uri="http://schemas.openxmlformats.org/presentationml/2006/ole">
            <p:oleObj spid="_x0000_s3078" name="Equation" r:id="rId4" imgW="114120" imgH="177480" progId="Equation.DSMT4">
              <p:embed/>
            </p:oleObj>
          </a:graphicData>
        </a:graphic>
      </p:graphicFrame>
      <p:sp>
        <p:nvSpPr>
          <p:cNvPr id="35" name="Line 5"/>
          <p:cNvSpPr>
            <a:spLocks noChangeShapeType="1"/>
          </p:cNvSpPr>
          <p:nvPr/>
        </p:nvSpPr>
        <p:spPr bwMode="auto">
          <a:xfrm flipV="1">
            <a:off x="2667000" y="3810000"/>
            <a:ext cx="804862" cy="652462"/>
          </a:xfrm>
          <a:prstGeom prst="line">
            <a:avLst/>
          </a:prstGeom>
          <a:noFill/>
          <a:ln w="9525">
            <a:solidFill>
              <a:schemeClr val="tx1"/>
            </a:solidFill>
            <a:round/>
            <a:headEnd/>
            <a:tailEnd type="triangle" w="med" len="med"/>
          </a:ln>
          <a:effectLst/>
        </p:spPr>
        <p:txBody>
          <a:bodyPr/>
          <a:lstStyle/>
          <a:p>
            <a:endParaRPr lang="en-US"/>
          </a:p>
        </p:txBody>
      </p:sp>
      <p:sp>
        <p:nvSpPr>
          <p:cNvPr id="42" name="TextBox 41"/>
          <p:cNvSpPr txBox="1"/>
          <p:nvPr/>
        </p:nvSpPr>
        <p:spPr>
          <a:xfrm>
            <a:off x="1981200" y="4572000"/>
            <a:ext cx="984565" cy="523220"/>
          </a:xfrm>
          <a:prstGeom prst="rect">
            <a:avLst/>
          </a:prstGeom>
          <a:noFill/>
        </p:spPr>
        <p:txBody>
          <a:bodyPr wrap="none" rtlCol="0">
            <a:spAutoFit/>
          </a:bodyPr>
          <a:lstStyle/>
          <a:p>
            <a:r>
              <a:rPr lang="en-US" sz="2800" dirty="0" smtClean="0"/>
              <a:t>Input</a:t>
            </a:r>
            <a:endParaRPr lang="en-US" sz="2800" dirty="0"/>
          </a:p>
        </p:txBody>
      </p:sp>
      <p:pic>
        <p:nvPicPr>
          <p:cNvPr id="43" name="Picture 5"/>
          <p:cNvPicPr>
            <a:picLocks noChangeAspect="1" noChangeArrowheads="1"/>
          </p:cNvPicPr>
          <p:nvPr/>
        </p:nvPicPr>
        <p:blipFill>
          <a:blip r:embed="rId5"/>
          <a:srcRect/>
          <a:stretch>
            <a:fillRect/>
          </a:stretch>
        </p:blipFill>
        <p:spPr bwMode="auto">
          <a:xfrm>
            <a:off x="3505200" y="2895600"/>
            <a:ext cx="2057400" cy="1317395"/>
          </a:xfrm>
          <a:prstGeom prst="rect">
            <a:avLst/>
          </a:prstGeom>
          <a:noFill/>
          <a:ln w="9525" algn="ctr">
            <a:noFill/>
            <a:miter lim="800000"/>
            <a:headEnd/>
            <a:tailEnd/>
          </a:ln>
        </p:spPr>
      </p:pic>
      <p:sp>
        <p:nvSpPr>
          <p:cNvPr id="44" name="Line 34"/>
          <p:cNvSpPr>
            <a:spLocks noChangeShapeType="1"/>
          </p:cNvSpPr>
          <p:nvPr/>
        </p:nvSpPr>
        <p:spPr bwMode="auto">
          <a:xfrm flipV="1">
            <a:off x="7772400" y="2514600"/>
            <a:ext cx="0" cy="430213"/>
          </a:xfrm>
          <a:prstGeom prst="line">
            <a:avLst/>
          </a:prstGeom>
          <a:noFill/>
          <a:ln w="9525">
            <a:solidFill>
              <a:schemeClr val="tx1"/>
            </a:solidFill>
            <a:round/>
            <a:headEnd/>
            <a:tailEnd type="triangle" w="med" len="med"/>
          </a:ln>
          <a:effectLst/>
        </p:spPr>
        <p:txBody>
          <a:bodyPr/>
          <a:lstStyle/>
          <a:p>
            <a:endParaRPr lang="en-US"/>
          </a:p>
        </p:txBody>
      </p:sp>
      <p:sp>
        <p:nvSpPr>
          <p:cNvPr id="46" name="Line 35"/>
          <p:cNvSpPr>
            <a:spLocks noChangeShapeType="1"/>
          </p:cNvSpPr>
          <p:nvPr/>
        </p:nvSpPr>
        <p:spPr bwMode="auto">
          <a:xfrm rot="-16200000">
            <a:off x="7339012" y="2698750"/>
            <a:ext cx="0" cy="41275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Decoding movement directions (Fields, LFP)</a:t>
            </a:r>
            <a:endParaRPr lang="en-US" dirty="0"/>
          </a:p>
        </p:txBody>
      </p:sp>
      <p:sp>
        <p:nvSpPr>
          <p:cNvPr id="4" name="Line 3"/>
          <p:cNvSpPr>
            <a:spLocks noChangeShapeType="1"/>
          </p:cNvSpPr>
          <p:nvPr/>
        </p:nvSpPr>
        <p:spPr bwMode="auto">
          <a:xfrm>
            <a:off x="3276600" y="2971800"/>
            <a:ext cx="4343400" cy="380999"/>
          </a:xfrm>
          <a:prstGeom prst="line">
            <a:avLst/>
          </a:prstGeom>
          <a:noFill/>
          <a:ln w="9525">
            <a:solidFill>
              <a:schemeClr val="tx1"/>
            </a:solidFill>
            <a:round/>
            <a:headEnd/>
            <a:tailEnd type="triangle" w="med" len="med"/>
          </a:ln>
          <a:effectLst/>
        </p:spPr>
        <p:txBody>
          <a:bodyPr/>
          <a:lstStyle/>
          <a:p>
            <a:endParaRPr lang="en-US"/>
          </a:p>
        </p:txBody>
      </p:sp>
      <p:sp>
        <p:nvSpPr>
          <p:cNvPr id="5" name="Line 4"/>
          <p:cNvSpPr>
            <a:spLocks noChangeShapeType="1"/>
          </p:cNvSpPr>
          <p:nvPr/>
        </p:nvSpPr>
        <p:spPr bwMode="auto">
          <a:xfrm>
            <a:off x="838200" y="3048000"/>
            <a:ext cx="508316" cy="313433"/>
          </a:xfrm>
          <a:prstGeom prst="line">
            <a:avLst/>
          </a:prstGeom>
          <a:noFill/>
          <a:ln w="9525">
            <a:solidFill>
              <a:schemeClr val="tx1"/>
            </a:solidFill>
            <a:round/>
            <a:headEnd/>
            <a:tailEnd type="triangle" w="med" len="med"/>
          </a:ln>
          <a:effectLst/>
        </p:spPr>
        <p:txBody>
          <a:bodyPr/>
          <a:lstStyle/>
          <a:p>
            <a:endParaRPr lang="en-US"/>
          </a:p>
        </p:txBody>
      </p:sp>
      <p:sp>
        <p:nvSpPr>
          <p:cNvPr id="6" name="Text Box 6"/>
          <p:cNvSpPr txBox="1">
            <a:spLocks noChangeArrowheads="1"/>
          </p:cNvSpPr>
          <p:nvPr/>
        </p:nvSpPr>
        <p:spPr bwMode="auto">
          <a:xfrm>
            <a:off x="2895600" y="6019800"/>
            <a:ext cx="3505200" cy="369332"/>
          </a:xfrm>
          <a:prstGeom prst="rect">
            <a:avLst/>
          </a:prstGeom>
          <a:noFill/>
          <a:ln w="9525" algn="ctr">
            <a:noFill/>
            <a:miter lim="800000"/>
            <a:headEnd/>
            <a:tailEnd/>
          </a:ln>
          <a:effectLst/>
        </p:spPr>
        <p:txBody>
          <a:bodyPr wrap="square">
            <a:spAutoFit/>
          </a:bodyPr>
          <a:lstStyle/>
          <a:p>
            <a:r>
              <a:rPr lang="en-US" dirty="0"/>
              <a:t>Time from Go Cue (ms)</a:t>
            </a:r>
          </a:p>
        </p:txBody>
      </p:sp>
      <p:pic>
        <p:nvPicPr>
          <p:cNvPr id="8" name="Picture 2"/>
          <p:cNvPicPr>
            <a:picLocks noChangeAspect="1" noChangeArrowheads="1"/>
          </p:cNvPicPr>
          <p:nvPr/>
        </p:nvPicPr>
        <p:blipFill>
          <a:blip r:embed="rId2" cstate="print"/>
          <a:srcRect/>
          <a:stretch>
            <a:fillRect/>
          </a:stretch>
        </p:blipFill>
        <p:spPr bwMode="auto">
          <a:xfrm>
            <a:off x="762000" y="1524000"/>
            <a:ext cx="2322513" cy="1401763"/>
          </a:xfrm>
          <a:prstGeom prst="rect">
            <a:avLst/>
          </a:prstGeom>
          <a:noFill/>
          <a:ln w="9525" algn="ctr">
            <a:noFill/>
            <a:miter lim="800000"/>
            <a:headEnd/>
            <a:tailEnd/>
          </a:ln>
          <a:effectLst/>
        </p:spPr>
      </p:pic>
      <p:pic>
        <p:nvPicPr>
          <p:cNvPr id="9" name="Picture 9"/>
          <p:cNvPicPr>
            <a:picLocks noChangeAspect="1" noChangeArrowheads="1"/>
          </p:cNvPicPr>
          <p:nvPr/>
        </p:nvPicPr>
        <p:blipFill>
          <a:blip r:embed="rId3"/>
          <a:srcRect/>
          <a:stretch>
            <a:fillRect/>
          </a:stretch>
        </p:blipFill>
        <p:spPr bwMode="auto">
          <a:xfrm>
            <a:off x="1447800" y="3429000"/>
            <a:ext cx="6248400" cy="2533825"/>
          </a:xfrm>
          <a:prstGeom prst="rect">
            <a:avLst/>
          </a:prstGeom>
          <a:noFill/>
          <a:ln w="9525" algn="ctr">
            <a:noFill/>
            <a:miter lim="800000"/>
            <a:headEnd/>
            <a:tailEnd/>
          </a:ln>
          <a:effectLst/>
        </p:spPr>
      </p:pic>
      <p:sp>
        <p:nvSpPr>
          <p:cNvPr id="10" name="TextBox 9"/>
          <p:cNvSpPr txBox="1"/>
          <p:nvPr/>
        </p:nvSpPr>
        <p:spPr>
          <a:xfrm>
            <a:off x="4038600" y="6324600"/>
            <a:ext cx="3775393" cy="369332"/>
          </a:xfrm>
          <a:prstGeom prst="rect">
            <a:avLst/>
          </a:prstGeom>
          <a:noFill/>
        </p:spPr>
        <p:txBody>
          <a:bodyPr wrap="none" rtlCol="0">
            <a:spAutoFit/>
          </a:bodyPr>
          <a:lstStyle/>
          <a:p>
            <a:r>
              <a:rPr lang="en-US" dirty="0" smtClean="0"/>
              <a:t>Banerjee, Dean, </a:t>
            </a:r>
            <a:r>
              <a:rPr lang="en-US" dirty="0" err="1" smtClean="0"/>
              <a:t>Pesaran</a:t>
            </a:r>
            <a:r>
              <a:rPr lang="en-US" dirty="0" smtClean="0"/>
              <a:t> ( In prep)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457200" y="274638"/>
            <a:ext cx="8286750" cy="814387"/>
          </a:xfrm>
          <a:noFill/>
          <a:ln w="3175">
            <a:noFill/>
          </a:ln>
        </p:spPr>
        <p:txBody>
          <a:bodyPr>
            <a:normAutofit fontScale="90000"/>
          </a:bodyPr>
          <a:lstStyle/>
          <a:p>
            <a:r>
              <a:rPr lang="en-US" sz="4000" dirty="0" smtClean="0"/>
              <a:t>Target selection </a:t>
            </a:r>
            <a:r>
              <a:rPr lang="en-US" sz="4000" dirty="0"/>
              <a:t>times </a:t>
            </a:r>
            <a:r>
              <a:rPr lang="en-US" sz="4000" dirty="0" smtClean="0"/>
              <a:t>(spike trains)</a:t>
            </a:r>
            <a:endParaRPr lang="en-US" sz="4000" dirty="0"/>
          </a:p>
        </p:txBody>
      </p:sp>
      <p:pic>
        <p:nvPicPr>
          <p:cNvPr id="601091" name="Picture 3"/>
          <p:cNvPicPr>
            <a:picLocks noChangeAspect="1" noChangeArrowheads="1"/>
          </p:cNvPicPr>
          <p:nvPr/>
        </p:nvPicPr>
        <p:blipFill>
          <a:blip r:embed="rId3"/>
          <a:srcRect/>
          <a:stretch>
            <a:fillRect/>
          </a:stretch>
        </p:blipFill>
        <p:spPr bwMode="auto">
          <a:xfrm>
            <a:off x="2566988" y="5951538"/>
            <a:ext cx="4237037" cy="312737"/>
          </a:xfrm>
          <a:prstGeom prst="rect">
            <a:avLst/>
          </a:prstGeom>
          <a:noFill/>
          <a:ln w="9525" algn="ctr">
            <a:noFill/>
            <a:miter lim="800000"/>
            <a:headEnd/>
            <a:tailEnd/>
          </a:ln>
          <a:effectLst/>
        </p:spPr>
      </p:pic>
      <p:pic>
        <p:nvPicPr>
          <p:cNvPr id="601093" name="Picture 5"/>
          <p:cNvPicPr>
            <a:picLocks noChangeAspect="1" noChangeArrowheads="1"/>
          </p:cNvPicPr>
          <p:nvPr/>
        </p:nvPicPr>
        <p:blipFill>
          <a:blip r:embed="rId4"/>
          <a:srcRect/>
          <a:stretch>
            <a:fillRect/>
          </a:stretch>
        </p:blipFill>
        <p:spPr bwMode="auto">
          <a:xfrm>
            <a:off x="5256213" y="5149850"/>
            <a:ext cx="3386137" cy="387350"/>
          </a:xfrm>
          <a:prstGeom prst="rect">
            <a:avLst/>
          </a:prstGeom>
          <a:noFill/>
          <a:ln w="9525" algn="ctr">
            <a:noFill/>
            <a:miter lim="800000"/>
            <a:headEnd/>
            <a:tailEnd/>
          </a:ln>
          <a:effectLst/>
        </p:spPr>
      </p:pic>
      <p:pic>
        <p:nvPicPr>
          <p:cNvPr id="601094" name="Picture 6"/>
          <p:cNvPicPr>
            <a:picLocks noChangeAspect="1" noChangeArrowheads="1"/>
          </p:cNvPicPr>
          <p:nvPr/>
        </p:nvPicPr>
        <p:blipFill>
          <a:blip r:embed="rId4"/>
          <a:srcRect/>
          <a:stretch>
            <a:fillRect/>
          </a:stretch>
        </p:blipFill>
        <p:spPr bwMode="auto">
          <a:xfrm>
            <a:off x="928688" y="5149850"/>
            <a:ext cx="3386137" cy="387350"/>
          </a:xfrm>
          <a:prstGeom prst="rect">
            <a:avLst/>
          </a:prstGeom>
          <a:noFill/>
          <a:ln w="9525" algn="ctr">
            <a:noFill/>
            <a:miter lim="800000"/>
            <a:headEnd/>
            <a:tailEnd/>
          </a:ln>
          <a:effectLst/>
        </p:spPr>
      </p:pic>
      <p:pic>
        <p:nvPicPr>
          <p:cNvPr id="601096" name="Picture 8"/>
          <p:cNvPicPr>
            <a:picLocks noChangeAspect="1" noChangeArrowheads="1"/>
          </p:cNvPicPr>
          <p:nvPr/>
        </p:nvPicPr>
        <p:blipFill>
          <a:blip r:embed="rId5"/>
          <a:srcRect/>
          <a:stretch>
            <a:fillRect/>
          </a:stretch>
        </p:blipFill>
        <p:spPr bwMode="auto">
          <a:xfrm>
            <a:off x="247650" y="1570038"/>
            <a:ext cx="4371975" cy="3289300"/>
          </a:xfrm>
          <a:prstGeom prst="rect">
            <a:avLst/>
          </a:prstGeom>
          <a:noFill/>
          <a:ln w="9525" algn="ctr">
            <a:noFill/>
            <a:miter lim="800000"/>
            <a:headEnd/>
            <a:tailEnd/>
          </a:ln>
          <a:effectLst/>
        </p:spPr>
      </p:pic>
      <p:pic>
        <p:nvPicPr>
          <p:cNvPr id="601097" name="Picture 9"/>
          <p:cNvPicPr>
            <a:picLocks noChangeAspect="1" noChangeArrowheads="1"/>
          </p:cNvPicPr>
          <p:nvPr/>
        </p:nvPicPr>
        <p:blipFill>
          <a:blip r:embed="rId6"/>
          <a:srcRect/>
          <a:stretch>
            <a:fillRect/>
          </a:stretch>
        </p:blipFill>
        <p:spPr bwMode="auto">
          <a:xfrm>
            <a:off x="4800600" y="1612900"/>
            <a:ext cx="4049713" cy="3255963"/>
          </a:xfrm>
          <a:prstGeom prst="rect">
            <a:avLst/>
          </a:prstGeom>
          <a:noFill/>
          <a:ln w="9525" algn="ctr">
            <a:noFill/>
            <a:miter lim="800000"/>
            <a:headEnd/>
            <a:tailEnd/>
          </a:ln>
          <a:effectLst/>
        </p:spPr>
      </p:pic>
      <p:sp>
        <p:nvSpPr>
          <p:cNvPr id="8" name="TextBox 7"/>
          <p:cNvSpPr txBox="1"/>
          <p:nvPr/>
        </p:nvSpPr>
        <p:spPr>
          <a:xfrm>
            <a:off x="2133600" y="6324600"/>
            <a:ext cx="6494150" cy="369332"/>
          </a:xfrm>
          <a:prstGeom prst="rect">
            <a:avLst/>
          </a:prstGeom>
          <a:noFill/>
        </p:spPr>
        <p:txBody>
          <a:bodyPr wrap="none" rtlCol="0">
            <a:spAutoFit/>
          </a:bodyPr>
          <a:lstStyle/>
          <a:p>
            <a:r>
              <a:rPr lang="en-US" dirty="0" smtClean="0"/>
              <a:t>Banerjee, Dean, </a:t>
            </a:r>
            <a:r>
              <a:rPr lang="en-US" dirty="0" err="1" smtClean="0"/>
              <a:t>Pesaran</a:t>
            </a:r>
            <a:r>
              <a:rPr lang="en-US" dirty="0" smtClean="0"/>
              <a:t> Frontiers in Neuroscience Abs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400050" y="288925"/>
            <a:ext cx="8229600" cy="812800"/>
          </a:xfrm>
          <a:noFill/>
          <a:ln w="3175">
            <a:noFill/>
          </a:ln>
        </p:spPr>
        <p:txBody>
          <a:bodyPr>
            <a:normAutofit fontScale="90000"/>
          </a:bodyPr>
          <a:lstStyle/>
          <a:p>
            <a:r>
              <a:rPr lang="en-US" sz="3600" dirty="0" smtClean="0"/>
              <a:t>Target selection </a:t>
            </a:r>
            <a:r>
              <a:rPr lang="en-US" sz="3600" dirty="0"/>
              <a:t>times from LFP activity</a:t>
            </a:r>
          </a:p>
        </p:txBody>
      </p:sp>
      <p:sp>
        <p:nvSpPr>
          <p:cNvPr id="603140" name="Text Box 4"/>
          <p:cNvSpPr txBox="1">
            <a:spLocks noChangeArrowheads="1"/>
          </p:cNvSpPr>
          <p:nvPr/>
        </p:nvSpPr>
        <p:spPr bwMode="auto">
          <a:xfrm>
            <a:off x="1703388" y="1374775"/>
            <a:ext cx="1557337" cy="457200"/>
          </a:xfrm>
          <a:prstGeom prst="rect">
            <a:avLst/>
          </a:prstGeom>
          <a:noFill/>
          <a:ln w="9525" algn="ctr">
            <a:noFill/>
            <a:miter lim="800000"/>
            <a:headEnd/>
            <a:tailEnd/>
          </a:ln>
          <a:effectLst/>
        </p:spPr>
        <p:txBody>
          <a:bodyPr wrap="none">
            <a:spAutoFit/>
          </a:bodyPr>
          <a:lstStyle/>
          <a:p>
            <a:r>
              <a:rPr lang="en-US" sz="2400"/>
              <a:t>No history</a:t>
            </a:r>
          </a:p>
        </p:txBody>
      </p:sp>
      <p:sp>
        <p:nvSpPr>
          <p:cNvPr id="603141" name="Text Box 5"/>
          <p:cNvSpPr txBox="1">
            <a:spLocks noChangeArrowheads="1"/>
          </p:cNvSpPr>
          <p:nvPr/>
        </p:nvSpPr>
        <p:spPr bwMode="auto">
          <a:xfrm>
            <a:off x="6016625" y="1403350"/>
            <a:ext cx="1776413" cy="457200"/>
          </a:xfrm>
          <a:prstGeom prst="rect">
            <a:avLst/>
          </a:prstGeom>
          <a:noFill/>
          <a:ln w="9525" algn="ctr">
            <a:noFill/>
            <a:miter lim="800000"/>
            <a:headEnd/>
            <a:tailEnd/>
          </a:ln>
          <a:effectLst/>
        </p:spPr>
        <p:txBody>
          <a:bodyPr wrap="none">
            <a:spAutoFit/>
          </a:bodyPr>
          <a:lstStyle/>
          <a:p>
            <a:r>
              <a:rPr lang="en-US" sz="2400"/>
              <a:t>With history</a:t>
            </a:r>
          </a:p>
        </p:txBody>
      </p:sp>
      <p:pic>
        <p:nvPicPr>
          <p:cNvPr id="603143" name="Picture 7"/>
          <p:cNvPicPr>
            <a:picLocks noChangeAspect="1" noChangeArrowheads="1"/>
          </p:cNvPicPr>
          <p:nvPr/>
        </p:nvPicPr>
        <p:blipFill>
          <a:blip r:embed="rId2"/>
          <a:srcRect/>
          <a:stretch>
            <a:fillRect/>
          </a:stretch>
        </p:blipFill>
        <p:spPr bwMode="auto">
          <a:xfrm>
            <a:off x="2566988" y="6115050"/>
            <a:ext cx="4237037" cy="312738"/>
          </a:xfrm>
          <a:prstGeom prst="rect">
            <a:avLst/>
          </a:prstGeom>
          <a:noFill/>
          <a:ln w="9525" algn="ctr">
            <a:noFill/>
            <a:miter lim="800000"/>
            <a:headEnd/>
            <a:tailEnd/>
          </a:ln>
          <a:effectLst/>
        </p:spPr>
      </p:pic>
      <p:pic>
        <p:nvPicPr>
          <p:cNvPr id="603146" name="Picture 10"/>
          <p:cNvPicPr>
            <a:picLocks noChangeAspect="1" noChangeArrowheads="1"/>
          </p:cNvPicPr>
          <p:nvPr/>
        </p:nvPicPr>
        <p:blipFill>
          <a:blip r:embed="rId3"/>
          <a:srcRect/>
          <a:stretch>
            <a:fillRect/>
          </a:stretch>
        </p:blipFill>
        <p:spPr bwMode="auto">
          <a:xfrm>
            <a:off x="304800" y="1981200"/>
            <a:ext cx="4545013" cy="3429000"/>
          </a:xfrm>
          <a:prstGeom prst="rect">
            <a:avLst/>
          </a:prstGeom>
          <a:noFill/>
          <a:ln w="9525" algn="ctr">
            <a:noFill/>
            <a:miter lim="800000"/>
            <a:headEnd/>
            <a:tailEnd/>
          </a:ln>
          <a:effectLst/>
        </p:spPr>
      </p:pic>
      <p:pic>
        <p:nvPicPr>
          <p:cNvPr id="603147" name="Picture 11"/>
          <p:cNvPicPr>
            <a:picLocks noChangeAspect="1" noChangeArrowheads="1"/>
          </p:cNvPicPr>
          <p:nvPr/>
        </p:nvPicPr>
        <p:blipFill>
          <a:blip r:embed="rId4"/>
          <a:srcRect/>
          <a:stretch>
            <a:fillRect/>
          </a:stretch>
        </p:blipFill>
        <p:spPr bwMode="auto">
          <a:xfrm>
            <a:off x="4984750" y="1978025"/>
            <a:ext cx="3873500" cy="3443288"/>
          </a:xfrm>
          <a:prstGeom prst="rect">
            <a:avLst/>
          </a:prstGeom>
          <a:noFill/>
          <a:ln w="9525" algn="ctr">
            <a:noFill/>
            <a:miter lim="800000"/>
            <a:headEnd/>
            <a:tailEnd/>
          </a:ln>
          <a:effectLst/>
        </p:spPr>
      </p:pic>
      <p:pic>
        <p:nvPicPr>
          <p:cNvPr id="603148" name="Picture 12"/>
          <p:cNvPicPr>
            <a:picLocks noChangeAspect="1" noChangeArrowheads="1"/>
          </p:cNvPicPr>
          <p:nvPr/>
        </p:nvPicPr>
        <p:blipFill>
          <a:blip r:embed="rId5"/>
          <a:srcRect/>
          <a:stretch>
            <a:fillRect/>
          </a:stretch>
        </p:blipFill>
        <p:spPr bwMode="auto">
          <a:xfrm>
            <a:off x="5511800" y="5437188"/>
            <a:ext cx="3065463" cy="354012"/>
          </a:xfrm>
          <a:prstGeom prst="rect">
            <a:avLst/>
          </a:prstGeom>
          <a:noFill/>
          <a:ln w="9525" algn="ctr">
            <a:noFill/>
            <a:miter lim="800000"/>
            <a:headEnd/>
            <a:tailEnd/>
          </a:ln>
          <a:effectLst/>
        </p:spPr>
      </p:pic>
      <p:pic>
        <p:nvPicPr>
          <p:cNvPr id="603149" name="Picture 13"/>
          <p:cNvPicPr>
            <a:picLocks noChangeAspect="1" noChangeArrowheads="1"/>
          </p:cNvPicPr>
          <p:nvPr/>
        </p:nvPicPr>
        <p:blipFill>
          <a:blip r:embed="rId5"/>
          <a:srcRect/>
          <a:stretch>
            <a:fillRect/>
          </a:stretch>
        </p:blipFill>
        <p:spPr bwMode="auto">
          <a:xfrm>
            <a:off x="1066800" y="5486400"/>
            <a:ext cx="3130550" cy="3619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a:xfrm>
            <a:off x="152400" y="228600"/>
            <a:ext cx="8686800" cy="1143000"/>
          </a:xfrm>
          <a:noFill/>
          <a:ln w="3175">
            <a:noFill/>
          </a:ln>
        </p:spPr>
        <p:txBody>
          <a:bodyPr/>
          <a:lstStyle/>
          <a:p>
            <a:r>
              <a:rPr lang="en-US" sz="3200" dirty="0" smtClean="0"/>
              <a:t>Correlations </a:t>
            </a:r>
            <a:r>
              <a:rPr lang="en-US" sz="3200" dirty="0"/>
              <a:t>(spike - behavior, field - behavior, spike - field)</a:t>
            </a:r>
          </a:p>
        </p:txBody>
      </p:sp>
      <p:pic>
        <p:nvPicPr>
          <p:cNvPr id="751619" name="Picture 3"/>
          <p:cNvPicPr>
            <a:picLocks noChangeAspect="1" noChangeArrowheads="1"/>
          </p:cNvPicPr>
          <p:nvPr/>
        </p:nvPicPr>
        <p:blipFill>
          <a:blip r:embed="rId3"/>
          <a:srcRect/>
          <a:stretch>
            <a:fillRect/>
          </a:stretch>
        </p:blipFill>
        <p:spPr bwMode="auto">
          <a:xfrm>
            <a:off x="381000" y="2438400"/>
            <a:ext cx="8401050" cy="25209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1371600"/>
          </a:xfrm>
          <a:prstGeom prst="rect">
            <a:avLst/>
          </a:prstGeom>
        </p:spPr>
        <p:txBody>
          <a:bodyPr>
            <a:normAutofit/>
          </a:bodyPr>
          <a:lstStyle/>
          <a:p>
            <a:pPr marL="609600" marR="0" lvl="0" indent="-6096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Decoded target selection times trial-by- trial from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univariate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recordings.</a:t>
            </a:r>
          </a:p>
          <a:p>
            <a:pPr marL="609600" marR="0" lvl="0" indent="-609600" algn="l" defTabSz="914400" rtl="0" eaLnBrk="1" fontAlgn="auto" latinLnBrk="0" hangingPunct="1">
              <a:lnSpc>
                <a:spcPct val="100000"/>
              </a:lnSpc>
              <a:spcBef>
                <a:spcPts val="0"/>
              </a:spcBef>
              <a:spcAft>
                <a:spcPts val="0"/>
              </a:spcAft>
              <a:buClr>
                <a:schemeClr val="accent1"/>
              </a:buClr>
              <a:buSzPct val="70000"/>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itle 3"/>
          <p:cNvSpPr>
            <a:spLocks noGrp="1"/>
          </p:cNvSpPr>
          <p:nvPr>
            <p:ph type="title"/>
          </p:nvPr>
        </p:nvSpPr>
        <p:spPr/>
        <p:txBody>
          <a:bodyPr/>
          <a:lstStyle/>
          <a:p>
            <a:r>
              <a:rPr lang="en-US" dirty="0" smtClean="0"/>
              <a:t>Conclusions</a:t>
            </a:r>
            <a:endParaRPr lang="en-US" dirty="0"/>
          </a:p>
        </p:txBody>
      </p:sp>
      <p:pic>
        <p:nvPicPr>
          <p:cNvPr id="6" name="Picture 5" descr="MacaqueBrainLineDiagram.gif"/>
          <p:cNvPicPr>
            <a:picLocks noChangeAspect="1"/>
          </p:cNvPicPr>
          <p:nvPr/>
        </p:nvPicPr>
        <p:blipFill>
          <a:blip r:embed="rId2"/>
          <a:stretch>
            <a:fillRect/>
          </a:stretch>
        </p:blipFill>
        <p:spPr>
          <a:xfrm>
            <a:off x="1828800" y="2819400"/>
            <a:ext cx="5029200" cy="3887958"/>
          </a:xfrm>
          <a:prstGeom prst="rect">
            <a:avLst/>
          </a:prstGeom>
          <a:ln>
            <a:noFill/>
          </a:ln>
        </p:spPr>
      </p:pic>
      <p:pic>
        <p:nvPicPr>
          <p:cNvPr id="16" name="Picture 5"/>
          <p:cNvPicPr>
            <a:picLocks noChangeAspect="1" noChangeArrowheads="1"/>
          </p:cNvPicPr>
          <p:nvPr/>
        </p:nvPicPr>
        <p:blipFill>
          <a:blip r:embed="rId3"/>
          <a:srcRect/>
          <a:stretch>
            <a:fillRect/>
          </a:stretch>
        </p:blipFill>
        <p:spPr bwMode="auto">
          <a:xfrm>
            <a:off x="4953000" y="3657600"/>
            <a:ext cx="952024" cy="609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609600" lvl="0" indent="-609600">
              <a:defRPr/>
            </a:pPr>
            <a:endParaRPr lang="en-US" dirty="0" smtClean="0"/>
          </a:p>
          <a:p>
            <a:pPr marL="609600" lvl="0" indent="-609600">
              <a:defRPr/>
            </a:pPr>
            <a:endParaRPr lang="en-US" dirty="0" smtClean="0"/>
          </a:p>
          <a:p>
            <a:pPr marL="609600" lvl="0" indent="-609600">
              <a:defRPr/>
            </a:pPr>
            <a:r>
              <a:rPr lang="en-US" dirty="0" smtClean="0"/>
              <a:t>Error rates are lower for fields.</a:t>
            </a:r>
          </a:p>
          <a:p>
            <a:pPr marL="609600" lvl="0" indent="-609600">
              <a:buNone/>
              <a:defRPr/>
            </a:pPr>
            <a:endParaRPr lang="en-US" dirty="0" smtClean="0"/>
          </a:p>
          <a:p>
            <a:pPr lvl="0">
              <a:defRPr/>
            </a:pPr>
            <a:r>
              <a:rPr lang="en-US" dirty="0" smtClean="0"/>
              <a:t>   Spike-field-behavior correlations help evaluate the information processing role of a particular brain area.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Decoding visual response onsets</a:t>
            </a:r>
            <a:endParaRPr lang="en-US" dirty="0"/>
          </a:p>
        </p:txBody>
      </p:sp>
      <p:sp>
        <p:nvSpPr>
          <p:cNvPr id="5" name="Content Placeholder 4"/>
          <p:cNvSpPr>
            <a:spLocks noGrp="1"/>
          </p:cNvSpPr>
          <p:nvPr>
            <p:ph idx="1"/>
          </p:nvPr>
        </p:nvSpPr>
        <p:spPr>
          <a:xfrm>
            <a:off x="457200" y="1646237"/>
            <a:ext cx="8229600" cy="792163"/>
          </a:xfrm>
        </p:spPr>
        <p:txBody>
          <a:bodyPr/>
          <a:lstStyle/>
          <a:p>
            <a:r>
              <a:rPr lang="en-US" dirty="0" smtClean="0"/>
              <a:t>Experimental task</a:t>
            </a:r>
            <a:endParaRPr lang="en-US" dirty="0"/>
          </a:p>
        </p:txBody>
      </p:sp>
      <p:pic>
        <p:nvPicPr>
          <p:cNvPr id="65538" name="Picture 2"/>
          <p:cNvPicPr>
            <a:picLocks noChangeAspect="1" noChangeArrowheads="1"/>
          </p:cNvPicPr>
          <p:nvPr/>
        </p:nvPicPr>
        <p:blipFill>
          <a:blip r:embed="rId2"/>
          <a:srcRect/>
          <a:stretch>
            <a:fillRect/>
          </a:stretch>
        </p:blipFill>
        <p:spPr bwMode="auto">
          <a:xfrm>
            <a:off x="685800" y="2590800"/>
            <a:ext cx="7772400" cy="2961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1600200"/>
            <a:ext cx="8077200" cy="47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dirty="0" smtClean="0"/>
              <a:t>Decoding visual response onset</a:t>
            </a:r>
            <a:endParaRPr lang="en-US" dirty="0"/>
          </a:p>
        </p:txBody>
      </p:sp>
      <p:pic>
        <p:nvPicPr>
          <p:cNvPr id="63492" name="Picture 4"/>
          <p:cNvPicPr>
            <a:picLocks noChangeAspect="1" noChangeArrowheads="1"/>
          </p:cNvPicPr>
          <p:nvPr/>
        </p:nvPicPr>
        <p:blipFill>
          <a:blip r:embed="rId2"/>
          <a:srcRect/>
          <a:stretch>
            <a:fillRect/>
          </a:stretch>
        </p:blipFill>
        <p:spPr bwMode="auto">
          <a:xfrm>
            <a:off x="1981200" y="4343400"/>
            <a:ext cx="2209800" cy="1598083"/>
          </a:xfrm>
          <a:prstGeom prst="rect">
            <a:avLst/>
          </a:prstGeom>
          <a:noFill/>
          <a:ln w="9525">
            <a:noFill/>
            <a:miter lim="800000"/>
            <a:headEnd/>
            <a:tailEnd/>
          </a:ln>
          <a:effectLst/>
        </p:spPr>
      </p:pic>
      <p:pic>
        <p:nvPicPr>
          <p:cNvPr id="63493" name="Picture 5"/>
          <p:cNvPicPr>
            <a:picLocks noChangeAspect="1" noChangeArrowheads="1"/>
          </p:cNvPicPr>
          <p:nvPr/>
        </p:nvPicPr>
        <p:blipFill>
          <a:blip r:embed="rId3"/>
          <a:srcRect/>
          <a:stretch>
            <a:fillRect/>
          </a:stretch>
        </p:blipFill>
        <p:spPr bwMode="auto">
          <a:xfrm>
            <a:off x="685800" y="1676400"/>
            <a:ext cx="7848600" cy="2305659"/>
          </a:xfrm>
          <a:prstGeom prst="rect">
            <a:avLst/>
          </a:prstGeom>
          <a:noFill/>
          <a:ln w="9525">
            <a:noFill/>
            <a:miter lim="800000"/>
            <a:headEnd/>
            <a:tailEnd/>
          </a:ln>
          <a:effectLst/>
        </p:spPr>
      </p:pic>
      <p:pic>
        <p:nvPicPr>
          <p:cNvPr id="63494" name="Picture 6"/>
          <p:cNvPicPr>
            <a:picLocks noChangeAspect="1" noChangeArrowheads="1"/>
          </p:cNvPicPr>
          <p:nvPr/>
        </p:nvPicPr>
        <p:blipFill>
          <a:blip r:embed="rId4"/>
          <a:srcRect/>
          <a:stretch>
            <a:fillRect/>
          </a:stretch>
        </p:blipFill>
        <p:spPr bwMode="auto">
          <a:xfrm>
            <a:off x="5867400" y="4343400"/>
            <a:ext cx="2590800" cy="1676399"/>
          </a:xfrm>
          <a:prstGeom prst="rect">
            <a:avLst/>
          </a:prstGeom>
          <a:noFill/>
          <a:ln w="9525">
            <a:noFill/>
            <a:miter lim="800000"/>
            <a:headEnd/>
            <a:tailEnd/>
          </a:ln>
          <a:effectLst/>
        </p:spPr>
      </p:pic>
      <p:sp>
        <p:nvSpPr>
          <p:cNvPr id="11" name="Rectangle 10"/>
          <p:cNvSpPr/>
          <p:nvPr/>
        </p:nvSpPr>
        <p:spPr>
          <a:xfrm>
            <a:off x="1981200" y="5715000"/>
            <a:ext cx="1905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5791200"/>
            <a:ext cx="1752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directed behavior</a:t>
            </a:r>
            <a:endParaRPr lang="en-US" dirty="0"/>
          </a:p>
        </p:txBody>
      </p:sp>
      <p:pic>
        <p:nvPicPr>
          <p:cNvPr id="4" name="Picture 3"/>
          <p:cNvPicPr/>
          <p:nvPr/>
        </p:nvPicPr>
        <p:blipFill>
          <a:blip r:embed="rId3"/>
          <a:srcRect l="34135" t="28775" r="46795" b="28205"/>
          <a:stretch>
            <a:fillRect/>
          </a:stretch>
        </p:blipFill>
        <p:spPr bwMode="auto">
          <a:xfrm>
            <a:off x="304800" y="3048000"/>
            <a:ext cx="1371600" cy="1828800"/>
          </a:xfrm>
          <a:prstGeom prst="rect">
            <a:avLst/>
          </a:prstGeom>
          <a:noFill/>
          <a:ln w="9525">
            <a:noFill/>
            <a:miter lim="800000"/>
            <a:headEnd/>
            <a:tailEnd/>
          </a:ln>
        </p:spPr>
      </p:pic>
      <p:pic>
        <p:nvPicPr>
          <p:cNvPr id="5" name="Picture 4"/>
          <p:cNvPicPr/>
          <p:nvPr/>
        </p:nvPicPr>
        <p:blipFill>
          <a:blip r:embed="rId3"/>
          <a:srcRect l="34135" t="28775" r="46795" b="28205"/>
          <a:stretch>
            <a:fillRect/>
          </a:stretch>
        </p:blipFill>
        <p:spPr bwMode="auto">
          <a:xfrm>
            <a:off x="1828800" y="3048000"/>
            <a:ext cx="1447800" cy="1828800"/>
          </a:xfrm>
          <a:prstGeom prst="rect">
            <a:avLst/>
          </a:prstGeom>
          <a:noFill/>
          <a:ln w="9525">
            <a:noFill/>
            <a:miter lim="800000"/>
            <a:headEnd/>
            <a:tailEnd/>
          </a:ln>
        </p:spPr>
      </p:pic>
      <p:pic>
        <p:nvPicPr>
          <p:cNvPr id="6" name="Picture 5"/>
          <p:cNvPicPr/>
          <p:nvPr/>
        </p:nvPicPr>
        <p:blipFill>
          <a:blip r:embed="rId4"/>
          <a:srcRect l="34455" t="26781" r="45993" b="27635"/>
          <a:stretch>
            <a:fillRect/>
          </a:stretch>
        </p:blipFill>
        <p:spPr bwMode="auto">
          <a:xfrm>
            <a:off x="5105400" y="3048000"/>
            <a:ext cx="1371600" cy="1828800"/>
          </a:xfrm>
          <a:prstGeom prst="rect">
            <a:avLst/>
          </a:prstGeom>
          <a:noFill/>
          <a:ln w="9525">
            <a:noFill/>
            <a:miter lim="800000"/>
            <a:headEnd/>
            <a:tailEnd/>
          </a:ln>
        </p:spPr>
      </p:pic>
      <p:pic>
        <p:nvPicPr>
          <p:cNvPr id="7" name="Picture 6"/>
          <p:cNvPicPr/>
          <p:nvPr/>
        </p:nvPicPr>
        <p:blipFill>
          <a:blip r:embed="rId5"/>
          <a:srcRect l="34616" t="29060" r="45673" b="23647"/>
          <a:stretch>
            <a:fillRect/>
          </a:stretch>
        </p:blipFill>
        <p:spPr bwMode="auto">
          <a:xfrm>
            <a:off x="3505200" y="3048000"/>
            <a:ext cx="1371600" cy="1828800"/>
          </a:xfrm>
          <a:prstGeom prst="rect">
            <a:avLst/>
          </a:prstGeom>
          <a:noFill/>
          <a:ln w="9525">
            <a:noFill/>
            <a:miter lim="800000"/>
            <a:headEnd/>
            <a:tailEnd/>
          </a:ln>
        </p:spPr>
      </p:pic>
      <p:pic>
        <p:nvPicPr>
          <p:cNvPr id="8" name="Picture 7"/>
          <p:cNvPicPr/>
          <p:nvPr/>
        </p:nvPicPr>
        <p:blipFill>
          <a:blip r:embed="rId6"/>
          <a:srcRect l="36058" t="27635" r="46474" b="29630"/>
          <a:stretch>
            <a:fillRect/>
          </a:stretch>
        </p:blipFill>
        <p:spPr bwMode="auto">
          <a:xfrm>
            <a:off x="6858000" y="4267200"/>
            <a:ext cx="1371600" cy="1676400"/>
          </a:xfrm>
          <a:prstGeom prst="rect">
            <a:avLst/>
          </a:prstGeom>
          <a:noFill/>
          <a:ln w="9525">
            <a:noFill/>
            <a:miter lim="800000"/>
            <a:headEnd/>
            <a:tailEnd/>
          </a:ln>
        </p:spPr>
      </p:pic>
      <p:pic>
        <p:nvPicPr>
          <p:cNvPr id="9" name="Picture 8"/>
          <p:cNvPicPr/>
          <p:nvPr/>
        </p:nvPicPr>
        <p:blipFill>
          <a:blip r:embed="rId7"/>
          <a:srcRect l="39263" t="28490" r="43270" b="28775"/>
          <a:stretch>
            <a:fillRect/>
          </a:stretch>
        </p:blipFill>
        <p:spPr bwMode="auto">
          <a:xfrm>
            <a:off x="6858000" y="2133600"/>
            <a:ext cx="1371600" cy="1676400"/>
          </a:xfrm>
          <a:prstGeom prst="rect">
            <a:avLst/>
          </a:prstGeom>
          <a:noFill/>
          <a:ln w="9525">
            <a:noFill/>
            <a:miter lim="800000"/>
            <a:headEnd/>
            <a:tailEnd/>
          </a:ln>
        </p:spPr>
      </p:pic>
      <p:sp>
        <p:nvSpPr>
          <p:cNvPr id="10" name="TextBox 18"/>
          <p:cNvSpPr txBox="1">
            <a:spLocks noChangeArrowheads="1"/>
          </p:cNvSpPr>
          <p:nvPr/>
        </p:nvSpPr>
        <p:spPr bwMode="auto">
          <a:xfrm>
            <a:off x="381000" y="5105400"/>
            <a:ext cx="2436813" cy="400050"/>
          </a:xfrm>
          <a:prstGeom prst="rect">
            <a:avLst/>
          </a:prstGeom>
          <a:noFill/>
          <a:ln w="9525">
            <a:noFill/>
            <a:miter lim="800000"/>
            <a:headEnd/>
            <a:tailEnd/>
          </a:ln>
        </p:spPr>
        <p:txBody>
          <a:bodyPr wrap="none">
            <a:spAutoFit/>
          </a:bodyPr>
          <a:lstStyle/>
          <a:p>
            <a:r>
              <a:rPr lang="en-US" sz="2000" dirty="0"/>
              <a:t>Sensory processing</a:t>
            </a:r>
          </a:p>
        </p:txBody>
      </p:sp>
      <p:sp>
        <p:nvSpPr>
          <p:cNvPr id="12" name="TextBox 20"/>
          <p:cNvSpPr txBox="1">
            <a:spLocks noChangeArrowheads="1"/>
          </p:cNvSpPr>
          <p:nvPr/>
        </p:nvSpPr>
        <p:spPr bwMode="auto">
          <a:xfrm>
            <a:off x="3886200" y="5105400"/>
            <a:ext cx="2492990" cy="707886"/>
          </a:xfrm>
          <a:prstGeom prst="rect">
            <a:avLst/>
          </a:prstGeom>
          <a:noFill/>
          <a:ln w="9525">
            <a:noFill/>
            <a:miter lim="800000"/>
            <a:headEnd/>
            <a:tailEnd/>
          </a:ln>
        </p:spPr>
        <p:txBody>
          <a:bodyPr wrap="none">
            <a:spAutoFit/>
          </a:bodyPr>
          <a:lstStyle/>
          <a:p>
            <a:r>
              <a:rPr lang="en-US" sz="2000" dirty="0" smtClean="0"/>
              <a:t>Movement planning/</a:t>
            </a:r>
          </a:p>
          <a:p>
            <a:r>
              <a:rPr lang="en-US" sz="2000" dirty="0" smtClean="0"/>
              <a:t>Decision </a:t>
            </a:r>
            <a:r>
              <a:rPr lang="en-US" sz="2000" dirty="0"/>
              <a:t>making</a:t>
            </a:r>
          </a:p>
        </p:txBody>
      </p:sp>
      <p:sp>
        <p:nvSpPr>
          <p:cNvPr id="13" name="TextBox 20"/>
          <p:cNvSpPr txBox="1">
            <a:spLocks noChangeArrowheads="1"/>
          </p:cNvSpPr>
          <p:nvPr/>
        </p:nvSpPr>
        <p:spPr bwMode="auto">
          <a:xfrm>
            <a:off x="6781800" y="5943600"/>
            <a:ext cx="1582484" cy="707886"/>
          </a:xfrm>
          <a:prstGeom prst="rect">
            <a:avLst/>
          </a:prstGeom>
          <a:noFill/>
          <a:ln w="9525">
            <a:noFill/>
            <a:miter lim="800000"/>
            <a:headEnd/>
            <a:tailEnd/>
          </a:ln>
        </p:spPr>
        <p:txBody>
          <a:bodyPr wrap="none">
            <a:spAutoFit/>
          </a:bodyPr>
          <a:lstStyle/>
          <a:p>
            <a:r>
              <a:rPr lang="en-US" sz="2000" dirty="0" smtClean="0"/>
              <a:t>Eye-hand </a:t>
            </a:r>
          </a:p>
          <a:p>
            <a:r>
              <a:rPr lang="en-US" sz="2000" dirty="0" smtClean="0"/>
              <a:t>coordination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0"/>
                                        <p:tgtEl>
                                          <p:spTgt spid="12"/>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3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a:t>
            </a:r>
            <a:endParaRPr lang="en-US" dirty="0"/>
          </a:p>
        </p:txBody>
      </p:sp>
      <p:pic>
        <p:nvPicPr>
          <p:cNvPr id="64514" name="Picture 2"/>
          <p:cNvPicPr>
            <a:picLocks noChangeAspect="1" noChangeArrowheads="1"/>
          </p:cNvPicPr>
          <p:nvPr/>
        </p:nvPicPr>
        <p:blipFill>
          <a:blip r:embed="rId2"/>
          <a:srcRect/>
          <a:stretch>
            <a:fillRect/>
          </a:stretch>
        </p:blipFill>
        <p:spPr bwMode="auto">
          <a:xfrm>
            <a:off x="1219200" y="2209800"/>
            <a:ext cx="7277100" cy="3800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work and future </a:t>
            </a:r>
            <a:r>
              <a:rPr lang="en-US" dirty="0" smtClean="0"/>
              <a:t>directions</a:t>
            </a:r>
            <a:endParaRPr lang="en-US" dirty="0"/>
          </a:p>
        </p:txBody>
      </p:sp>
      <p:sp>
        <p:nvSpPr>
          <p:cNvPr id="3" name="Content Placeholder 2"/>
          <p:cNvSpPr>
            <a:spLocks noGrp="1"/>
          </p:cNvSpPr>
          <p:nvPr>
            <p:ph idx="1"/>
          </p:nvPr>
        </p:nvSpPr>
        <p:spPr>
          <a:xfrm>
            <a:off x="457200" y="1646236"/>
            <a:ext cx="8229600" cy="4830763"/>
          </a:xfrm>
        </p:spPr>
        <p:txBody>
          <a:bodyPr>
            <a:normAutofit/>
          </a:bodyPr>
          <a:lstStyle/>
          <a:p>
            <a:r>
              <a:rPr lang="en-US" dirty="0" smtClean="0"/>
              <a:t> Multivariate models to deal with distributed  large-scale information processing</a:t>
            </a:r>
          </a:p>
        </p:txBody>
      </p:sp>
      <p:pic>
        <p:nvPicPr>
          <p:cNvPr id="5" name="Picture 9"/>
          <p:cNvPicPr>
            <a:picLocks noChangeAspect="1" noChangeArrowheads="1"/>
          </p:cNvPicPr>
          <p:nvPr/>
        </p:nvPicPr>
        <p:blipFill>
          <a:blip r:embed="rId2"/>
          <a:srcRect/>
          <a:stretch>
            <a:fillRect/>
          </a:stretch>
        </p:blipFill>
        <p:spPr bwMode="auto">
          <a:xfrm>
            <a:off x="1295400" y="3352800"/>
            <a:ext cx="2917825" cy="2663779"/>
          </a:xfrm>
          <a:prstGeom prst="rect">
            <a:avLst/>
          </a:prstGeom>
          <a:noFill/>
          <a:ln w="9525" algn="ctr">
            <a:noFill/>
            <a:miter lim="800000"/>
            <a:headEnd/>
            <a:tailEnd/>
          </a:ln>
          <a:effectLst/>
        </p:spPr>
      </p:pic>
      <p:pic>
        <p:nvPicPr>
          <p:cNvPr id="6" name="Picture 6" descr="eeg2"/>
          <p:cNvPicPr>
            <a:picLocks noChangeAspect="1" noChangeArrowheads="1"/>
          </p:cNvPicPr>
          <p:nvPr/>
        </p:nvPicPr>
        <p:blipFill>
          <a:blip r:embed="rId3"/>
          <a:srcRect/>
          <a:stretch>
            <a:fillRect/>
          </a:stretch>
        </p:blipFill>
        <p:spPr bwMode="auto">
          <a:xfrm>
            <a:off x="5257800" y="3352800"/>
            <a:ext cx="2883431" cy="2733675"/>
          </a:xfrm>
          <a:prstGeom prst="rect">
            <a:avLst/>
          </a:prstGeom>
          <a:noFill/>
        </p:spPr>
      </p:pic>
      <p:sp>
        <p:nvSpPr>
          <p:cNvPr id="7" name="Text Box 16"/>
          <p:cNvSpPr txBox="1">
            <a:spLocks noChangeArrowheads="1"/>
          </p:cNvSpPr>
          <p:nvPr/>
        </p:nvSpPr>
        <p:spPr bwMode="auto">
          <a:xfrm>
            <a:off x="838200" y="6096000"/>
            <a:ext cx="3606800" cy="457200"/>
          </a:xfrm>
          <a:prstGeom prst="rect">
            <a:avLst/>
          </a:prstGeom>
          <a:noFill/>
          <a:ln w="9525" algn="ctr">
            <a:noFill/>
            <a:miter lim="800000"/>
            <a:headEnd/>
            <a:tailEnd/>
          </a:ln>
          <a:effectLst/>
        </p:spPr>
        <p:txBody>
          <a:bodyPr wrap="none">
            <a:spAutoFit/>
          </a:bodyPr>
          <a:lstStyle/>
          <a:p>
            <a:r>
              <a:rPr lang="en-US" sz="2400" dirty="0"/>
              <a:t>Microscopic: Spikes, LFP</a:t>
            </a:r>
          </a:p>
        </p:txBody>
      </p:sp>
      <p:sp>
        <p:nvSpPr>
          <p:cNvPr id="8" name="Text Box 17"/>
          <p:cNvSpPr txBox="1">
            <a:spLocks noChangeArrowheads="1"/>
          </p:cNvSpPr>
          <p:nvPr/>
        </p:nvSpPr>
        <p:spPr bwMode="auto">
          <a:xfrm>
            <a:off x="5257800" y="6172200"/>
            <a:ext cx="2708275" cy="457200"/>
          </a:xfrm>
          <a:prstGeom prst="rect">
            <a:avLst/>
          </a:prstGeom>
          <a:noFill/>
          <a:ln w="9525" algn="ctr">
            <a:noFill/>
            <a:miter lim="800000"/>
            <a:headEnd/>
            <a:tailEnd/>
          </a:ln>
          <a:effectLst/>
        </p:spPr>
        <p:txBody>
          <a:bodyPr wrap="none">
            <a:spAutoFit/>
          </a:bodyPr>
          <a:lstStyle/>
          <a:p>
            <a:r>
              <a:rPr lang="en-US" sz="2400" dirty="0"/>
              <a:t>Macroscopic: EEG</a:t>
            </a:r>
          </a:p>
        </p:txBody>
      </p:sp>
      <p:sp>
        <p:nvSpPr>
          <p:cNvPr id="9" name="Line 11"/>
          <p:cNvSpPr>
            <a:spLocks noChangeShapeType="1"/>
          </p:cNvSpPr>
          <p:nvPr/>
        </p:nvSpPr>
        <p:spPr bwMode="auto">
          <a:xfrm flipH="1">
            <a:off x="2514600" y="4648200"/>
            <a:ext cx="411162" cy="792162"/>
          </a:xfrm>
          <a:prstGeom prst="line">
            <a:avLst/>
          </a:prstGeom>
          <a:noFill/>
          <a:ln w="76200">
            <a:solidFill>
              <a:srgbClr val="FF3300"/>
            </a:solidFill>
            <a:round/>
            <a:headEnd type="triangle" w="med" len="med"/>
            <a:tailEnd type="triangle" w="med" len="med"/>
          </a:ln>
          <a:effectLst/>
        </p:spPr>
        <p:txBody>
          <a:bodyPr/>
          <a:lstStyle/>
          <a:p>
            <a:endParaRPr lang="en-US"/>
          </a:p>
        </p:txBody>
      </p:sp>
      <p:sp>
        <p:nvSpPr>
          <p:cNvPr id="10" name="Line 12"/>
          <p:cNvSpPr>
            <a:spLocks noChangeShapeType="1"/>
          </p:cNvSpPr>
          <p:nvPr/>
        </p:nvSpPr>
        <p:spPr bwMode="auto">
          <a:xfrm flipV="1">
            <a:off x="2057400" y="4404043"/>
            <a:ext cx="838200" cy="45719"/>
          </a:xfrm>
          <a:prstGeom prst="line">
            <a:avLst/>
          </a:prstGeom>
          <a:noFill/>
          <a:ln w="76200">
            <a:solidFill>
              <a:srgbClr val="FF3300"/>
            </a:solidFill>
            <a:round/>
            <a:headEnd type="triangle" w="med" len="med"/>
            <a:tailEnd type="triangle" w="med" len="med"/>
          </a:ln>
          <a:effectLst/>
        </p:spPr>
        <p:txBody>
          <a:bodyPr/>
          <a:lstStyle/>
          <a:p>
            <a:endParaRPr lang="en-US"/>
          </a:p>
        </p:txBody>
      </p:sp>
      <p:sp>
        <p:nvSpPr>
          <p:cNvPr id="11" name="Line 13"/>
          <p:cNvSpPr>
            <a:spLocks noChangeShapeType="1"/>
          </p:cNvSpPr>
          <p:nvPr/>
        </p:nvSpPr>
        <p:spPr bwMode="auto">
          <a:xfrm flipH="1" flipV="1">
            <a:off x="2895600" y="4343400"/>
            <a:ext cx="152400" cy="381000"/>
          </a:xfrm>
          <a:prstGeom prst="line">
            <a:avLst/>
          </a:prstGeom>
          <a:noFill/>
          <a:ln w="57150">
            <a:solidFill>
              <a:srgbClr val="FF3300"/>
            </a:solidFill>
            <a:round/>
            <a:headEnd type="triangle" w="med" len="med"/>
            <a:tailEnd type="triangle" w="med" len="med"/>
          </a:ln>
          <a:effectLst/>
        </p:spPr>
        <p:txBody>
          <a:bodyPr/>
          <a:lstStyle/>
          <a:p>
            <a:endParaRPr lang="en-US"/>
          </a:p>
        </p:txBody>
      </p:sp>
      <p:sp>
        <p:nvSpPr>
          <p:cNvPr id="12" name="AutoShape 14"/>
          <p:cNvSpPr>
            <a:spLocks noChangeArrowheads="1"/>
          </p:cNvSpPr>
          <p:nvPr/>
        </p:nvSpPr>
        <p:spPr bwMode="auto">
          <a:xfrm>
            <a:off x="5943600" y="3398838"/>
            <a:ext cx="457200" cy="563562"/>
          </a:xfrm>
          <a:prstGeom prst="curvedDownArrow">
            <a:avLst>
              <a:gd name="adj1" fmla="val 20000"/>
              <a:gd name="adj2" fmla="val 40000"/>
              <a:gd name="adj3" fmla="val 41088"/>
            </a:avLst>
          </a:prstGeom>
          <a:solidFill>
            <a:srgbClr val="66FF33"/>
          </a:solidFill>
          <a:ln w="9525">
            <a:solidFill>
              <a:srgbClr val="FF3300"/>
            </a:solidFill>
            <a:miter lim="800000"/>
            <a:headEnd/>
            <a:tailEnd/>
          </a:ln>
          <a:effectLst/>
        </p:spPr>
        <p:txBody>
          <a:bodyPr wrap="none" anchor="ctr"/>
          <a:lstStyle/>
          <a:p>
            <a:pPr algn="ctr"/>
            <a:endParaRPr lang="en-US">
              <a:solidFill>
                <a:srgbClr val="FF3300"/>
              </a:solidFill>
            </a:endParaRPr>
          </a:p>
        </p:txBody>
      </p:sp>
      <p:sp>
        <p:nvSpPr>
          <p:cNvPr id="13" name="AutoShape 15"/>
          <p:cNvSpPr>
            <a:spLocks noChangeArrowheads="1"/>
          </p:cNvSpPr>
          <p:nvPr/>
        </p:nvSpPr>
        <p:spPr bwMode="auto">
          <a:xfrm flipH="1">
            <a:off x="6248400" y="3352800"/>
            <a:ext cx="1355725" cy="533400"/>
          </a:xfrm>
          <a:prstGeom prst="curvedDownArrow">
            <a:avLst>
              <a:gd name="adj1" fmla="val 50833"/>
              <a:gd name="adj2" fmla="val 101667"/>
              <a:gd name="adj3" fmla="val 33333"/>
            </a:avLst>
          </a:prstGeom>
          <a:solidFill>
            <a:srgbClr val="66FF33"/>
          </a:solidFill>
          <a:ln w="9525">
            <a:solidFill>
              <a:srgbClr val="FF3300"/>
            </a:solidFill>
            <a:miter lim="800000"/>
            <a:headEnd/>
            <a:tailEnd/>
          </a:ln>
          <a:effec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work and future </a:t>
            </a:r>
            <a:r>
              <a:rPr lang="en-US" dirty="0" smtClean="0"/>
              <a:t>directions</a:t>
            </a:r>
            <a:endParaRPr lang="en-US" dirty="0"/>
          </a:p>
        </p:txBody>
      </p:sp>
      <p:pic>
        <p:nvPicPr>
          <p:cNvPr id="5" name="Picture 4" descr="MacaqueBrainLineDiagram.gif"/>
          <p:cNvPicPr>
            <a:picLocks noChangeAspect="1"/>
          </p:cNvPicPr>
          <p:nvPr/>
        </p:nvPicPr>
        <p:blipFill>
          <a:blip r:embed="rId2"/>
          <a:stretch>
            <a:fillRect/>
          </a:stretch>
        </p:blipFill>
        <p:spPr>
          <a:xfrm>
            <a:off x="533400" y="1828800"/>
            <a:ext cx="5029200" cy="3887958"/>
          </a:xfrm>
          <a:prstGeom prst="rect">
            <a:avLst/>
          </a:prstGeom>
          <a:ln>
            <a:noFill/>
          </a:ln>
        </p:spPr>
      </p:pic>
      <p:pic>
        <p:nvPicPr>
          <p:cNvPr id="6" name="Picture 5"/>
          <p:cNvPicPr>
            <a:picLocks noChangeAspect="1" noChangeArrowheads="1"/>
          </p:cNvPicPr>
          <p:nvPr/>
        </p:nvPicPr>
        <p:blipFill>
          <a:blip r:embed="rId3" cstate="print"/>
          <a:srcRect/>
          <a:stretch>
            <a:fillRect/>
          </a:stretch>
        </p:blipFill>
        <p:spPr bwMode="auto">
          <a:xfrm>
            <a:off x="4429006" y="4267200"/>
            <a:ext cx="752594" cy="481901"/>
          </a:xfrm>
          <a:prstGeom prst="rect">
            <a:avLst/>
          </a:prstGeom>
          <a:noFill/>
          <a:ln w="9525" algn="ctr">
            <a:noFill/>
            <a:miter lim="800000"/>
            <a:headEnd/>
            <a:tailEnd/>
          </a:ln>
        </p:spPr>
      </p:pic>
      <p:grpSp>
        <p:nvGrpSpPr>
          <p:cNvPr id="7" name="Group 6"/>
          <p:cNvGrpSpPr/>
          <p:nvPr/>
        </p:nvGrpSpPr>
        <p:grpSpPr>
          <a:xfrm>
            <a:off x="1447799" y="2514599"/>
            <a:ext cx="3505201" cy="2362200"/>
            <a:chOff x="773482" y="3235840"/>
            <a:chExt cx="1796486" cy="1155923"/>
          </a:xfrm>
        </p:grpSpPr>
        <p:sp>
          <p:nvSpPr>
            <p:cNvPr id="8" name="Line 15"/>
            <p:cNvSpPr>
              <a:spLocks noChangeShapeType="1"/>
            </p:cNvSpPr>
            <p:nvPr/>
          </p:nvSpPr>
          <p:spPr bwMode="auto">
            <a:xfrm flipH="1" flipV="1">
              <a:off x="2530914" y="3944309"/>
              <a:ext cx="39054" cy="149150"/>
            </a:xfrm>
            <a:prstGeom prst="line">
              <a:avLst/>
            </a:prstGeom>
            <a:noFill/>
            <a:ln w="76200">
              <a:solidFill>
                <a:srgbClr val="FF0000"/>
              </a:solidFill>
              <a:round/>
              <a:headEnd/>
              <a:tailEnd type="triangle" w="med" len="med"/>
            </a:ln>
            <a:effectLst/>
          </p:spPr>
          <p:txBody>
            <a:bodyPr/>
            <a:lstStyle/>
            <a:p>
              <a:endParaRPr lang="en-US"/>
            </a:p>
          </p:txBody>
        </p:sp>
        <p:sp>
          <p:nvSpPr>
            <p:cNvPr id="9" name="Line 16"/>
            <p:cNvSpPr>
              <a:spLocks noChangeShapeType="1"/>
            </p:cNvSpPr>
            <p:nvPr/>
          </p:nvSpPr>
          <p:spPr bwMode="auto">
            <a:xfrm flipH="1" flipV="1">
              <a:off x="2296589" y="3459567"/>
              <a:ext cx="246218" cy="249280"/>
            </a:xfrm>
            <a:prstGeom prst="line">
              <a:avLst/>
            </a:prstGeom>
            <a:noFill/>
            <a:ln w="76200">
              <a:solidFill>
                <a:srgbClr val="FF0000"/>
              </a:solidFill>
              <a:round/>
              <a:headEnd/>
              <a:tailEnd type="triangle" w="med" len="med"/>
            </a:ln>
            <a:effectLst/>
          </p:spPr>
          <p:txBody>
            <a:bodyPr/>
            <a:lstStyle/>
            <a:p>
              <a:endParaRPr lang="en-US"/>
            </a:p>
          </p:txBody>
        </p:sp>
        <p:sp>
          <p:nvSpPr>
            <p:cNvPr id="10" name="Line 17"/>
            <p:cNvSpPr>
              <a:spLocks noChangeShapeType="1"/>
            </p:cNvSpPr>
            <p:nvPr/>
          </p:nvSpPr>
          <p:spPr bwMode="auto">
            <a:xfrm flipH="1" flipV="1">
              <a:off x="1476454" y="3235840"/>
              <a:ext cx="468649" cy="111864"/>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11" name="Line 18"/>
            <p:cNvSpPr>
              <a:spLocks noChangeShapeType="1"/>
            </p:cNvSpPr>
            <p:nvPr/>
          </p:nvSpPr>
          <p:spPr bwMode="auto">
            <a:xfrm flipH="1">
              <a:off x="773482" y="3310416"/>
              <a:ext cx="351487" cy="186439"/>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12" name="Line 19"/>
            <p:cNvSpPr>
              <a:spLocks noChangeShapeType="1"/>
            </p:cNvSpPr>
            <p:nvPr/>
          </p:nvSpPr>
          <p:spPr bwMode="auto">
            <a:xfrm flipH="1" flipV="1">
              <a:off x="812536" y="3757869"/>
              <a:ext cx="507702" cy="522030"/>
            </a:xfrm>
            <a:prstGeom prst="line">
              <a:avLst/>
            </a:prstGeom>
            <a:noFill/>
            <a:ln w="76200">
              <a:solidFill>
                <a:srgbClr val="FFC000"/>
              </a:solidFill>
              <a:round/>
              <a:headEnd type="triangle" w="med" len="med"/>
              <a:tailEnd type="triangle" w="med" len="med"/>
            </a:ln>
            <a:effectLst/>
          </p:spPr>
          <p:txBody>
            <a:bodyPr/>
            <a:lstStyle/>
            <a:p>
              <a:endParaRPr lang="en-US"/>
            </a:p>
          </p:txBody>
        </p:sp>
        <p:sp>
          <p:nvSpPr>
            <p:cNvPr id="13" name="Line 20"/>
            <p:cNvSpPr>
              <a:spLocks noChangeShapeType="1"/>
            </p:cNvSpPr>
            <p:nvPr/>
          </p:nvSpPr>
          <p:spPr bwMode="auto">
            <a:xfrm flipH="1">
              <a:off x="1671724" y="4242612"/>
              <a:ext cx="624864" cy="149151"/>
            </a:xfrm>
            <a:prstGeom prst="line">
              <a:avLst/>
            </a:prstGeom>
            <a:noFill/>
            <a:ln w="76200">
              <a:solidFill>
                <a:srgbClr val="FFC000"/>
              </a:solidFill>
              <a:round/>
              <a:headEnd/>
              <a:tailEnd type="triangle" w="med" len="med"/>
            </a:ln>
            <a:effectLst/>
          </p:spPr>
          <p:txBody>
            <a:bodyPr/>
            <a:lstStyle/>
            <a:p>
              <a:endParaRPr lang="en-US"/>
            </a:p>
          </p:txBody>
        </p:sp>
      </p:grpSp>
      <p:pic>
        <p:nvPicPr>
          <p:cNvPr id="14" name="Picture 5"/>
          <p:cNvPicPr>
            <a:picLocks noChangeAspect="1" noChangeArrowheads="1"/>
          </p:cNvPicPr>
          <p:nvPr/>
        </p:nvPicPr>
        <p:blipFill>
          <a:blip r:embed="rId4"/>
          <a:srcRect/>
          <a:stretch>
            <a:fillRect/>
          </a:stretch>
        </p:blipFill>
        <p:spPr bwMode="auto">
          <a:xfrm>
            <a:off x="4648200" y="3505200"/>
            <a:ext cx="752594" cy="481901"/>
          </a:xfrm>
          <a:prstGeom prst="rect">
            <a:avLst/>
          </a:prstGeom>
          <a:noFill/>
          <a:ln w="9525" algn="ctr">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3657600" y="2667000"/>
            <a:ext cx="752594" cy="481901"/>
          </a:xfrm>
          <a:prstGeom prst="rect">
            <a:avLst/>
          </a:prstGeom>
          <a:noFill/>
          <a:ln w="9525" algn="ctr">
            <a:noFill/>
            <a:miter lim="800000"/>
            <a:headEnd/>
            <a:tailEnd/>
          </a:ln>
        </p:spPr>
      </p:pic>
      <p:pic>
        <p:nvPicPr>
          <p:cNvPr id="16" name="Picture 5"/>
          <p:cNvPicPr>
            <a:picLocks noChangeAspect="1" noChangeArrowheads="1"/>
          </p:cNvPicPr>
          <p:nvPr/>
        </p:nvPicPr>
        <p:blipFill>
          <a:blip r:embed="rId4"/>
          <a:srcRect/>
          <a:stretch>
            <a:fillRect/>
          </a:stretch>
        </p:blipFill>
        <p:spPr bwMode="auto">
          <a:xfrm>
            <a:off x="2133600" y="2362200"/>
            <a:ext cx="752594" cy="481901"/>
          </a:xfrm>
          <a:prstGeom prst="rect">
            <a:avLst/>
          </a:prstGeom>
          <a:noFill/>
          <a:ln w="9525" algn="ctr">
            <a:noFill/>
            <a:miter lim="800000"/>
            <a:headEnd/>
            <a:tailEnd/>
          </a:ln>
        </p:spPr>
      </p:pic>
      <p:pic>
        <p:nvPicPr>
          <p:cNvPr id="17" name="Picture 5"/>
          <p:cNvPicPr>
            <a:picLocks noChangeAspect="1" noChangeArrowheads="1"/>
          </p:cNvPicPr>
          <p:nvPr/>
        </p:nvPicPr>
        <p:blipFill>
          <a:blip r:embed="rId4"/>
          <a:srcRect/>
          <a:stretch>
            <a:fillRect/>
          </a:stretch>
        </p:blipFill>
        <p:spPr bwMode="auto">
          <a:xfrm>
            <a:off x="2438400" y="4648200"/>
            <a:ext cx="752594" cy="481901"/>
          </a:xfrm>
          <a:prstGeom prst="rect">
            <a:avLst/>
          </a:prstGeom>
          <a:noFill/>
          <a:ln w="9525" algn="ctr">
            <a:noFill/>
            <a:miter lim="800000"/>
            <a:headEnd/>
            <a:tailEnd/>
          </a:ln>
        </p:spPr>
      </p:pic>
      <p:pic>
        <p:nvPicPr>
          <p:cNvPr id="18" name="Picture 5"/>
          <p:cNvPicPr>
            <a:picLocks noChangeAspect="1" noChangeArrowheads="1"/>
          </p:cNvPicPr>
          <p:nvPr/>
        </p:nvPicPr>
        <p:blipFill>
          <a:blip r:embed="rId4"/>
          <a:srcRect/>
          <a:stretch>
            <a:fillRect/>
          </a:stretch>
        </p:blipFill>
        <p:spPr bwMode="auto">
          <a:xfrm>
            <a:off x="1066800" y="3048000"/>
            <a:ext cx="752594" cy="481901"/>
          </a:xfrm>
          <a:prstGeom prst="rect">
            <a:avLst/>
          </a:prstGeom>
          <a:noFill/>
          <a:ln w="9525" algn="ctr">
            <a:noFill/>
            <a:miter lim="800000"/>
            <a:headEnd/>
            <a:tailEnd/>
          </a:ln>
        </p:spPr>
      </p:pic>
      <p:sp>
        <p:nvSpPr>
          <p:cNvPr id="19" name="TextBox 18"/>
          <p:cNvSpPr txBox="1"/>
          <p:nvPr/>
        </p:nvSpPr>
        <p:spPr>
          <a:xfrm>
            <a:off x="5334000" y="1905000"/>
            <a:ext cx="3387466" cy="830997"/>
          </a:xfrm>
          <a:prstGeom prst="rect">
            <a:avLst/>
          </a:prstGeom>
          <a:noFill/>
        </p:spPr>
        <p:txBody>
          <a:bodyPr wrap="none" rtlCol="0">
            <a:spAutoFit/>
          </a:bodyPr>
          <a:lstStyle/>
          <a:p>
            <a:r>
              <a:rPr lang="en-US" sz="2400" dirty="0" smtClean="0"/>
              <a:t>Single trial decoding of </a:t>
            </a:r>
          </a:p>
          <a:p>
            <a:r>
              <a:rPr lang="en-US" sz="2400" dirty="0" smtClean="0"/>
              <a:t>EEG/ MEG signals</a:t>
            </a:r>
            <a:endParaRPr lang="en-US" sz="2400" dirty="0"/>
          </a:p>
        </p:txBody>
      </p:sp>
      <p:pic>
        <p:nvPicPr>
          <p:cNvPr id="20" name="Picture 3"/>
          <p:cNvPicPr>
            <a:picLocks noChangeAspect="1" noChangeArrowheads="1"/>
          </p:cNvPicPr>
          <p:nvPr/>
        </p:nvPicPr>
        <p:blipFill>
          <a:blip r:embed="rId5"/>
          <a:srcRect/>
          <a:stretch>
            <a:fillRect/>
          </a:stretch>
        </p:blipFill>
        <p:spPr bwMode="auto">
          <a:xfrm>
            <a:off x="6096000" y="3124200"/>
            <a:ext cx="2438400" cy="315845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Brain dynamics underlying goal directed behavior</a:t>
            </a:r>
            <a:endParaRPr lang="en-US" dirty="0"/>
          </a:p>
        </p:txBody>
      </p:sp>
      <p:cxnSp>
        <p:nvCxnSpPr>
          <p:cNvPr id="4" name="Straight Arrow Connector 3"/>
          <p:cNvCxnSpPr/>
          <p:nvPr/>
        </p:nvCxnSpPr>
        <p:spPr>
          <a:xfrm>
            <a:off x="1447800" y="6477000"/>
            <a:ext cx="1295400" cy="158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13"/>
          <p:cNvSpPr txBox="1">
            <a:spLocks noChangeArrowheads="1"/>
          </p:cNvSpPr>
          <p:nvPr/>
        </p:nvSpPr>
        <p:spPr bwMode="auto">
          <a:xfrm>
            <a:off x="533400" y="6248400"/>
            <a:ext cx="942975" cy="461962"/>
          </a:xfrm>
          <a:prstGeom prst="rect">
            <a:avLst/>
          </a:prstGeom>
          <a:noFill/>
          <a:ln w="9525">
            <a:noFill/>
            <a:miter lim="800000"/>
            <a:headEnd/>
            <a:tailEnd/>
          </a:ln>
        </p:spPr>
        <p:txBody>
          <a:bodyPr wrap="none">
            <a:spAutoFit/>
          </a:bodyPr>
          <a:lstStyle/>
          <a:p>
            <a:r>
              <a:rPr lang="en-US" sz="2400" dirty="0"/>
              <a:t>Time </a:t>
            </a:r>
          </a:p>
        </p:txBody>
      </p:sp>
      <p:sp>
        <p:nvSpPr>
          <p:cNvPr id="7" name="TextBox 8"/>
          <p:cNvSpPr txBox="1">
            <a:spLocks noChangeArrowheads="1"/>
          </p:cNvSpPr>
          <p:nvPr/>
        </p:nvSpPr>
        <p:spPr bwMode="auto">
          <a:xfrm>
            <a:off x="381000" y="1581090"/>
            <a:ext cx="7975260" cy="400110"/>
          </a:xfrm>
          <a:prstGeom prst="rect">
            <a:avLst/>
          </a:prstGeom>
          <a:noFill/>
          <a:ln w="9525">
            <a:noFill/>
            <a:miter lim="800000"/>
            <a:headEnd/>
            <a:tailEnd/>
          </a:ln>
        </p:spPr>
        <p:txBody>
          <a:bodyPr wrap="none">
            <a:spAutoFit/>
          </a:bodyPr>
          <a:lstStyle/>
          <a:p>
            <a:r>
              <a:rPr lang="en-US" sz="2000" b="1" dirty="0"/>
              <a:t>Information processing stages </a:t>
            </a:r>
            <a:r>
              <a:rPr lang="en-US" sz="2000" b="1" dirty="0" smtClean="0"/>
              <a:t>(</a:t>
            </a:r>
            <a:r>
              <a:rPr lang="en-US" sz="2000" b="1" dirty="0" err="1" smtClean="0"/>
              <a:t>Donders</a:t>
            </a:r>
            <a:r>
              <a:rPr lang="en-US" sz="2000" b="1" dirty="0" smtClean="0"/>
              <a:t>, 1873; Sternberg</a:t>
            </a:r>
            <a:r>
              <a:rPr lang="en-US" sz="2000" b="1" dirty="0"/>
              <a:t>, 1969</a:t>
            </a:r>
            <a:r>
              <a:rPr lang="en-US" sz="2000" b="1" dirty="0" smtClean="0"/>
              <a:t>)</a:t>
            </a:r>
            <a:endParaRPr lang="en-US" sz="2000" b="1" dirty="0"/>
          </a:p>
        </p:txBody>
      </p:sp>
      <p:sp>
        <p:nvSpPr>
          <p:cNvPr id="13" name="TextBox 18"/>
          <p:cNvSpPr txBox="1">
            <a:spLocks noChangeArrowheads="1"/>
          </p:cNvSpPr>
          <p:nvPr/>
        </p:nvSpPr>
        <p:spPr bwMode="auto">
          <a:xfrm>
            <a:off x="152400" y="3711575"/>
            <a:ext cx="2436813" cy="400050"/>
          </a:xfrm>
          <a:prstGeom prst="rect">
            <a:avLst/>
          </a:prstGeom>
          <a:noFill/>
          <a:ln w="9525">
            <a:noFill/>
            <a:miter lim="800000"/>
            <a:headEnd/>
            <a:tailEnd/>
          </a:ln>
        </p:spPr>
        <p:txBody>
          <a:bodyPr wrap="none">
            <a:spAutoFit/>
          </a:bodyPr>
          <a:lstStyle/>
          <a:p>
            <a:r>
              <a:rPr lang="en-US" sz="2000" dirty="0"/>
              <a:t>Sensory processing</a:t>
            </a:r>
          </a:p>
        </p:txBody>
      </p:sp>
      <p:sp>
        <p:nvSpPr>
          <p:cNvPr id="14" name="TextBox 19"/>
          <p:cNvSpPr txBox="1">
            <a:spLocks noChangeArrowheads="1"/>
          </p:cNvSpPr>
          <p:nvPr/>
        </p:nvSpPr>
        <p:spPr bwMode="auto">
          <a:xfrm>
            <a:off x="2590800" y="3711575"/>
            <a:ext cx="2262188" cy="708025"/>
          </a:xfrm>
          <a:prstGeom prst="rect">
            <a:avLst/>
          </a:prstGeom>
          <a:noFill/>
          <a:ln w="9525">
            <a:noFill/>
            <a:miter lim="800000"/>
            <a:headEnd/>
            <a:tailEnd/>
          </a:ln>
        </p:spPr>
        <p:txBody>
          <a:bodyPr wrap="none">
            <a:spAutoFit/>
          </a:bodyPr>
          <a:lstStyle/>
          <a:p>
            <a:r>
              <a:rPr lang="en-US" sz="2000" dirty="0"/>
              <a:t>Attention/ memory</a:t>
            </a:r>
          </a:p>
          <a:p>
            <a:r>
              <a:rPr lang="en-US" sz="2000" dirty="0"/>
              <a:t> retrieval</a:t>
            </a:r>
          </a:p>
        </p:txBody>
      </p:sp>
      <p:sp>
        <p:nvSpPr>
          <p:cNvPr id="15" name="TextBox 20"/>
          <p:cNvSpPr txBox="1">
            <a:spLocks noChangeArrowheads="1"/>
          </p:cNvSpPr>
          <p:nvPr/>
        </p:nvSpPr>
        <p:spPr bwMode="auto">
          <a:xfrm>
            <a:off x="4876800" y="3711575"/>
            <a:ext cx="2068513" cy="400050"/>
          </a:xfrm>
          <a:prstGeom prst="rect">
            <a:avLst/>
          </a:prstGeom>
          <a:noFill/>
          <a:ln w="9525">
            <a:noFill/>
            <a:miter lim="800000"/>
            <a:headEnd/>
            <a:tailEnd/>
          </a:ln>
        </p:spPr>
        <p:txBody>
          <a:bodyPr wrap="none">
            <a:spAutoFit/>
          </a:bodyPr>
          <a:lstStyle/>
          <a:p>
            <a:r>
              <a:rPr lang="en-US" sz="2000" dirty="0"/>
              <a:t>Decision making</a:t>
            </a:r>
          </a:p>
        </p:txBody>
      </p:sp>
      <p:pic>
        <p:nvPicPr>
          <p:cNvPr id="20" name="Picture 19"/>
          <p:cNvPicPr/>
          <p:nvPr/>
        </p:nvPicPr>
        <p:blipFill>
          <a:blip r:embed="rId3"/>
          <a:srcRect l="34135" t="28775" r="46795" b="28205"/>
          <a:stretch>
            <a:fillRect/>
          </a:stretch>
        </p:blipFill>
        <p:spPr bwMode="auto">
          <a:xfrm>
            <a:off x="609600" y="4491038"/>
            <a:ext cx="1406672" cy="1790700"/>
          </a:xfrm>
          <a:prstGeom prst="rect">
            <a:avLst/>
          </a:prstGeom>
          <a:noFill/>
          <a:ln w="9525">
            <a:noFill/>
            <a:miter lim="800000"/>
            <a:headEnd/>
            <a:tailEnd/>
          </a:ln>
        </p:spPr>
      </p:pic>
      <p:pic>
        <p:nvPicPr>
          <p:cNvPr id="21" name="Picture 20"/>
          <p:cNvPicPr/>
          <p:nvPr/>
        </p:nvPicPr>
        <p:blipFill>
          <a:blip r:embed="rId3"/>
          <a:srcRect l="34135" t="28775" r="46795" b="28205"/>
          <a:stretch>
            <a:fillRect/>
          </a:stretch>
        </p:blipFill>
        <p:spPr bwMode="auto">
          <a:xfrm>
            <a:off x="2819400" y="4491038"/>
            <a:ext cx="1406672" cy="1790700"/>
          </a:xfrm>
          <a:prstGeom prst="rect">
            <a:avLst/>
          </a:prstGeom>
          <a:noFill/>
          <a:ln w="9525">
            <a:noFill/>
            <a:miter lim="800000"/>
            <a:headEnd/>
            <a:tailEnd/>
          </a:ln>
        </p:spPr>
      </p:pic>
      <p:pic>
        <p:nvPicPr>
          <p:cNvPr id="22" name="Picture 21"/>
          <p:cNvPicPr/>
          <p:nvPr/>
        </p:nvPicPr>
        <p:blipFill>
          <a:blip r:embed="rId4"/>
          <a:srcRect l="34455" t="26781" r="45993" b="27635"/>
          <a:stretch>
            <a:fillRect/>
          </a:stretch>
        </p:blipFill>
        <p:spPr bwMode="auto">
          <a:xfrm>
            <a:off x="7391400" y="4491038"/>
            <a:ext cx="1371600" cy="1828800"/>
          </a:xfrm>
          <a:prstGeom prst="rect">
            <a:avLst/>
          </a:prstGeom>
          <a:noFill/>
          <a:ln w="9525">
            <a:noFill/>
            <a:miter lim="800000"/>
            <a:headEnd/>
            <a:tailEnd/>
          </a:ln>
        </p:spPr>
      </p:pic>
      <p:sp>
        <p:nvSpPr>
          <p:cNvPr id="23" name="TextBox 20"/>
          <p:cNvSpPr txBox="1">
            <a:spLocks noChangeArrowheads="1"/>
          </p:cNvSpPr>
          <p:nvPr/>
        </p:nvSpPr>
        <p:spPr bwMode="auto">
          <a:xfrm>
            <a:off x="7162800" y="3711575"/>
            <a:ext cx="1582484" cy="707886"/>
          </a:xfrm>
          <a:prstGeom prst="rect">
            <a:avLst/>
          </a:prstGeom>
          <a:noFill/>
          <a:ln w="9525">
            <a:noFill/>
            <a:miter lim="800000"/>
            <a:headEnd/>
            <a:tailEnd/>
          </a:ln>
        </p:spPr>
        <p:txBody>
          <a:bodyPr wrap="none">
            <a:spAutoFit/>
          </a:bodyPr>
          <a:lstStyle/>
          <a:p>
            <a:r>
              <a:rPr lang="en-US" sz="2000" dirty="0" smtClean="0"/>
              <a:t>Eye-hand </a:t>
            </a:r>
          </a:p>
          <a:p>
            <a:r>
              <a:rPr lang="en-US" sz="2000" dirty="0" smtClean="0"/>
              <a:t>coordination</a:t>
            </a:r>
            <a:endParaRPr lang="en-US" sz="2000" dirty="0"/>
          </a:p>
        </p:txBody>
      </p:sp>
      <p:pic>
        <p:nvPicPr>
          <p:cNvPr id="24" name="Picture 23"/>
          <p:cNvPicPr/>
          <p:nvPr/>
        </p:nvPicPr>
        <p:blipFill>
          <a:blip r:embed="rId5"/>
          <a:srcRect l="34616" t="29060" r="45673" b="23647"/>
          <a:stretch>
            <a:fillRect/>
          </a:stretch>
        </p:blipFill>
        <p:spPr bwMode="auto">
          <a:xfrm>
            <a:off x="5181600" y="4495800"/>
            <a:ext cx="1371600" cy="1828800"/>
          </a:xfrm>
          <a:prstGeom prst="rect">
            <a:avLst/>
          </a:prstGeom>
          <a:noFill/>
          <a:ln w="9525">
            <a:noFill/>
            <a:miter lim="800000"/>
            <a:headEnd/>
            <a:tailEnd/>
          </a:ln>
        </p:spPr>
      </p:pic>
      <p:grpSp>
        <p:nvGrpSpPr>
          <p:cNvPr id="19" name="Group 18"/>
          <p:cNvGrpSpPr/>
          <p:nvPr/>
        </p:nvGrpSpPr>
        <p:grpSpPr>
          <a:xfrm>
            <a:off x="304800" y="2057400"/>
            <a:ext cx="1905000" cy="1495425"/>
            <a:chOff x="2133600" y="4343400"/>
            <a:chExt cx="1905000" cy="1495425"/>
          </a:xfrm>
        </p:grpSpPr>
        <p:pic>
          <p:nvPicPr>
            <p:cNvPr id="25" name="Picture 24" descr="BrainLateral.gif"/>
            <p:cNvPicPr>
              <a:picLocks noChangeAspect="1"/>
            </p:cNvPicPr>
            <p:nvPr/>
          </p:nvPicPr>
          <p:blipFill>
            <a:blip r:embed="rId6"/>
            <a:stretch>
              <a:fillRect/>
            </a:stretch>
          </p:blipFill>
          <p:spPr>
            <a:xfrm>
              <a:off x="2133600" y="4343400"/>
              <a:ext cx="1905000" cy="1495425"/>
            </a:xfrm>
            <a:prstGeom prst="rect">
              <a:avLst/>
            </a:prstGeom>
          </p:spPr>
        </p:pic>
        <p:pic>
          <p:nvPicPr>
            <p:cNvPr id="26" name="Picture 25" descr="SensoryNetwork.gif"/>
            <p:cNvPicPr>
              <a:picLocks noChangeAspect="1"/>
            </p:cNvPicPr>
            <p:nvPr/>
          </p:nvPicPr>
          <p:blipFill>
            <a:blip r:embed="rId7"/>
            <a:stretch>
              <a:fillRect/>
            </a:stretch>
          </p:blipFill>
          <p:spPr>
            <a:xfrm>
              <a:off x="3276600" y="4953000"/>
              <a:ext cx="512956" cy="457200"/>
            </a:xfrm>
            <a:prstGeom prst="rect">
              <a:avLst/>
            </a:prstGeom>
          </p:spPr>
        </p:pic>
      </p:grpSp>
      <p:grpSp>
        <p:nvGrpSpPr>
          <p:cNvPr id="27" name="Group 26"/>
          <p:cNvGrpSpPr/>
          <p:nvPr/>
        </p:nvGrpSpPr>
        <p:grpSpPr>
          <a:xfrm>
            <a:off x="2514600" y="2057400"/>
            <a:ext cx="1905000" cy="1495425"/>
            <a:chOff x="4114800" y="4343400"/>
            <a:chExt cx="1905000" cy="1495425"/>
          </a:xfrm>
        </p:grpSpPr>
        <p:pic>
          <p:nvPicPr>
            <p:cNvPr id="28" name="Picture 27" descr="BrainLateral.gif"/>
            <p:cNvPicPr>
              <a:picLocks noChangeAspect="1"/>
            </p:cNvPicPr>
            <p:nvPr/>
          </p:nvPicPr>
          <p:blipFill>
            <a:blip r:embed="rId6"/>
            <a:stretch>
              <a:fillRect/>
            </a:stretch>
          </p:blipFill>
          <p:spPr>
            <a:xfrm>
              <a:off x="4114800" y="4343400"/>
              <a:ext cx="1905000" cy="1495425"/>
            </a:xfrm>
            <a:prstGeom prst="rect">
              <a:avLst/>
            </a:prstGeom>
          </p:spPr>
        </p:pic>
        <p:pic>
          <p:nvPicPr>
            <p:cNvPr id="29" name="Picture 28" descr="MemoryNetwork.gif"/>
            <p:cNvPicPr>
              <a:picLocks noChangeAspect="1"/>
            </p:cNvPicPr>
            <p:nvPr/>
          </p:nvPicPr>
          <p:blipFill>
            <a:blip r:embed="rId8"/>
            <a:stretch>
              <a:fillRect/>
            </a:stretch>
          </p:blipFill>
          <p:spPr>
            <a:xfrm>
              <a:off x="4419600" y="5029200"/>
              <a:ext cx="1428750" cy="504825"/>
            </a:xfrm>
            <a:prstGeom prst="rect">
              <a:avLst/>
            </a:prstGeom>
          </p:spPr>
        </p:pic>
      </p:grpSp>
      <p:grpSp>
        <p:nvGrpSpPr>
          <p:cNvPr id="30" name="Group 29"/>
          <p:cNvGrpSpPr/>
          <p:nvPr/>
        </p:nvGrpSpPr>
        <p:grpSpPr>
          <a:xfrm>
            <a:off x="4800600" y="2057400"/>
            <a:ext cx="1905000" cy="1495425"/>
            <a:chOff x="6096000" y="4343400"/>
            <a:chExt cx="1905000" cy="1495425"/>
          </a:xfrm>
        </p:grpSpPr>
        <p:pic>
          <p:nvPicPr>
            <p:cNvPr id="31" name="Picture 30" descr="BrainLateral.gif"/>
            <p:cNvPicPr>
              <a:picLocks noChangeAspect="1"/>
            </p:cNvPicPr>
            <p:nvPr/>
          </p:nvPicPr>
          <p:blipFill>
            <a:blip r:embed="rId6"/>
            <a:stretch>
              <a:fillRect/>
            </a:stretch>
          </p:blipFill>
          <p:spPr>
            <a:xfrm>
              <a:off x="6096000" y="4343400"/>
              <a:ext cx="1905000" cy="1495425"/>
            </a:xfrm>
            <a:prstGeom prst="rect">
              <a:avLst/>
            </a:prstGeom>
          </p:spPr>
        </p:pic>
        <p:pic>
          <p:nvPicPr>
            <p:cNvPr id="32" name="Picture 31" descr="DecisionNetwork.gif"/>
            <p:cNvPicPr>
              <a:picLocks noChangeAspect="1"/>
            </p:cNvPicPr>
            <p:nvPr/>
          </p:nvPicPr>
          <p:blipFill>
            <a:blip r:embed="rId9"/>
            <a:stretch>
              <a:fillRect/>
            </a:stretch>
          </p:blipFill>
          <p:spPr>
            <a:xfrm>
              <a:off x="6400800" y="4648200"/>
              <a:ext cx="1381125" cy="942975"/>
            </a:xfrm>
            <a:prstGeom prst="rect">
              <a:avLst/>
            </a:prstGeom>
          </p:spPr>
        </p:pic>
      </p:grpSp>
      <p:grpSp>
        <p:nvGrpSpPr>
          <p:cNvPr id="33" name="Group 32"/>
          <p:cNvGrpSpPr/>
          <p:nvPr/>
        </p:nvGrpSpPr>
        <p:grpSpPr>
          <a:xfrm>
            <a:off x="6934200" y="2057400"/>
            <a:ext cx="1905000" cy="1495425"/>
            <a:chOff x="7010400" y="1600200"/>
            <a:chExt cx="1905000" cy="1495425"/>
          </a:xfrm>
        </p:grpSpPr>
        <p:pic>
          <p:nvPicPr>
            <p:cNvPr id="34" name="Picture 33" descr="BrainLateral.gif"/>
            <p:cNvPicPr>
              <a:picLocks noChangeAspect="1"/>
            </p:cNvPicPr>
            <p:nvPr/>
          </p:nvPicPr>
          <p:blipFill>
            <a:blip r:embed="rId6"/>
            <a:stretch>
              <a:fillRect/>
            </a:stretch>
          </p:blipFill>
          <p:spPr>
            <a:xfrm>
              <a:off x="7010400" y="1600200"/>
              <a:ext cx="1905000" cy="1495425"/>
            </a:xfrm>
            <a:prstGeom prst="rect">
              <a:avLst/>
            </a:prstGeom>
          </p:spPr>
        </p:pic>
        <p:pic>
          <p:nvPicPr>
            <p:cNvPr id="35" name="Picture 34" descr="EyeHandCoord.gif"/>
            <p:cNvPicPr>
              <a:picLocks noChangeAspect="1"/>
            </p:cNvPicPr>
            <p:nvPr/>
          </p:nvPicPr>
          <p:blipFill>
            <a:blip r:embed="rId10"/>
            <a:stretch>
              <a:fillRect/>
            </a:stretch>
          </p:blipFill>
          <p:spPr>
            <a:xfrm>
              <a:off x="7315200" y="1905000"/>
              <a:ext cx="847725" cy="733425"/>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458200" cy="1143000"/>
          </a:xfrm>
        </p:spPr>
        <p:txBody>
          <a:bodyPr>
            <a:noAutofit/>
          </a:bodyPr>
          <a:lstStyle/>
          <a:p>
            <a:r>
              <a:rPr lang="en-US" sz="3200" dirty="0" smtClean="0"/>
              <a:t>Methods to study neural basis of goal directed behavior</a:t>
            </a:r>
            <a:endParaRPr lang="en-US" sz="3200" dirty="0"/>
          </a:p>
        </p:txBody>
      </p:sp>
      <p:sp>
        <p:nvSpPr>
          <p:cNvPr id="3" name="Content Placeholder 2"/>
          <p:cNvSpPr>
            <a:spLocks noGrp="1"/>
          </p:cNvSpPr>
          <p:nvPr>
            <p:ph idx="1"/>
          </p:nvPr>
        </p:nvSpPr>
        <p:spPr>
          <a:xfrm>
            <a:off x="457200" y="1828800"/>
            <a:ext cx="8229600" cy="4526280"/>
          </a:xfrm>
        </p:spPr>
        <p:txBody>
          <a:bodyPr>
            <a:normAutofit fontScale="92500" lnSpcReduction="10000"/>
          </a:bodyPr>
          <a:lstStyle/>
          <a:p>
            <a:pPr marL="495300" indent="-495300" eaLnBrk="0" hangingPunct="0">
              <a:lnSpc>
                <a:spcPct val="90000"/>
              </a:lnSpc>
              <a:buFont typeface="Wingdings" pitchFamily="2" charset="2"/>
              <a:buChar char="q"/>
            </a:pPr>
            <a:r>
              <a:rPr lang="en-US" dirty="0" smtClean="0"/>
              <a:t>Brain lesions &amp; cognitive neuropsychology</a:t>
            </a:r>
          </a:p>
          <a:p>
            <a:pPr marL="495300" indent="-495300" eaLnBrk="0" hangingPunct="0">
              <a:lnSpc>
                <a:spcPct val="90000"/>
              </a:lnSpc>
              <a:buFont typeface="Wingdings" pitchFamily="2" charset="2"/>
              <a:buChar char="q"/>
            </a:pPr>
            <a:endParaRPr lang="en-US" dirty="0" smtClean="0"/>
          </a:p>
          <a:p>
            <a:pPr marL="495300" indent="-495300" eaLnBrk="0" hangingPunct="0">
              <a:lnSpc>
                <a:spcPct val="90000"/>
              </a:lnSpc>
              <a:buFont typeface="Wingdings" pitchFamily="2" charset="2"/>
              <a:buChar char="q"/>
            </a:pPr>
            <a:r>
              <a:rPr lang="en-US" dirty="0" smtClean="0"/>
              <a:t>Electrophysiological recordings in primates (cellular level) </a:t>
            </a:r>
          </a:p>
          <a:p>
            <a:pPr marL="495300" indent="-495300" eaLnBrk="0" hangingPunct="0">
              <a:lnSpc>
                <a:spcPct val="90000"/>
              </a:lnSpc>
              <a:buFont typeface="Wingdings" pitchFamily="2" charset="2"/>
              <a:buChar char="q"/>
            </a:pPr>
            <a:endParaRPr lang="en-US" dirty="0" smtClean="0"/>
          </a:p>
          <a:p>
            <a:pPr marL="495300" indent="-495300" eaLnBrk="0" hangingPunct="0">
              <a:lnSpc>
                <a:spcPct val="90000"/>
              </a:lnSpc>
              <a:buFont typeface="Wingdings" pitchFamily="2" charset="2"/>
              <a:buChar char="q"/>
            </a:pPr>
            <a:r>
              <a:rPr lang="en-US" dirty="0" smtClean="0"/>
              <a:t>Pharmacological and genetic studies</a:t>
            </a:r>
          </a:p>
          <a:p>
            <a:pPr marL="495300" indent="-495300" eaLnBrk="0" hangingPunct="0">
              <a:lnSpc>
                <a:spcPct val="90000"/>
              </a:lnSpc>
              <a:buFont typeface="Wingdings" pitchFamily="2" charset="2"/>
              <a:buChar char="q"/>
            </a:pPr>
            <a:endParaRPr lang="en-US" dirty="0" smtClean="0"/>
          </a:p>
          <a:p>
            <a:pPr marL="495300" indent="-495300" eaLnBrk="0" hangingPunct="0">
              <a:lnSpc>
                <a:spcPct val="90000"/>
              </a:lnSpc>
              <a:buFont typeface="Wingdings" pitchFamily="2" charset="2"/>
              <a:buChar char="q"/>
            </a:pPr>
            <a:r>
              <a:rPr lang="en-US" dirty="0" err="1" smtClean="0"/>
              <a:t>Transcranial</a:t>
            </a:r>
            <a:r>
              <a:rPr lang="en-US" dirty="0" smtClean="0"/>
              <a:t> magnetic stimulation</a:t>
            </a:r>
          </a:p>
          <a:p>
            <a:pPr marL="495300" indent="-495300" eaLnBrk="0" hangingPunct="0">
              <a:lnSpc>
                <a:spcPct val="90000"/>
              </a:lnSpc>
              <a:buFont typeface="Wingdings" pitchFamily="2" charset="2"/>
              <a:buChar char="q"/>
            </a:pPr>
            <a:endParaRPr lang="en-US" dirty="0" smtClean="0"/>
          </a:p>
          <a:p>
            <a:pPr marL="495300" indent="-495300" eaLnBrk="0" hangingPunct="0">
              <a:lnSpc>
                <a:spcPct val="90000"/>
              </a:lnSpc>
              <a:buFont typeface="Wingdings" pitchFamily="2" charset="2"/>
              <a:buChar char="q"/>
            </a:pPr>
            <a:r>
              <a:rPr lang="en-US" dirty="0" smtClean="0"/>
              <a:t>Functional </a:t>
            </a:r>
            <a:r>
              <a:rPr lang="en-US" dirty="0" err="1" smtClean="0"/>
              <a:t>neuroimaging</a:t>
            </a:r>
            <a:r>
              <a:rPr lang="en-US" dirty="0" smtClean="0">
                <a:solidFill>
                  <a:srgbClr val="0070C0"/>
                </a:solidFill>
              </a:rPr>
              <a:t>		</a:t>
            </a:r>
          </a:p>
          <a:p>
            <a:pPr marL="843280" lvl="1" indent="-495300" eaLnBrk="0" hangingPunct="0">
              <a:lnSpc>
                <a:spcPct val="90000"/>
              </a:lnSpc>
              <a:buNone/>
            </a:pPr>
            <a:r>
              <a:rPr lang="en-US" dirty="0" smtClean="0">
                <a:solidFill>
                  <a:srgbClr val="0070C0"/>
                </a:solidFill>
              </a:rPr>
              <a:t>	</a:t>
            </a:r>
            <a:r>
              <a:rPr lang="en-US" dirty="0" smtClean="0"/>
              <a:t>Hemodynamic-metabolic methods (PET, </a:t>
            </a:r>
            <a:r>
              <a:rPr lang="en-US" dirty="0" err="1" smtClean="0"/>
              <a:t>fMRI</a:t>
            </a:r>
            <a:r>
              <a:rPr lang="en-US" dirty="0" smtClean="0"/>
              <a:t>)</a:t>
            </a:r>
          </a:p>
          <a:p>
            <a:pPr marL="843280" lvl="1" indent="-495300" eaLnBrk="0" hangingPunct="0">
              <a:lnSpc>
                <a:spcPct val="90000"/>
              </a:lnSpc>
              <a:buNone/>
            </a:pPr>
            <a:r>
              <a:rPr lang="en-US" dirty="0" smtClean="0"/>
              <a:t>	Electromagnetic methods (EEG, MEG)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p:cBhvr override="childStyle">
                                        <p:cTn id="6" dur="3000" fill="hold"/>
                                        <p:tgtEl>
                                          <p:spTgt spid="3">
                                            <p:txEl>
                                              <p:pRg st="2" end="2"/>
                                            </p:txEl>
                                          </p:spTgt>
                                        </p:tgtEl>
                                        <p:attrNameLst>
                                          <p:attrName>style.color</p:attrName>
                                        </p:attrNameLst>
                                      </p:cBhvr>
                                      <p:to>
                                        <a:srgbClr val="E5F8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28600" y="152400"/>
            <a:ext cx="8686800" cy="1143000"/>
          </a:xfrm>
          <a:ln/>
        </p:spPr>
        <p:txBody>
          <a:bodyPr>
            <a:normAutofit/>
          </a:bodyPr>
          <a:lstStyle/>
          <a:p>
            <a:r>
              <a:rPr lang="en-US" sz="4000" dirty="0" smtClean="0"/>
              <a:t>Generators of  </a:t>
            </a:r>
            <a:r>
              <a:rPr lang="en-US" sz="4000" dirty="0" err="1" smtClean="0"/>
              <a:t>neuroelectric</a:t>
            </a:r>
            <a:r>
              <a:rPr lang="en-US" sz="4000" dirty="0" smtClean="0"/>
              <a:t> </a:t>
            </a:r>
            <a:r>
              <a:rPr lang="en-US" sz="4000" dirty="0" smtClean="0"/>
              <a:t>signals</a:t>
            </a:r>
          </a:p>
        </p:txBody>
      </p:sp>
      <p:pic>
        <p:nvPicPr>
          <p:cNvPr id="254980" name="Picture 4"/>
          <p:cNvPicPr>
            <a:picLocks noGrp="1" noChangeAspect="1" noChangeArrowheads="1"/>
          </p:cNvPicPr>
          <p:nvPr>
            <p:ph sz="quarter" idx="1"/>
          </p:nvPr>
        </p:nvPicPr>
        <p:blipFill>
          <a:blip r:embed="rId3"/>
          <a:stretch>
            <a:fillRect/>
          </a:stretch>
        </p:blipFill>
        <p:spPr>
          <a:xfrm>
            <a:off x="304800" y="1981200"/>
            <a:ext cx="8485816" cy="3890421"/>
          </a:xfrm>
          <a:noFill/>
          <a:ln/>
        </p:spPr>
      </p:pic>
      <p:sp>
        <p:nvSpPr>
          <p:cNvPr id="4" name="TextBox 3"/>
          <p:cNvSpPr txBox="1"/>
          <p:nvPr/>
        </p:nvSpPr>
        <p:spPr>
          <a:xfrm>
            <a:off x="4724400" y="6248400"/>
            <a:ext cx="3634328" cy="369332"/>
          </a:xfrm>
          <a:prstGeom prst="rect">
            <a:avLst/>
          </a:prstGeom>
          <a:noFill/>
        </p:spPr>
        <p:txBody>
          <a:bodyPr wrap="none" rtlCol="0">
            <a:spAutoFit/>
          </a:bodyPr>
          <a:lstStyle/>
          <a:p>
            <a:r>
              <a:rPr lang="en-US" dirty="0" smtClean="0"/>
              <a:t>Courtesy: NIH MEG Core website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physiologic scales</a:t>
            </a:r>
            <a:endParaRPr lang="en-US" dirty="0"/>
          </a:p>
        </p:txBody>
      </p:sp>
      <p:pic>
        <p:nvPicPr>
          <p:cNvPr id="4" name="Picture 2" descr="eeg_scales"/>
          <p:cNvPicPr>
            <a:picLocks noChangeAspect="1" noChangeArrowheads="1"/>
          </p:cNvPicPr>
          <p:nvPr/>
        </p:nvPicPr>
        <p:blipFill>
          <a:blip r:embed="rId2">
            <a:lum bright="-20000" contrast="40000"/>
          </a:blip>
          <a:srcRect l="11111" r="11111" b="26666"/>
          <a:stretch>
            <a:fillRect/>
          </a:stretch>
        </p:blipFill>
        <p:spPr bwMode="auto">
          <a:xfrm>
            <a:off x="1066800" y="1676400"/>
            <a:ext cx="7086600" cy="4456778"/>
          </a:xfrm>
          <a:prstGeom prst="rect">
            <a:avLst/>
          </a:prstGeom>
          <a:noFill/>
          <a:ln w="9525">
            <a:noFill/>
            <a:miter lim="800000"/>
            <a:headEnd/>
            <a:tailEnd/>
          </a:ln>
        </p:spPr>
      </p:pic>
      <p:sp>
        <p:nvSpPr>
          <p:cNvPr id="5" name="Text Box 4"/>
          <p:cNvSpPr txBox="1">
            <a:spLocks noChangeArrowheads="1"/>
          </p:cNvSpPr>
          <p:nvPr/>
        </p:nvSpPr>
        <p:spPr bwMode="auto">
          <a:xfrm>
            <a:off x="4267200" y="6248400"/>
            <a:ext cx="4572000" cy="369332"/>
          </a:xfrm>
          <a:prstGeom prst="rect">
            <a:avLst/>
          </a:prstGeom>
          <a:noFill/>
          <a:ln w="9525">
            <a:noFill/>
            <a:miter lim="800000"/>
            <a:headEnd/>
            <a:tailEnd/>
          </a:ln>
          <a:effectLst/>
        </p:spPr>
        <p:txBody>
          <a:bodyPr wrap="square">
            <a:spAutoFit/>
          </a:bodyPr>
          <a:lstStyle/>
          <a:p>
            <a:pPr>
              <a:spcBef>
                <a:spcPct val="50000"/>
              </a:spcBef>
            </a:pPr>
            <a:r>
              <a:rPr lang="en-US" dirty="0"/>
              <a:t>Wright &amp; </a:t>
            </a:r>
            <a:r>
              <a:rPr lang="en-US" dirty="0" err="1" smtClean="0"/>
              <a:t>Kydd</a:t>
            </a:r>
            <a:r>
              <a:rPr lang="en-US" dirty="0" smtClean="0"/>
              <a:t>  (Courtesy </a:t>
            </a:r>
            <a:r>
              <a:rPr lang="en-US" dirty="0" err="1" smtClean="0"/>
              <a:t>Niko</a:t>
            </a:r>
            <a:r>
              <a:rPr lang="en-US" dirty="0" smtClean="0"/>
              <a:t> Schiff)</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processing unit: why I started loving models</a:t>
            </a:r>
            <a:endParaRPr lang="en-US" dirty="0"/>
          </a:p>
        </p:txBody>
      </p:sp>
      <p:pic>
        <p:nvPicPr>
          <p:cNvPr id="11" name="Picture 5"/>
          <p:cNvPicPr>
            <a:picLocks noChangeAspect="1" noChangeArrowheads="1"/>
          </p:cNvPicPr>
          <p:nvPr/>
        </p:nvPicPr>
        <p:blipFill>
          <a:blip r:embed="rId2"/>
          <a:srcRect/>
          <a:stretch>
            <a:fillRect/>
          </a:stretch>
        </p:blipFill>
        <p:spPr bwMode="auto">
          <a:xfrm>
            <a:off x="3200400" y="3048000"/>
            <a:ext cx="2459394" cy="1574800"/>
          </a:xfrm>
          <a:prstGeom prst="rect">
            <a:avLst/>
          </a:prstGeom>
          <a:noFill/>
          <a:ln w="9525" algn="ctr">
            <a:noFill/>
            <a:miter lim="800000"/>
            <a:headEnd/>
            <a:tailEnd/>
          </a:ln>
        </p:spPr>
      </p:pic>
      <p:sp>
        <p:nvSpPr>
          <p:cNvPr id="12" name="Line 6"/>
          <p:cNvSpPr>
            <a:spLocks noChangeShapeType="1"/>
          </p:cNvSpPr>
          <p:nvPr/>
        </p:nvSpPr>
        <p:spPr bwMode="auto">
          <a:xfrm>
            <a:off x="1762575" y="3976532"/>
            <a:ext cx="1447491" cy="0"/>
          </a:xfrm>
          <a:prstGeom prst="line">
            <a:avLst/>
          </a:prstGeom>
          <a:noFill/>
          <a:ln w="57150">
            <a:solidFill>
              <a:schemeClr val="tx1"/>
            </a:solidFill>
            <a:round/>
            <a:headEnd/>
            <a:tailEnd type="triangle" w="med" len="med"/>
          </a:ln>
        </p:spPr>
        <p:txBody>
          <a:bodyPr/>
          <a:lstStyle/>
          <a:p>
            <a:endParaRPr lang="en-US"/>
          </a:p>
        </p:txBody>
      </p:sp>
      <p:sp>
        <p:nvSpPr>
          <p:cNvPr id="13" name="Line 7"/>
          <p:cNvSpPr>
            <a:spLocks noChangeShapeType="1"/>
          </p:cNvSpPr>
          <p:nvPr/>
        </p:nvSpPr>
        <p:spPr bwMode="auto">
          <a:xfrm>
            <a:off x="5718044" y="3937874"/>
            <a:ext cx="1447491" cy="0"/>
          </a:xfrm>
          <a:prstGeom prst="line">
            <a:avLst/>
          </a:prstGeom>
          <a:noFill/>
          <a:ln w="57150">
            <a:solidFill>
              <a:schemeClr val="tx1"/>
            </a:solidFill>
            <a:round/>
            <a:headEnd/>
            <a:tailEnd type="triangle" w="med" len="med"/>
          </a:ln>
        </p:spPr>
        <p:txBody>
          <a:bodyPr/>
          <a:lstStyle/>
          <a:p>
            <a:endParaRPr lang="en-US"/>
          </a:p>
        </p:txBody>
      </p:sp>
      <p:sp>
        <p:nvSpPr>
          <p:cNvPr id="14" name="Text Box 8"/>
          <p:cNvSpPr txBox="1">
            <a:spLocks noChangeArrowheads="1"/>
          </p:cNvSpPr>
          <p:nvPr/>
        </p:nvSpPr>
        <p:spPr bwMode="auto">
          <a:xfrm>
            <a:off x="1390650" y="4025363"/>
            <a:ext cx="862798" cy="457791"/>
          </a:xfrm>
          <a:prstGeom prst="rect">
            <a:avLst/>
          </a:prstGeom>
          <a:noFill/>
          <a:ln w="9525" algn="ctr">
            <a:noFill/>
            <a:miter lim="800000"/>
            <a:headEnd/>
            <a:tailEnd/>
          </a:ln>
        </p:spPr>
        <p:txBody>
          <a:bodyPr wrap="none">
            <a:spAutoFit/>
          </a:bodyPr>
          <a:lstStyle/>
          <a:p>
            <a:r>
              <a:rPr lang="en-US" sz="2400"/>
              <a:t>Input</a:t>
            </a:r>
          </a:p>
        </p:txBody>
      </p:sp>
      <p:sp>
        <p:nvSpPr>
          <p:cNvPr id="15" name="Text Box 9"/>
          <p:cNvSpPr txBox="1">
            <a:spLocks noChangeArrowheads="1"/>
          </p:cNvSpPr>
          <p:nvPr/>
        </p:nvSpPr>
        <p:spPr bwMode="auto">
          <a:xfrm>
            <a:off x="6892454" y="4025363"/>
            <a:ext cx="1099021" cy="457791"/>
          </a:xfrm>
          <a:prstGeom prst="rect">
            <a:avLst/>
          </a:prstGeom>
          <a:noFill/>
          <a:ln w="9525" algn="ctr">
            <a:noFill/>
            <a:miter lim="800000"/>
            <a:headEnd/>
            <a:tailEnd/>
          </a:ln>
        </p:spPr>
        <p:txBody>
          <a:bodyPr wrap="none">
            <a:spAutoFit/>
          </a:bodyPr>
          <a:lstStyle/>
          <a:p>
            <a:r>
              <a:rPr lang="en-US" sz="2400"/>
              <a:t>Output</a:t>
            </a:r>
          </a:p>
        </p:txBody>
      </p:sp>
      <p:sp>
        <p:nvSpPr>
          <p:cNvPr id="16" name="Text Box 10"/>
          <p:cNvSpPr txBox="1">
            <a:spLocks noChangeArrowheads="1"/>
          </p:cNvSpPr>
          <p:nvPr/>
        </p:nvSpPr>
        <p:spPr bwMode="auto">
          <a:xfrm>
            <a:off x="3200400" y="4935538"/>
            <a:ext cx="2805113" cy="457200"/>
          </a:xfrm>
          <a:prstGeom prst="rect">
            <a:avLst/>
          </a:prstGeom>
          <a:noFill/>
          <a:ln w="9525" algn="ctr">
            <a:noFill/>
            <a:miter lim="800000"/>
            <a:headEnd/>
            <a:tailEnd/>
          </a:ln>
        </p:spPr>
        <p:txBody>
          <a:bodyPr>
            <a:spAutoFit/>
          </a:bodyPr>
          <a:lstStyle/>
          <a:p>
            <a:r>
              <a:rPr lang="en-US" sz="2400"/>
              <a:t>Intrinsic dynamics</a:t>
            </a:r>
          </a:p>
        </p:txBody>
      </p:sp>
      <p:sp>
        <p:nvSpPr>
          <p:cNvPr id="17" name="Text Box 11"/>
          <p:cNvSpPr txBox="1">
            <a:spLocks noChangeArrowheads="1"/>
          </p:cNvSpPr>
          <p:nvPr/>
        </p:nvSpPr>
        <p:spPr bwMode="auto">
          <a:xfrm>
            <a:off x="3429000" y="2590800"/>
            <a:ext cx="1965325" cy="457200"/>
          </a:xfrm>
          <a:prstGeom prst="rect">
            <a:avLst/>
          </a:prstGeom>
          <a:noFill/>
          <a:ln w="9525" algn="ctr">
            <a:noFill/>
            <a:miter lim="800000"/>
            <a:headEnd/>
            <a:tailEnd/>
          </a:ln>
        </p:spPr>
        <p:txBody>
          <a:bodyPr wrap="none">
            <a:spAutoFit/>
          </a:bodyPr>
          <a:lstStyle/>
          <a:p>
            <a:r>
              <a:rPr lang="en-US" sz="2400" dirty="0"/>
              <a:t>Neural tissue</a:t>
            </a:r>
          </a:p>
        </p:txBody>
      </p:sp>
      <p:sp>
        <p:nvSpPr>
          <p:cNvPr id="18" name="TextBox 17"/>
          <p:cNvSpPr txBox="1"/>
          <p:nvPr/>
        </p:nvSpPr>
        <p:spPr>
          <a:xfrm>
            <a:off x="685800" y="1676400"/>
            <a:ext cx="7417415" cy="1200329"/>
          </a:xfrm>
          <a:prstGeom prst="rect">
            <a:avLst/>
          </a:prstGeom>
          <a:noFill/>
        </p:spPr>
        <p:txBody>
          <a:bodyPr wrap="square" rtlCol="0">
            <a:spAutoFit/>
          </a:bodyPr>
          <a:lstStyle/>
          <a:p>
            <a:r>
              <a:rPr lang="en-US" sz="3600" dirty="0" smtClean="0"/>
              <a:t>Input, intrinsic dynamics and output</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caqueBrainLineDiagram.gif"/>
          <p:cNvPicPr>
            <a:picLocks noChangeAspect="1"/>
          </p:cNvPicPr>
          <p:nvPr/>
        </p:nvPicPr>
        <p:blipFill>
          <a:blip r:embed="rId3"/>
          <a:stretch>
            <a:fillRect/>
          </a:stretch>
        </p:blipFill>
        <p:spPr>
          <a:xfrm>
            <a:off x="1143000" y="1981200"/>
            <a:ext cx="5029200" cy="3887958"/>
          </a:xfrm>
          <a:prstGeom prst="rect">
            <a:avLst/>
          </a:prstGeom>
          <a:ln>
            <a:noFill/>
          </a:ln>
        </p:spPr>
      </p:pic>
      <p:pic>
        <p:nvPicPr>
          <p:cNvPr id="16" name="Picture 5"/>
          <p:cNvPicPr>
            <a:picLocks noChangeAspect="1" noChangeArrowheads="1"/>
          </p:cNvPicPr>
          <p:nvPr/>
        </p:nvPicPr>
        <p:blipFill>
          <a:blip r:embed="rId4" cstate="print"/>
          <a:srcRect/>
          <a:stretch>
            <a:fillRect/>
          </a:stretch>
        </p:blipFill>
        <p:spPr bwMode="auto">
          <a:xfrm>
            <a:off x="5038606" y="4419600"/>
            <a:ext cx="752594" cy="481901"/>
          </a:xfrm>
          <a:prstGeom prst="rect">
            <a:avLst/>
          </a:prstGeom>
          <a:noFill/>
          <a:ln w="9525" algn="ctr">
            <a:noFill/>
            <a:miter lim="800000"/>
            <a:headEnd/>
            <a:tailEnd/>
          </a:ln>
        </p:spPr>
      </p:pic>
      <p:sp>
        <p:nvSpPr>
          <p:cNvPr id="2" name="Title 1"/>
          <p:cNvSpPr>
            <a:spLocks noGrp="1"/>
          </p:cNvSpPr>
          <p:nvPr>
            <p:ph type="title"/>
          </p:nvPr>
        </p:nvSpPr>
        <p:spPr/>
        <p:txBody>
          <a:bodyPr>
            <a:normAutofit/>
          </a:bodyPr>
          <a:lstStyle/>
          <a:p>
            <a:r>
              <a:rPr lang="en-US" sz="3600" dirty="0" smtClean="0"/>
              <a:t>Information processing in the brain</a:t>
            </a:r>
            <a:endParaRPr lang="en-US" sz="3600" dirty="0"/>
          </a:p>
        </p:txBody>
      </p:sp>
      <p:grpSp>
        <p:nvGrpSpPr>
          <p:cNvPr id="5" name="Group 4"/>
          <p:cNvGrpSpPr/>
          <p:nvPr/>
        </p:nvGrpSpPr>
        <p:grpSpPr>
          <a:xfrm>
            <a:off x="2057399" y="2666999"/>
            <a:ext cx="3505201" cy="2362200"/>
            <a:chOff x="773482" y="3235840"/>
            <a:chExt cx="1796486" cy="1155923"/>
          </a:xfrm>
        </p:grpSpPr>
        <p:sp>
          <p:nvSpPr>
            <p:cNvPr id="6" name="Line 15"/>
            <p:cNvSpPr>
              <a:spLocks noChangeShapeType="1"/>
            </p:cNvSpPr>
            <p:nvPr/>
          </p:nvSpPr>
          <p:spPr bwMode="auto">
            <a:xfrm flipH="1" flipV="1">
              <a:off x="2530914" y="3944309"/>
              <a:ext cx="39054" cy="149150"/>
            </a:xfrm>
            <a:prstGeom prst="line">
              <a:avLst/>
            </a:prstGeom>
            <a:noFill/>
            <a:ln w="76200">
              <a:solidFill>
                <a:srgbClr val="FF0000"/>
              </a:solidFill>
              <a:round/>
              <a:headEnd/>
              <a:tailEnd type="triangle" w="med" len="med"/>
            </a:ln>
            <a:effectLst/>
          </p:spPr>
          <p:txBody>
            <a:bodyPr/>
            <a:lstStyle/>
            <a:p>
              <a:endParaRPr lang="en-US"/>
            </a:p>
          </p:txBody>
        </p:sp>
        <p:sp>
          <p:nvSpPr>
            <p:cNvPr id="7" name="Line 16"/>
            <p:cNvSpPr>
              <a:spLocks noChangeShapeType="1"/>
            </p:cNvSpPr>
            <p:nvPr/>
          </p:nvSpPr>
          <p:spPr bwMode="auto">
            <a:xfrm flipH="1" flipV="1">
              <a:off x="2296589" y="3459567"/>
              <a:ext cx="246218" cy="249280"/>
            </a:xfrm>
            <a:prstGeom prst="line">
              <a:avLst/>
            </a:prstGeom>
            <a:noFill/>
            <a:ln w="76200">
              <a:solidFill>
                <a:srgbClr val="FF0000"/>
              </a:solidFill>
              <a:round/>
              <a:headEnd/>
              <a:tailEnd type="triangle" w="med" len="med"/>
            </a:ln>
            <a:effectLst/>
          </p:spPr>
          <p:txBody>
            <a:bodyPr/>
            <a:lstStyle/>
            <a:p>
              <a:endParaRPr lang="en-US"/>
            </a:p>
          </p:txBody>
        </p:sp>
        <p:sp>
          <p:nvSpPr>
            <p:cNvPr id="8" name="Line 17"/>
            <p:cNvSpPr>
              <a:spLocks noChangeShapeType="1"/>
            </p:cNvSpPr>
            <p:nvPr/>
          </p:nvSpPr>
          <p:spPr bwMode="auto">
            <a:xfrm flipH="1" flipV="1">
              <a:off x="1476454" y="3235840"/>
              <a:ext cx="468649" cy="111864"/>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9" name="Line 18"/>
            <p:cNvSpPr>
              <a:spLocks noChangeShapeType="1"/>
            </p:cNvSpPr>
            <p:nvPr/>
          </p:nvSpPr>
          <p:spPr bwMode="auto">
            <a:xfrm flipH="1">
              <a:off x="773482" y="3310416"/>
              <a:ext cx="351487" cy="186439"/>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10" name="Line 19"/>
            <p:cNvSpPr>
              <a:spLocks noChangeShapeType="1"/>
            </p:cNvSpPr>
            <p:nvPr/>
          </p:nvSpPr>
          <p:spPr bwMode="auto">
            <a:xfrm flipH="1" flipV="1">
              <a:off x="812536" y="3757869"/>
              <a:ext cx="507702" cy="522030"/>
            </a:xfrm>
            <a:prstGeom prst="line">
              <a:avLst/>
            </a:prstGeom>
            <a:noFill/>
            <a:ln w="76200">
              <a:solidFill>
                <a:srgbClr val="FFC000"/>
              </a:solidFill>
              <a:round/>
              <a:headEnd type="triangle" w="med" len="med"/>
              <a:tailEnd type="triangle" w="med" len="med"/>
            </a:ln>
            <a:effectLst/>
          </p:spPr>
          <p:txBody>
            <a:bodyPr/>
            <a:lstStyle/>
            <a:p>
              <a:endParaRPr lang="en-US"/>
            </a:p>
          </p:txBody>
        </p:sp>
        <p:sp>
          <p:nvSpPr>
            <p:cNvPr id="11" name="Line 20"/>
            <p:cNvSpPr>
              <a:spLocks noChangeShapeType="1"/>
            </p:cNvSpPr>
            <p:nvPr/>
          </p:nvSpPr>
          <p:spPr bwMode="auto">
            <a:xfrm flipH="1">
              <a:off x="1671724" y="4242612"/>
              <a:ext cx="624864" cy="149151"/>
            </a:xfrm>
            <a:prstGeom prst="line">
              <a:avLst/>
            </a:prstGeom>
            <a:noFill/>
            <a:ln w="76200">
              <a:solidFill>
                <a:srgbClr val="FFC000"/>
              </a:solidFill>
              <a:round/>
              <a:headEnd/>
              <a:tailEnd type="triangle" w="med" len="med"/>
            </a:ln>
            <a:effectLst/>
          </p:spPr>
          <p:txBody>
            <a:bodyPr/>
            <a:lstStyle/>
            <a:p>
              <a:endParaRPr lang="en-US"/>
            </a:p>
          </p:txBody>
        </p:sp>
      </p:grpSp>
      <p:sp>
        <p:nvSpPr>
          <p:cNvPr id="13" name="TextBox 12"/>
          <p:cNvSpPr txBox="1"/>
          <p:nvPr/>
        </p:nvSpPr>
        <p:spPr>
          <a:xfrm>
            <a:off x="5943600" y="2667000"/>
            <a:ext cx="2621230" cy="369332"/>
          </a:xfrm>
          <a:prstGeom prst="rect">
            <a:avLst/>
          </a:prstGeom>
          <a:noFill/>
        </p:spPr>
        <p:txBody>
          <a:bodyPr wrap="none" rtlCol="0">
            <a:spAutoFit/>
          </a:bodyPr>
          <a:lstStyle/>
          <a:p>
            <a:r>
              <a:rPr lang="en-US" dirty="0" smtClean="0"/>
              <a:t>Dorsal (where) pathway</a:t>
            </a:r>
            <a:endParaRPr lang="en-US" dirty="0"/>
          </a:p>
        </p:txBody>
      </p:sp>
      <p:sp>
        <p:nvSpPr>
          <p:cNvPr id="15" name="TextBox 14"/>
          <p:cNvSpPr txBox="1"/>
          <p:nvPr/>
        </p:nvSpPr>
        <p:spPr>
          <a:xfrm>
            <a:off x="4572000" y="5486400"/>
            <a:ext cx="2531527" cy="369332"/>
          </a:xfrm>
          <a:prstGeom prst="rect">
            <a:avLst/>
          </a:prstGeom>
          <a:noFill/>
        </p:spPr>
        <p:txBody>
          <a:bodyPr wrap="none" rtlCol="0">
            <a:spAutoFit/>
          </a:bodyPr>
          <a:lstStyle/>
          <a:p>
            <a:r>
              <a:rPr lang="en-US" dirty="0" smtClean="0"/>
              <a:t>Ventral (what) pathway</a:t>
            </a:r>
            <a:endParaRPr lang="en-US" dirty="0"/>
          </a:p>
        </p:txBody>
      </p:sp>
      <p:pic>
        <p:nvPicPr>
          <p:cNvPr id="17" name="Picture 5"/>
          <p:cNvPicPr>
            <a:picLocks noChangeAspect="1" noChangeArrowheads="1"/>
          </p:cNvPicPr>
          <p:nvPr/>
        </p:nvPicPr>
        <p:blipFill>
          <a:blip r:embed="rId4" cstate="print"/>
          <a:srcRect/>
          <a:stretch>
            <a:fillRect/>
          </a:stretch>
        </p:blipFill>
        <p:spPr bwMode="auto">
          <a:xfrm>
            <a:off x="5257800" y="3657600"/>
            <a:ext cx="752594" cy="481901"/>
          </a:xfrm>
          <a:prstGeom prst="rect">
            <a:avLst/>
          </a:prstGeom>
          <a:noFill/>
          <a:ln w="9525" algn="ctr">
            <a:noFill/>
            <a:miter lim="800000"/>
            <a:headEnd/>
            <a:tailEnd/>
          </a:ln>
        </p:spPr>
      </p:pic>
      <p:pic>
        <p:nvPicPr>
          <p:cNvPr id="18" name="Picture 5"/>
          <p:cNvPicPr>
            <a:picLocks noChangeAspect="1" noChangeArrowheads="1"/>
          </p:cNvPicPr>
          <p:nvPr/>
        </p:nvPicPr>
        <p:blipFill>
          <a:blip r:embed="rId4" cstate="print"/>
          <a:srcRect/>
          <a:stretch>
            <a:fillRect/>
          </a:stretch>
        </p:blipFill>
        <p:spPr bwMode="auto">
          <a:xfrm>
            <a:off x="4267200" y="2819400"/>
            <a:ext cx="752594" cy="481901"/>
          </a:xfrm>
          <a:prstGeom prst="rect">
            <a:avLst/>
          </a:prstGeom>
          <a:noFill/>
          <a:ln w="9525" algn="ctr">
            <a:noFill/>
            <a:miter lim="800000"/>
            <a:headEnd/>
            <a:tailEnd/>
          </a:ln>
        </p:spPr>
      </p:pic>
      <p:pic>
        <p:nvPicPr>
          <p:cNvPr id="19" name="Picture 5"/>
          <p:cNvPicPr>
            <a:picLocks noChangeAspect="1" noChangeArrowheads="1"/>
          </p:cNvPicPr>
          <p:nvPr/>
        </p:nvPicPr>
        <p:blipFill>
          <a:blip r:embed="rId4" cstate="print"/>
          <a:srcRect/>
          <a:stretch>
            <a:fillRect/>
          </a:stretch>
        </p:blipFill>
        <p:spPr bwMode="auto">
          <a:xfrm>
            <a:off x="2743200" y="2514600"/>
            <a:ext cx="752594" cy="481901"/>
          </a:xfrm>
          <a:prstGeom prst="rect">
            <a:avLst/>
          </a:prstGeom>
          <a:noFill/>
          <a:ln w="9525" algn="ctr">
            <a:noFill/>
            <a:miter lim="800000"/>
            <a:headEnd/>
            <a:tailEnd/>
          </a:ln>
        </p:spPr>
      </p:pic>
      <p:pic>
        <p:nvPicPr>
          <p:cNvPr id="20" name="Picture 5"/>
          <p:cNvPicPr>
            <a:picLocks noChangeAspect="1" noChangeArrowheads="1"/>
          </p:cNvPicPr>
          <p:nvPr/>
        </p:nvPicPr>
        <p:blipFill>
          <a:blip r:embed="rId4" cstate="print"/>
          <a:srcRect/>
          <a:stretch>
            <a:fillRect/>
          </a:stretch>
        </p:blipFill>
        <p:spPr bwMode="auto">
          <a:xfrm>
            <a:off x="3048000" y="4800600"/>
            <a:ext cx="752594" cy="481901"/>
          </a:xfrm>
          <a:prstGeom prst="rect">
            <a:avLst/>
          </a:prstGeom>
          <a:noFill/>
          <a:ln w="9525" algn="ctr">
            <a:noFill/>
            <a:miter lim="800000"/>
            <a:headEnd/>
            <a:tailEnd/>
          </a:ln>
        </p:spPr>
      </p:pic>
      <p:pic>
        <p:nvPicPr>
          <p:cNvPr id="21" name="Picture 5"/>
          <p:cNvPicPr>
            <a:picLocks noChangeAspect="1" noChangeArrowheads="1"/>
          </p:cNvPicPr>
          <p:nvPr/>
        </p:nvPicPr>
        <p:blipFill>
          <a:blip r:embed="rId4" cstate="print"/>
          <a:srcRect/>
          <a:stretch>
            <a:fillRect/>
          </a:stretch>
        </p:blipFill>
        <p:spPr bwMode="auto">
          <a:xfrm>
            <a:off x="1676400" y="3200400"/>
            <a:ext cx="752594" cy="481901"/>
          </a:xfrm>
          <a:prstGeom prst="rect">
            <a:avLst/>
          </a:prstGeom>
          <a:noFill/>
          <a:ln w="9525" algn="ctr">
            <a:noFill/>
            <a:miter lim="800000"/>
            <a:headEnd/>
            <a:tailEnd/>
          </a:ln>
        </p:spPr>
      </p:pic>
      <p:sp>
        <p:nvSpPr>
          <p:cNvPr id="22" name="TextBox 21"/>
          <p:cNvSpPr txBox="1"/>
          <p:nvPr/>
        </p:nvSpPr>
        <p:spPr>
          <a:xfrm>
            <a:off x="228600" y="6019800"/>
            <a:ext cx="5733301" cy="369332"/>
          </a:xfrm>
          <a:prstGeom prst="rect">
            <a:avLst/>
          </a:prstGeom>
          <a:noFill/>
        </p:spPr>
        <p:txBody>
          <a:bodyPr wrap="none" rtlCol="0">
            <a:spAutoFit/>
          </a:bodyPr>
          <a:lstStyle/>
          <a:p>
            <a:r>
              <a:rPr lang="en-US" dirty="0" smtClean="0"/>
              <a:t>All this stuff happens trial by trial ! (Remember batting)</a:t>
            </a:r>
            <a:endParaRPr lang="en-US" dirty="0"/>
          </a:p>
        </p:txBody>
      </p:sp>
      <p:sp>
        <p:nvSpPr>
          <p:cNvPr id="23" name="TextBox 22"/>
          <p:cNvSpPr txBox="1"/>
          <p:nvPr/>
        </p:nvSpPr>
        <p:spPr>
          <a:xfrm>
            <a:off x="6705600" y="6019800"/>
            <a:ext cx="1967205" cy="646331"/>
          </a:xfrm>
          <a:prstGeom prst="rect">
            <a:avLst/>
          </a:prstGeom>
          <a:noFill/>
        </p:spPr>
        <p:txBody>
          <a:bodyPr wrap="none" rtlCol="0">
            <a:spAutoFit/>
          </a:bodyPr>
          <a:lstStyle/>
          <a:p>
            <a:r>
              <a:rPr lang="en-US" dirty="0" smtClean="0"/>
              <a:t>Milner &amp; </a:t>
            </a:r>
            <a:r>
              <a:rPr lang="en-US" dirty="0" err="1" smtClean="0"/>
              <a:t>Goodale</a:t>
            </a:r>
            <a:endParaRPr lang="en-US" dirty="0" smtClean="0"/>
          </a:p>
          <a:p>
            <a:r>
              <a:rPr lang="en-US" dirty="0" smtClean="0"/>
              <a:t>Posner 1975</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5589</TotalTime>
  <Words>1178</Words>
  <Application>Microsoft Office PowerPoint</Application>
  <PresentationFormat>On-screen Show (4:3)</PresentationFormat>
  <Paragraphs>177</Paragraphs>
  <Slides>33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Foundry</vt:lpstr>
      <vt:lpstr>Equation</vt:lpstr>
      <vt:lpstr>Decoding trial – by – trial information processing from brain electric activity</vt:lpstr>
      <vt:lpstr>Acknowledgements</vt:lpstr>
      <vt:lpstr>Goal directed behavior</vt:lpstr>
      <vt:lpstr>Brain dynamics underlying goal directed behavior</vt:lpstr>
      <vt:lpstr>Methods to study neural basis of goal directed behavior</vt:lpstr>
      <vt:lpstr>Generators of  neuroelectric signals</vt:lpstr>
      <vt:lpstr>Many physiologic scales</vt:lpstr>
      <vt:lpstr>Information processing unit: why I started loving models</vt:lpstr>
      <vt:lpstr>Information processing in the brain</vt:lpstr>
      <vt:lpstr>Electrophysiological recordings in primates</vt:lpstr>
      <vt:lpstr>Electrophysiological recordings in primates</vt:lpstr>
      <vt:lpstr>Studying Coordination: Experimental task</vt:lpstr>
      <vt:lpstr>Measuring coordination</vt:lpstr>
      <vt:lpstr>Eye hand coordination:  Information processing stages/ events </vt:lpstr>
      <vt:lpstr>Spike-field responses</vt:lpstr>
      <vt:lpstr>Earlier methods of calculating target selection times</vt:lpstr>
      <vt:lpstr>History  of decoding</vt:lpstr>
      <vt:lpstr>Single trial decoding: AccLLR</vt:lpstr>
      <vt:lpstr>Modelling spikes </vt:lpstr>
      <vt:lpstr>Decoding movement directions (Spikes)</vt:lpstr>
      <vt:lpstr>Modelling LFP</vt:lpstr>
      <vt:lpstr>Decoding movement directions (Fields, LFP)</vt:lpstr>
      <vt:lpstr>Target selection times (spike trains)</vt:lpstr>
      <vt:lpstr>Target selection times from LFP activity</vt:lpstr>
      <vt:lpstr>Correlations (spike - behavior, field - behavior, spike - field)</vt:lpstr>
      <vt:lpstr>Conclusions</vt:lpstr>
      <vt:lpstr>Conclusions</vt:lpstr>
      <vt:lpstr>Decoding visual response onsets</vt:lpstr>
      <vt:lpstr>Decoding visual response onset</vt:lpstr>
      <vt:lpstr>Performance analysis</vt:lpstr>
      <vt:lpstr>Current work and future directions</vt:lpstr>
      <vt:lpstr>Current work and future directions</vt:lpstr>
      <vt:lpstr>Thank you</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networks underlying goal directed behavior</dc:title>
  <dc:creator>Arpan Banerjee</dc:creator>
  <cp:lastModifiedBy>Arpan Banerjee</cp:lastModifiedBy>
  <cp:revision>578</cp:revision>
  <dcterms:created xsi:type="dcterms:W3CDTF">2009-03-04T22:53:23Z</dcterms:created>
  <dcterms:modified xsi:type="dcterms:W3CDTF">2011-03-14T09:59:19Z</dcterms:modified>
</cp:coreProperties>
</file>