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69" r:id="rId2"/>
    <p:sldId id="289" r:id="rId3"/>
    <p:sldId id="291" r:id="rId4"/>
    <p:sldId id="256" r:id="rId5"/>
    <p:sldId id="257" r:id="rId6"/>
    <p:sldId id="258" r:id="rId7"/>
    <p:sldId id="261" r:id="rId8"/>
    <p:sldId id="259" r:id="rId9"/>
    <p:sldId id="260" r:id="rId10"/>
    <p:sldId id="268" r:id="rId11"/>
    <p:sldId id="262" r:id="rId12"/>
    <p:sldId id="264" r:id="rId13"/>
    <p:sldId id="270" r:id="rId14"/>
    <p:sldId id="278" r:id="rId15"/>
    <p:sldId id="272" r:id="rId16"/>
    <p:sldId id="273" r:id="rId17"/>
    <p:sldId id="274" r:id="rId18"/>
    <p:sldId id="267" r:id="rId19"/>
    <p:sldId id="275" r:id="rId20"/>
    <p:sldId id="276" r:id="rId21"/>
    <p:sldId id="302" r:id="rId22"/>
    <p:sldId id="287" r:id="rId23"/>
    <p:sldId id="288" r:id="rId24"/>
    <p:sldId id="265" r:id="rId25"/>
    <p:sldId id="283" r:id="rId26"/>
    <p:sldId id="284" r:id="rId27"/>
    <p:sldId id="285" r:id="rId28"/>
    <p:sldId id="286" r:id="rId29"/>
    <p:sldId id="281" r:id="rId30"/>
    <p:sldId id="292" r:id="rId31"/>
    <p:sldId id="293" r:id="rId32"/>
    <p:sldId id="294" r:id="rId33"/>
    <p:sldId id="318" r:id="rId34"/>
    <p:sldId id="319" r:id="rId35"/>
    <p:sldId id="320" r:id="rId36"/>
    <p:sldId id="295" r:id="rId37"/>
    <p:sldId id="296" r:id="rId38"/>
    <p:sldId id="298" r:id="rId39"/>
    <p:sldId id="297" r:id="rId40"/>
    <p:sldId id="299" r:id="rId41"/>
    <p:sldId id="300" r:id="rId42"/>
    <p:sldId id="301" r:id="rId43"/>
    <p:sldId id="303" r:id="rId44"/>
    <p:sldId id="304" r:id="rId45"/>
    <p:sldId id="305" r:id="rId46"/>
    <p:sldId id="306" r:id="rId47"/>
    <p:sldId id="308" r:id="rId48"/>
    <p:sldId id="309" r:id="rId49"/>
    <p:sldId id="310" r:id="rId50"/>
    <p:sldId id="311" r:id="rId51"/>
    <p:sldId id="312" r:id="rId52"/>
    <p:sldId id="313" r:id="rId53"/>
    <p:sldId id="314" r:id="rId54"/>
    <p:sldId id="315" r:id="rId55"/>
    <p:sldId id="31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814" y="-9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IN"/>
  <c:chart>
    <c:plotArea>
      <c:layout/>
      <c:barChart>
        <c:barDir val="col"/>
        <c:grouping val="clustered"/>
        <c:dLbls/>
        <c:axId val="118912128"/>
        <c:axId val="118913664"/>
      </c:barChart>
      <c:catAx>
        <c:axId val="118912128"/>
        <c:scaling>
          <c:orientation val="minMax"/>
        </c:scaling>
        <c:axPos val="b"/>
        <c:tickLblPos val="nextTo"/>
        <c:crossAx val="118913664"/>
        <c:crosses val="autoZero"/>
        <c:auto val="1"/>
        <c:lblAlgn val="ctr"/>
        <c:lblOffset val="100"/>
      </c:catAx>
      <c:valAx>
        <c:axId val="118913664"/>
        <c:scaling>
          <c:orientation val="minMax"/>
        </c:scaling>
        <c:axPos val="l"/>
        <c:majorGridlines/>
        <c:numFmt formatCode="General" sourceLinked="1"/>
        <c:tickLblPos val="nextTo"/>
        <c:crossAx val="118912128"/>
        <c:crosses val="autoZero"/>
        <c:crossBetween val="between"/>
      </c:valAx>
    </c:plotArea>
    <c:legend>
      <c:legendPos val="r"/>
    </c:legend>
    <c:plotVisOnly val="1"/>
    <c:dispBlanksAs val="gap"/>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IN"/>
  <c:chart>
    <c:plotArea>
      <c:layout/>
      <c:barChart>
        <c:barDir val="col"/>
        <c:grouping val="clustered"/>
        <c:dLbls/>
        <c:axId val="119564544"/>
        <c:axId val="119570432"/>
      </c:barChart>
      <c:catAx>
        <c:axId val="119564544"/>
        <c:scaling>
          <c:orientation val="minMax"/>
        </c:scaling>
        <c:axPos val="b"/>
        <c:tickLblPos val="nextTo"/>
        <c:crossAx val="119570432"/>
        <c:crosses val="autoZero"/>
        <c:auto val="1"/>
        <c:lblAlgn val="ctr"/>
        <c:lblOffset val="100"/>
      </c:catAx>
      <c:valAx>
        <c:axId val="119570432"/>
        <c:scaling>
          <c:orientation val="minMax"/>
        </c:scaling>
        <c:axPos val="l"/>
        <c:majorGridlines/>
        <c:numFmt formatCode="General" sourceLinked="1"/>
        <c:tickLblPos val="nextTo"/>
        <c:crossAx val="119564544"/>
        <c:crosses val="autoZero"/>
        <c:crossBetween val="between"/>
      </c:valAx>
    </c:plotArea>
    <c:legend>
      <c:legendPos val="r"/>
    </c:legend>
    <c:plotVisOnly val="1"/>
    <c:dispBlanksAs val="gap"/>
  </c:chart>
  <c:txPr>
    <a:bodyPr/>
    <a:lstStyle/>
    <a:p>
      <a:pPr>
        <a:defRPr sz="2400"/>
      </a:pPr>
      <a:endParaRPr lang="en-US"/>
    </a:p>
  </c:txPr>
  <c:externalData r:id="rId1"/>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rawings/_rels/drawing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0.14125</cdr:x>
      <cdr:y>0.22696</cdr:y>
    </cdr:from>
    <cdr:to>
      <cdr:x>0.17482</cdr:x>
      <cdr:y>0.31744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62472" y="1027212"/>
          <a:ext cx="276190" cy="409524"/>
        </a:xfrm>
        <a:prstGeom xmlns:a="http://schemas.openxmlformats.org/drawingml/2006/main" prst="rect">
          <a:avLst/>
        </a:prstGeom>
      </cdr:spPr>
    </cdr:pic>
  </cdr:relSizeAnchor>
  <cdr:relSizeAnchor xmlns:cdr="http://schemas.openxmlformats.org/drawingml/2006/chartDrawing">
    <cdr:from>
      <cdr:x>0.1675</cdr:x>
      <cdr:y>0.26543</cdr:y>
    </cdr:from>
    <cdr:to>
      <cdr:x>0.17561</cdr:x>
      <cdr:y>0.31383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378496" y="1201341"/>
          <a:ext cx="66667" cy="219048"/>
        </a:xfrm>
        <a:prstGeom xmlns:a="http://schemas.openxmlformats.org/drawingml/2006/main" prst="rect">
          <a:avLst/>
        </a:prstGeom>
      </cdr:spPr>
    </cdr:pic>
  </cdr:relSizeAnchor>
  <cdr:relSizeAnchor xmlns:cdr="http://schemas.openxmlformats.org/drawingml/2006/chartDrawing">
    <cdr:from>
      <cdr:x>0.01733</cdr:x>
      <cdr:y>0.35936</cdr:y>
    </cdr:from>
    <cdr:to>
      <cdr:x>0.8899</cdr:x>
      <cdr:y>0.70236</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42604" y="1626468"/>
          <a:ext cx="7180953" cy="155238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0.14125</cdr:x>
      <cdr:y>0.22696</cdr:y>
    </cdr:from>
    <cdr:to>
      <cdr:x>0.17482</cdr:x>
      <cdr:y>0.31744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62472" y="1027212"/>
          <a:ext cx="276190" cy="409524"/>
        </a:xfrm>
        <a:prstGeom xmlns:a="http://schemas.openxmlformats.org/drawingml/2006/main" prst="rect">
          <a:avLst/>
        </a:prstGeom>
      </cdr:spPr>
    </cdr:pic>
  </cdr:relSizeAnchor>
  <cdr:relSizeAnchor xmlns:cdr="http://schemas.openxmlformats.org/drawingml/2006/chartDrawing">
    <cdr:from>
      <cdr:x>0.1675</cdr:x>
      <cdr:y>0.26543</cdr:y>
    </cdr:from>
    <cdr:to>
      <cdr:x>0.17561</cdr:x>
      <cdr:y>0.31383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378496" y="1201341"/>
          <a:ext cx="66667" cy="219048"/>
        </a:xfrm>
        <a:prstGeom xmlns:a="http://schemas.openxmlformats.org/drawingml/2006/main" prst="rect">
          <a:avLst/>
        </a:prstGeom>
      </cdr:spPr>
    </cdr:pic>
  </cdr:relSizeAnchor>
  <cdr:relSizeAnchor xmlns:cdr="http://schemas.openxmlformats.org/drawingml/2006/chartDrawing">
    <cdr:from>
      <cdr:x>0.0175</cdr:x>
      <cdr:y>0.41366</cdr:y>
    </cdr:from>
    <cdr:to>
      <cdr:x>0.89007</cdr:x>
      <cdr:y>0.75666</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44016" y="1872208"/>
          <a:ext cx="7180902" cy="1552405"/>
        </a:xfrm>
        <a:prstGeom xmlns:a="http://schemas.openxmlformats.org/drawingml/2006/main" prst="rect">
          <a:avLst/>
        </a:prstGeom>
      </cdr:spPr>
    </cdr:pic>
  </cdr:relSizeAnchor>
  <cdr:relSizeAnchor xmlns:cdr="http://schemas.openxmlformats.org/drawingml/2006/chartDrawing">
    <cdr:from>
      <cdr:x>0.43875</cdr:x>
      <cdr:y>0.79797</cdr:y>
    </cdr:from>
    <cdr:to>
      <cdr:x>0.54986</cdr:x>
      <cdr:y>1</cdr:y>
    </cdr:to>
    <cdr:sp macro="" textlink="">
      <cdr:nvSpPr>
        <cdr:cNvPr id="5" name="TextBox 4"/>
        <cdr:cNvSpPr txBox="1"/>
      </cdr:nvSpPr>
      <cdr:spPr>
        <a:xfrm xmlns:a="http://schemas.openxmlformats.org/drawingml/2006/main">
          <a:off x="3610744" y="399437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0.36875</cdr:x>
      <cdr:y>0.79797</cdr:y>
    </cdr:from>
    <cdr:to>
      <cdr:x>0.47986</cdr:x>
      <cdr:y>1</cdr:y>
    </cdr:to>
    <cdr:sp macro="" textlink="">
      <cdr:nvSpPr>
        <cdr:cNvPr id="6" name="TextBox 5"/>
        <cdr:cNvSpPr txBox="1"/>
      </cdr:nvSpPr>
      <cdr:spPr>
        <a:xfrm xmlns:a="http://schemas.openxmlformats.org/drawingml/2006/main">
          <a:off x="3034680" y="36343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0.0525</cdr:x>
      <cdr:y>0.72941</cdr:y>
    </cdr:from>
    <cdr:to>
      <cdr:x>0.16361</cdr:x>
      <cdr:y>0.97918</cdr:y>
    </cdr:to>
    <cdr:sp macro="" textlink="">
      <cdr:nvSpPr>
        <cdr:cNvPr id="7" name="TextBox 6"/>
        <cdr:cNvSpPr txBox="1"/>
      </cdr:nvSpPr>
      <cdr:spPr>
        <a:xfrm xmlns:a="http://schemas.openxmlformats.org/drawingml/2006/main">
          <a:off x="432054" y="3301283"/>
          <a:ext cx="914391" cy="11304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2000" dirty="0" smtClean="0"/>
            <a:t>The </a:t>
          </a:r>
          <a:r>
            <a:rPr lang="en-IN" sz="2400" dirty="0" smtClean="0"/>
            <a:t>orthogonal complement of a UPB contains no non-zero </a:t>
          </a:r>
        </a:p>
        <a:p xmlns:a="http://schemas.openxmlformats.org/drawingml/2006/main">
          <a:r>
            <a:rPr lang="en-IN" sz="2400" dirty="0" smtClean="0"/>
            <a:t>product vector, and, therefore, consists of some entangled </a:t>
          </a:r>
        </a:p>
        <a:p xmlns:a="http://schemas.openxmlformats.org/drawingml/2006/main">
          <a:r>
            <a:rPr lang="en-IN" sz="2400" dirty="0" smtClean="0"/>
            <a:t>vectors together with zero.</a:t>
          </a:r>
        </a:p>
        <a:p xmlns:a="http://schemas.openxmlformats.org/drawingml/2006/main">
          <a:r>
            <a:rPr lang="en-IN" sz="2400" dirty="0" smtClean="0"/>
            <a:t>together with zero. </a:t>
          </a:r>
          <a:endParaRPr lang="en-IN"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A62C8-D836-498B-9945-7EE028BA5AAF}" type="datetimeFigureOut">
              <a:rPr lang="en-IN" smtClean="0"/>
              <a:pPr/>
              <a:t>16-12-2014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3CAA5-EDE5-413C-9B43-D60F7A96CB71}" type="slidenum">
              <a:rPr lang="en-IN" smtClean="0"/>
              <a:pPr/>
              <a:t>‹#›</a:t>
            </a:fld>
            <a:endParaRPr lang="en-IN"/>
          </a:p>
        </p:txBody>
      </p:sp>
    </p:spTree>
    <p:extLst>
      <p:ext uri="{BB962C8B-B14F-4D97-AF65-F5344CB8AC3E}">
        <p14:creationId xmlns:p14="http://schemas.microsoft.com/office/powerpoint/2010/main" xmlns="" val="946448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8F3CAA5-EDE5-413C-9B43-D60F7A96CB71}" type="slidenum">
              <a:rPr lang="en-IN" smtClean="0"/>
              <a:pPr/>
              <a:t>1</a:t>
            </a:fld>
            <a:endParaRPr lang="en-IN"/>
          </a:p>
        </p:txBody>
      </p:sp>
    </p:spTree>
    <p:extLst>
      <p:ext uri="{BB962C8B-B14F-4D97-AF65-F5344CB8AC3E}">
        <p14:creationId xmlns:p14="http://schemas.microsoft.com/office/powerpoint/2010/main" xmlns="" val="10559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8F3CAA5-EDE5-413C-9B43-D60F7A96CB71}" type="slidenum">
              <a:rPr lang="en-IN" smtClean="0"/>
              <a:pPr/>
              <a:t>15</a:t>
            </a:fld>
            <a:endParaRPr lang="en-IN"/>
          </a:p>
        </p:txBody>
      </p:sp>
    </p:spTree>
    <p:extLst>
      <p:ext uri="{BB962C8B-B14F-4D97-AF65-F5344CB8AC3E}">
        <p14:creationId xmlns:p14="http://schemas.microsoft.com/office/powerpoint/2010/main" xmlns="" val="358849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8F3CAA5-EDE5-413C-9B43-D60F7A96CB71}" type="slidenum">
              <a:rPr lang="en-IN" smtClean="0"/>
              <a:pPr/>
              <a:t>16</a:t>
            </a:fld>
            <a:endParaRPr lang="en-IN"/>
          </a:p>
        </p:txBody>
      </p:sp>
    </p:spTree>
    <p:extLst>
      <p:ext uri="{BB962C8B-B14F-4D97-AF65-F5344CB8AC3E}">
        <p14:creationId xmlns:p14="http://schemas.microsoft.com/office/powerpoint/2010/main" xmlns="" val="5698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8F3CAA5-EDE5-413C-9B43-D60F7A96CB71}" type="slidenum">
              <a:rPr lang="en-IN" smtClean="0"/>
              <a:pPr/>
              <a:t>19</a:t>
            </a:fld>
            <a:endParaRPr lang="en-IN"/>
          </a:p>
        </p:txBody>
      </p:sp>
    </p:spTree>
    <p:extLst>
      <p:ext uri="{BB962C8B-B14F-4D97-AF65-F5344CB8AC3E}">
        <p14:creationId xmlns:p14="http://schemas.microsoft.com/office/powerpoint/2010/main" xmlns="" val="45531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8F3CAA5-EDE5-413C-9B43-D60F7A96CB71}" type="slidenum">
              <a:rPr lang="en-IN" smtClean="0"/>
              <a:pPr/>
              <a:t>45</a:t>
            </a:fld>
            <a:endParaRPr lang="en-IN"/>
          </a:p>
        </p:txBody>
      </p:sp>
    </p:spTree>
    <p:extLst>
      <p:ext uri="{BB962C8B-B14F-4D97-AF65-F5344CB8AC3E}">
        <p14:creationId xmlns:p14="http://schemas.microsoft.com/office/powerpoint/2010/main" xmlns="" val="1488475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8F3CAA5-EDE5-413C-9B43-D60F7A96CB71}" type="slidenum">
              <a:rPr lang="en-IN" smtClean="0"/>
              <a:pPr/>
              <a:t>49</a:t>
            </a:fld>
            <a:endParaRPr lang="en-IN"/>
          </a:p>
        </p:txBody>
      </p:sp>
    </p:spTree>
    <p:extLst>
      <p:ext uri="{BB962C8B-B14F-4D97-AF65-F5344CB8AC3E}">
        <p14:creationId xmlns:p14="http://schemas.microsoft.com/office/powerpoint/2010/main" xmlns="" val="304683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1A44BE2-E3B3-41B5-86BA-C9F2CFD87A2F}" type="datetimeFigureOut">
              <a:rPr lang="en-IN" smtClean="0"/>
              <a:pPr/>
              <a:t>16-12-2014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46763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A44BE2-E3B3-41B5-86BA-C9F2CFD87A2F}" type="datetimeFigureOut">
              <a:rPr lang="en-IN" smtClean="0"/>
              <a:pPr/>
              <a:t>16-12-2014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55017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A44BE2-E3B3-41B5-86BA-C9F2CFD87A2F}" type="datetimeFigureOut">
              <a:rPr lang="en-IN" smtClean="0"/>
              <a:pPr/>
              <a:t>16-12-2014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30286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A44BE2-E3B3-41B5-86BA-C9F2CFD87A2F}" type="datetimeFigureOut">
              <a:rPr lang="en-IN" smtClean="0"/>
              <a:pPr/>
              <a:t>16-12-2014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95778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44BE2-E3B3-41B5-86BA-C9F2CFD87A2F}" type="datetimeFigureOut">
              <a:rPr lang="en-IN" smtClean="0"/>
              <a:pPr/>
              <a:t>16-12-2014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425042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1A44BE2-E3B3-41B5-86BA-C9F2CFD87A2F}" type="datetimeFigureOut">
              <a:rPr lang="en-IN" smtClean="0"/>
              <a:pPr/>
              <a:t>16-12-2014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29745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1A44BE2-E3B3-41B5-86BA-C9F2CFD87A2F}" type="datetimeFigureOut">
              <a:rPr lang="en-IN" smtClean="0"/>
              <a:pPr/>
              <a:t>16-12-2014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333073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1A44BE2-E3B3-41B5-86BA-C9F2CFD87A2F}" type="datetimeFigureOut">
              <a:rPr lang="en-IN" smtClean="0"/>
              <a:pPr/>
              <a:t>16-12-2014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59299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44BE2-E3B3-41B5-86BA-C9F2CFD87A2F}" type="datetimeFigureOut">
              <a:rPr lang="en-IN" smtClean="0"/>
              <a:pPr/>
              <a:t>16-12-2014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108168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44BE2-E3B3-41B5-86BA-C9F2CFD87A2F}" type="datetimeFigureOut">
              <a:rPr lang="en-IN" smtClean="0"/>
              <a:pPr/>
              <a:t>16-12-2014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382418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44BE2-E3B3-41B5-86BA-C9F2CFD87A2F}" type="datetimeFigureOut">
              <a:rPr lang="en-IN" smtClean="0"/>
              <a:pPr/>
              <a:t>16-12-2014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64982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44BE2-E3B3-41B5-86BA-C9F2CFD87A2F}" type="datetimeFigureOut">
              <a:rPr lang="en-IN" smtClean="0"/>
              <a:pPr/>
              <a:t>16-12-2014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22A3E-CECA-4364-9628-102C99232907}" type="slidenum">
              <a:rPr lang="en-IN" smtClean="0"/>
              <a:pPr/>
              <a:t>‹#›</a:t>
            </a:fld>
            <a:endParaRPr lang="en-IN"/>
          </a:p>
        </p:txBody>
      </p:sp>
    </p:spTree>
    <p:extLst>
      <p:ext uri="{BB962C8B-B14F-4D97-AF65-F5344CB8AC3E}">
        <p14:creationId xmlns:p14="http://schemas.microsoft.com/office/powerpoint/2010/main" xmlns="" val="303357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4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5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158212"/>
            <a:ext cx="8229600" cy="1143000"/>
          </a:xfrm>
        </p:spPr>
        <p:txBody>
          <a:bodyPr>
            <a:normAutofit/>
          </a:bodyPr>
          <a:lstStyle/>
          <a:p>
            <a:r>
              <a:rPr lang="en-IN" sz="3200" dirty="0" smtClean="0"/>
              <a:t/>
            </a:r>
            <a:br>
              <a:rPr lang="en-IN" sz="3200" dirty="0" smtClean="0"/>
            </a:br>
            <a:r>
              <a:rPr lang="en-IN" sz="3200" dirty="0" smtClean="0"/>
              <a:t>completely entangled and completely positive</a:t>
            </a:r>
            <a:endParaRPr lang="en-IN" sz="3200" dirty="0"/>
          </a:p>
        </p:txBody>
      </p:sp>
      <p:sp>
        <p:nvSpPr>
          <p:cNvPr id="3" name="Content Placeholder 2"/>
          <p:cNvSpPr>
            <a:spLocks noGrp="1"/>
          </p:cNvSpPr>
          <p:nvPr>
            <p:ph idx="1"/>
          </p:nvPr>
        </p:nvSpPr>
        <p:spPr>
          <a:xfrm>
            <a:off x="447538" y="1496143"/>
            <a:ext cx="8229600" cy="4525963"/>
          </a:xfrm>
        </p:spPr>
        <p:txBody>
          <a:bodyPr>
            <a:normAutofit/>
          </a:bodyPr>
          <a:lstStyle/>
          <a:p>
            <a:pPr marL="0" indent="0">
              <a:buNone/>
            </a:pPr>
            <a:endParaRPr lang="en-IN" sz="2400" dirty="0" smtClean="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4388" y="3297163"/>
            <a:ext cx="5295900" cy="923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0288" y="4278429"/>
            <a:ext cx="23241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3848" y="1556792"/>
            <a:ext cx="2181225" cy="27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14291" y="2420888"/>
            <a:ext cx="2560337" cy="2931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38113" y="332656"/>
            <a:ext cx="664845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63" name="Picture 1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41684" y="4886346"/>
            <a:ext cx="4124325" cy="48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033267" y="5370052"/>
            <a:ext cx="906017" cy="523220"/>
          </a:xfrm>
          <a:prstGeom prst="rect">
            <a:avLst/>
          </a:prstGeom>
          <a:noFill/>
        </p:spPr>
        <p:txBody>
          <a:bodyPr wrap="none" rtlCol="0">
            <a:spAutoFit/>
          </a:bodyPr>
          <a:lstStyle/>
          <a:p>
            <a:r>
              <a:rPr lang="en-IN" sz="2800" dirty="0" smtClean="0"/>
              <a:t>India</a:t>
            </a:r>
            <a:endParaRPr lang="en-IN" sz="2800" dirty="0"/>
          </a:p>
        </p:txBody>
      </p:sp>
      <p:sp>
        <p:nvSpPr>
          <p:cNvPr id="26" name="TextBox 25"/>
          <p:cNvSpPr txBox="1"/>
          <p:nvPr/>
        </p:nvSpPr>
        <p:spPr>
          <a:xfrm>
            <a:off x="5370524" y="4848901"/>
            <a:ext cx="1643207" cy="523220"/>
          </a:xfrm>
          <a:prstGeom prst="rect">
            <a:avLst/>
          </a:prstGeom>
          <a:noFill/>
        </p:spPr>
        <p:txBody>
          <a:bodyPr wrap="none" rtlCol="0">
            <a:spAutoFit/>
          </a:bodyPr>
          <a:lstStyle/>
          <a:p>
            <a:pPr algn="ctr"/>
            <a:r>
              <a:rPr lang="en-IN" sz="2800" dirty="0" smtClean="0"/>
              <a:t>Bangalore</a:t>
            </a:r>
            <a:endParaRPr lang="en-IN" sz="2800" dirty="0"/>
          </a:p>
        </p:txBody>
      </p:sp>
    </p:spTree>
    <p:extLst>
      <p:ext uri="{BB962C8B-B14F-4D97-AF65-F5344CB8AC3E}">
        <p14:creationId xmlns:p14="http://schemas.microsoft.com/office/powerpoint/2010/main" xmlns="" val="170579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714" y="620688"/>
            <a:ext cx="7810500" cy="517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7003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4863" y="692696"/>
            <a:ext cx="7810500" cy="517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700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0" y="842963"/>
            <a:ext cx="7810500" cy="517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827583" y="5260558"/>
            <a:ext cx="7076361" cy="369332"/>
          </a:xfrm>
          <a:prstGeom prst="rect">
            <a:avLst/>
          </a:prstGeom>
          <a:noFill/>
        </p:spPr>
        <p:txBody>
          <a:bodyPr wrap="none" rtlCol="0">
            <a:spAutoFit/>
          </a:bodyPr>
          <a:lstStyle/>
          <a:p>
            <a:r>
              <a:rPr lang="en-IN" dirty="0" smtClean="0"/>
              <a:t>To get a better feel for them we  </a:t>
            </a:r>
            <a:r>
              <a:rPr lang="en-IN" dirty="0"/>
              <a:t>c</a:t>
            </a:r>
            <a:r>
              <a:rPr lang="en-IN" dirty="0" smtClean="0"/>
              <a:t>oncentrate on the case d=2 for a while. </a:t>
            </a:r>
            <a:endParaRPr lang="en-IN" dirty="0"/>
          </a:p>
        </p:txBody>
      </p:sp>
    </p:spTree>
    <p:extLst>
      <p:ext uri="{BB962C8B-B14F-4D97-AF65-F5344CB8AC3E}">
        <p14:creationId xmlns:p14="http://schemas.microsoft.com/office/powerpoint/2010/main" xmlns="" val="215815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5564" y="212133"/>
            <a:ext cx="7219950" cy="308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9898" y="3239600"/>
            <a:ext cx="6978193" cy="29116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3353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Gates</a:t>
            </a:r>
            <a:endParaRPr lang="en-IN" dirty="0"/>
          </a:p>
        </p:txBody>
      </p:sp>
      <p:sp>
        <p:nvSpPr>
          <p:cNvPr id="3" name="Content Placeholder 2"/>
          <p:cNvSpPr>
            <a:spLocks noGrp="1"/>
          </p:cNvSpPr>
          <p:nvPr>
            <p:ph idx="1"/>
          </p:nvPr>
        </p:nvSpPr>
        <p:spPr/>
        <p:txBody>
          <a:bodyPr/>
          <a:lstStyle/>
          <a:p>
            <a:endParaRPr lang="en-IN"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3770" y="1580182"/>
            <a:ext cx="7029450" cy="2209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5696" y="3897813"/>
            <a:ext cx="4962525" cy="172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03957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2950" y="3419475"/>
            <a:ext cx="38100" cy="19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5350" y="3571875"/>
            <a:ext cx="38100" cy="19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340" y="16346"/>
            <a:ext cx="7915275" cy="6076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237062" y="188640"/>
            <a:ext cx="3033266" cy="707886"/>
          </a:xfrm>
          <a:prstGeom prst="rect">
            <a:avLst/>
          </a:prstGeom>
          <a:noFill/>
        </p:spPr>
        <p:txBody>
          <a:bodyPr wrap="none" rtlCol="0">
            <a:spAutoFit/>
          </a:bodyPr>
          <a:lstStyle/>
          <a:p>
            <a:r>
              <a:rPr lang="en-IN" sz="4000" dirty="0" smtClean="0"/>
              <a:t>Quantum bits</a:t>
            </a:r>
            <a:endParaRPr lang="en-IN" sz="4000" dirty="0"/>
          </a:p>
        </p:txBody>
      </p:sp>
      <p:pic>
        <p:nvPicPr>
          <p:cNvPr id="512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57312" y="4988144"/>
            <a:ext cx="6467475" cy="1104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447787" y="5540594"/>
            <a:ext cx="1653786" cy="461665"/>
          </a:xfrm>
          <a:prstGeom prst="rect">
            <a:avLst/>
          </a:prstGeom>
          <a:noFill/>
        </p:spPr>
        <p:txBody>
          <a:bodyPr wrap="none" rtlCol="0">
            <a:spAutoFit/>
          </a:bodyPr>
          <a:lstStyle/>
          <a:p>
            <a:r>
              <a:rPr lang="en-IN" sz="2400" dirty="0"/>
              <a:t>a</a:t>
            </a:r>
            <a:r>
              <a:rPr lang="en-IN" sz="2400" dirty="0" smtClean="0"/>
              <a:t> relook  on</a:t>
            </a:r>
            <a:endParaRPr lang="en-IN" sz="2400" dirty="0"/>
          </a:p>
        </p:txBody>
      </p:sp>
    </p:spTree>
    <p:extLst>
      <p:ext uri="{BB962C8B-B14F-4D97-AF65-F5344CB8AC3E}">
        <p14:creationId xmlns:p14="http://schemas.microsoft.com/office/powerpoint/2010/main" xmlns="" val="305036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Two </a:t>
            </a:r>
            <a:r>
              <a:rPr lang="en-IN" sz="3200" dirty="0" err="1" smtClean="0"/>
              <a:t>qubit</a:t>
            </a:r>
            <a:r>
              <a:rPr lang="en-IN" sz="3200" dirty="0" smtClean="0"/>
              <a:t>  maximally entangled states</a:t>
            </a:r>
            <a:br>
              <a:rPr lang="en-IN" sz="3200" dirty="0" smtClean="0"/>
            </a:br>
            <a:r>
              <a:rPr lang="en-IN" sz="3200" dirty="0" smtClean="0"/>
              <a:t>-a relook</a:t>
            </a:r>
            <a:endParaRPr lang="en-IN" sz="3200" dirty="0"/>
          </a:p>
        </p:txBody>
      </p:sp>
      <p:sp>
        <p:nvSpPr>
          <p:cNvPr id="3" name="Content Placeholder 2"/>
          <p:cNvSpPr>
            <a:spLocks noGrp="1"/>
          </p:cNvSpPr>
          <p:nvPr>
            <p:ph idx="1"/>
          </p:nvPr>
        </p:nvSpPr>
        <p:spPr>
          <a:xfrm>
            <a:off x="395536" y="332656"/>
            <a:ext cx="8229600" cy="4525963"/>
          </a:xfrm>
        </p:spPr>
        <p:txBody>
          <a:bodyPr/>
          <a:lstStyle/>
          <a:p>
            <a:pPr marL="0" indent="0">
              <a:buNone/>
            </a:pPr>
            <a:endParaRPr lang="en-IN" dirty="0" smtClean="0"/>
          </a:p>
          <a:p>
            <a:pPr marL="0" indent="0">
              <a:buNone/>
            </a:pPr>
            <a:endParaRPr lang="en-IN"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786" y="1364180"/>
            <a:ext cx="7191375" cy="3838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840499" y="5085184"/>
            <a:ext cx="7089954" cy="1200329"/>
          </a:xfrm>
          <a:prstGeom prst="rect">
            <a:avLst/>
          </a:prstGeom>
          <a:noFill/>
        </p:spPr>
        <p:txBody>
          <a:bodyPr wrap="none" rtlCol="0">
            <a:spAutoFit/>
          </a:bodyPr>
          <a:lstStyle/>
          <a:p>
            <a:pPr algn="ctr"/>
            <a:r>
              <a:rPr lang="en-IN" sz="2400" dirty="0" smtClean="0"/>
              <a:t>Moreover, both the partial  traces for the projection </a:t>
            </a:r>
          </a:p>
          <a:p>
            <a:pPr algn="ctr"/>
            <a:r>
              <a:rPr lang="en-IN" sz="2400" dirty="0" smtClean="0"/>
              <a:t>operator X on this vector  are readily seen to be (1/2) I. </a:t>
            </a:r>
          </a:p>
          <a:p>
            <a:pPr algn="ctr"/>
            <a:endParaRPr lang="en-IN" sz="2400" dirty="0"/>
          </a:p>
        </p:txBody>
      </p:sp>
    </p:spTree>
    <p:extLst>
      <p:ext uri="{BB962C8B-B14F-4D97-AF65-F5344CB8AC3E}">
        <p14:creationId xmlns:p14="http://schemas.microsoft.com/office/powerpoint/2010/main" xmlns="" val="1792337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CNOT GATE</a:t>
            </a:r>
            <a:endParaRPr lang="en-IN" dirty="0"/>
          </a:p>
        </p:txBody>
      </p:sp>
      <p:sp>
        <p:nvSpPr>
          <p:cNvPr id="3" name="Content Placeholder 2"/>
          <p:cNvSpPr>
            <a:spLocks noGrp="1"/>
          </p:cNvSpPr>
          <p:nvPr>
            <p:ph idx="1"/>
          </p:nvPr>
        </p:nvSpPr>
        <p:spPr>
          <a:xfrm>
            <a:off x="457200" y="1521581"/>
            <a:ext cx="8229600" cy="4525963"/>
          </a:xfrm>
        </p:spPr>
        <p:txBody>
          <a:bodyPr/>
          <a:lstStyle/>
          <a:p>
            <a:endParaRPr lang="en-IN"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0" y="842963"/>
            <a:ext cx="7810500" cy="517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3474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5616624"/>
          </a:xfrm>
        </p:spPr>
        <p:txBody>
          <a:bodyPr>
            <a:normAutofit fontScale="90000"/>
          </a:bodyPr>
          <a:lstStyle/>
          <a:p>
            <a:pPr algn="l"/>
            <a:r>
              <a:rPr lang="en-IN" dirty="0" smtClean="0"/>
              <a:t>Naïve approaches for </a:t>
            </a:r>
            <a:br>
              <a:rPr lang="en-IN" dirty="0" smtClean="0"/>
            </a:br>
            <a:r>
              <a:rPr lang="en-IN" dirty="0" smtClean="0"/>
              <a:t>partial transpose of  a block matrix A </a:t>
            </a:r>
            <a:br>
              <a:rPr lang="en-IN" dirty="0" smtClean="0"/>
            </a:br>
            <a:r>
              <a:rPr lang="en-IN" sz="3100" dirty="0" smtClean="0"/>
              <a:t>(</a:t>
            </a:r>
            <a:r>
              <a:rPr lang="en-IN" sz="3100" dirty="0" err="1" smtClean="0"/>
              <a:t>i</a:t>
            </a:r>
            <a:r>
              <a:rPr lang="en-IN" sz="3100" dirty="0" smtClean="0"/>
              <a:t>) Take the block matrix B obtained by taking transposes of respective matrices.            </a:t>
            </a:r>
            <a:br>
              <a:rPr lang="en-IN" sz="3100" dirty="0" smtClean="0"/>
            </a:br>
            <a:r>
              <a:rPr lang="en-IN" sz="3100" dirty="0" smtClean="0"/>
              <a:t>(ii) Take the block matrix C obtained by interchanging the matrices in blocks at the </a:t>
            </a:r>
            <a:r>
              <a:rPr lang="en-IN" sz="3100" dirty="0" err="1" smtClean="0"/>
              <a:t>jk-th</a:t>
            </a:r>
            <a:r>
              <a:rPr lang="en-IN" sz="3100" dirty="0" smtClean="0"/>
              <a:t> and </a:t>
            </a:r>
            <a:r>
              <a:rPr lang="en-IN" sz="3100" dirty="0" err="1" smtClean="0"/>
              <a:t>kj-th</a:t>
            </a:r>
            <a:r>
              <a:rPr lang="en-IN" sz="3100" dirty="0" smtClean="0"/>
              <a:t> positions. </a:t>
            </a:r>
            <a:br>
              <a:rPr lang="en-IN" sz="3100" dirty="0" smtClean="0"/>
            </a:br>
            <a:r>
              <a:rPr lang="en-IN" sz="3100" dirty="0" smtClean="0"/>
              <a:t>What happens? If A is </a:t>
            </a:r>
            <a:r>
              <a:rPr lang="en-IN" sz="3100" dirty="0" err="1" smtClean="0"/>
              <a:t>Hermitian</a:t>
            </a:r>
            <a:r>
              <a:rPr lang="en-IN" sz="3100" dirty="0" smtClean="0"/>
              <a:t> then so are B and C. But if A is positive, then B or C need not be so!              </a:t>
            </a:r>
            <a:br>
              <a:rPr lang="en-IN" sz="3100" dirty="0" smtClean="0"/>
            </a:br>
            <a:r>
              <a:rPr lang="en-IN" sz="3100" dirty="0" smtClean="0"/>
              <a:t>      </a:t>
            </a:r>
            <a:r>
              <a:rPr lang="en-IN" sz="2700" dirty="0"/>
              <a:t>1</a:t>
            </a:r>
            <a:r>
              <a:rPr lang="en-IN" sz="2700" dirty="0" smtClean="0"/>
              <a:t>     0      0   1                               1     0      0      0</a:t>
            </a:r>
            <a:br>
              <a:rPr lang="en-IN" sz="2700" dirty="0" smtClean="0"/>
            </a:br>
            <a:r>
              <a:rPr lang="en-IN" sz="2700" dirty="0" smtClean="0"/>
              <a:t>       0     0     0    0                               0     0      1      0</a:t>
            </a:r>
            <a:br>
              <a:rPr lang="en-IN" sz="2700" dirty="0" smtClean="0"/>
            </a:br>
            <a:r>
              <a:rPr lang="en-IN" sz="2700" dirty="0" smtClean="0"/>
              <a:t> A= 0     0     0    0                     B=C= 0     1      0      0 </a:t>
            </a:r>
            <a:br>
              <a:rPr lang="en-IN" sz="2700" dirty="0" smtClean="0"/>
            </a:br>
            <a:r>
              <a:rPr lang="en-IN" sz="2700" dirty="0" smtClean="0"/>
              <a:t>      1     0     0     1                               0     0      0      1</a:t>
            </a:r>
            <a:endParaRPr lang="en-IN" sz="2700" dirty="0"/>
          </a:p>
        </p:txBody>
      </p:sp>
      <p:pic>
        <p:nvPicPr>
          <p:cNvPr id="1026" name="Picture 2" descr="https://mail.google.com/mail/u/0/images/cleardot.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230822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mail.google.com/mail/u/0/images/cleardot.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230822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https://mail.google.com/mail/u/0/images/cleardot.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2308225"/>
            <a:ext cx="9525" cy="9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338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Completely positive maps</a:t>
            </a:r>
            <a:endParaRPr lang="en-IN" dirty="0"/>
          </a:p>
        </p:txBody>
      </p:sp>
      <p:sp>
        <p:nvSpPr>
          <p:cNvPr id="3" name="Content Placeholder 2"/>
          <p:cNvSpPr>
            <a:spLocks noGrp="1"/>
          </p:cNvSpPr>
          <p:nvPr>
            <p:ph idx="1"/>
          </p:nvPr>
        </p:nvSpPr>
        <p:spPr/>
        <p:txBody>
          <a:bodyPr/>
          <a:lstStyle/>
          <a:p>
            <a:pPr marL="0" indent="0">
              <a:buNone/>
            </a:pPr>
            <a:endParaRPr lang="en-IN"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1909763"/>
            <a:ext cx="8353425" cy="3038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288177" y="5301208"/>
            <a:ext cx="8262070" cy="1200329"/>
          </a:xfrm>
          <a:prstGeom prst="rect">
            <a:avLst/>
          </a:prstGeom>
          <a:noFill/>
        </p:spPr>
        <p:txBody>
          <a:bodyPr wrap="none" rtlCol="0">
            <a:spAutoFit/>
          </a:bodyPr>
          <a:lstStyle/>
          <a:p>
            <a:pPr algn="ctr"/>
            <a:r>
              <a:rPr lang="en-IN" sz="2400" dirty="0" smtClean="0"/>
              <a:t>Completely positive maps were defined by W.F. </a:t>
            </a:r>
            <a:r>
              <a:rPr lang="en-IN" sz="2400" dirty="0" err="1" smtClean="0"/>
              <a:t>Stinespring</a:t>
            </a:r>
            <a:r>
              <a:rPr lang="en-IN" sz="2400" dirty="0" smtClean="0"/>
              <a:t> in </a:t>
            </a:r>
          </a:p>
          <a:p>
            <a:pPr algn="ctr"/>
            <a:r>
              <a:rPr lang="en-IN" sz="2400" dirty="0" smtClean="0"/>
              <a:t>1955. We saw just now that taking transpose is not a completely </a:t>
            </a:r>
          </a:p>
          <a:p>
            <a:pPr algn="ctr"/>
            <a:r>
              <a:rPr lang="en-IN" sz="2400" dirty="0" smtClean="0"/>
              <a:t>positive map. We all know that it is positive, though!</a:t>
            </a:r>
            <a:endParaRPr lang="en-IN" sz="2400" dirty="0"/>
          </a:p>
        </p:txBody>
      </p:sp>
    </p:spTree>
    <p:extLst>
      <p:ext uri="{BB962C8B-B14F-4D97-AF65-F5344CB8AC3E}">
        <p14:creationId xmlns:p14="http://schemas.microsoft.com/office/powerpoint/2010/main" xmlns="" val="89547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Abstract</a:t>
            </a:r>
            <a:endParaRPr lang="en-IN" dirty="0"/>
          </a:p>
        </p:txBody>
      </p:sp>
      <p:sp>
        <p:nvSpPr>
          <p:cNvPr id="3" name="Content Placeholder 2"/>
          <p:cNvSpPr>
            <a:spLocks noGrp="1"/>
          </p:cNvSpPr>
          <p:nvPr>
            <p:ph idx="1"/>
          </p:nvPr>
        </p:nvSpPr>
        <p:spPr>
          <a:xfrm>
            <a:off x="552735" y="1231711"/>
            <a:ext cx="8229600" cy="4525963"/>
          </a:xfrm>
        </p:spPr>
        <p:txBody>
          <a:bodyPr>
            <a:normAutofit fontScale="77500" lnSpcReduction="20000"/>
          </a:bodyPr>
          <a:lstStyle/>
          <a:p>
            <a:pPr marL="0" indent="0">
              <a:buNone/>
            </a:pPr>
            <a:r>
              <a:rPr lang="en-IN" b="1" dirty="0" smtClean="0"/>
              <a:t> </a:t>
            </a:r>
            <a:r>
              <a:rPr lang="en-IN" dirty="0"/>
              <a:t>We will begin with definitions and examples of the notions of partial trace, partial transpose, completely positive maps and completely entangled </a:t>
            </a:r>
            <a:r>
              <a:rPr lang="en-IN" dirty="0" smtClean="0"/>
              <a:t>subspaces.  </a:t>
            </a:r>
            <a:r>
              <a:rPr lang="en-IN" dirty="0"/>
              <a:t>We shall display certain classes of states that can be determined by their partial traces. Entanglement is a powerful resource in Quantum information and communication. Separable states satisfy the Peres test of positivity under partial transpose (PPT) but there is an abundance of  non-PPT (NPT) entangled states.  Completely entangled subspaces of multipartite quantum systems viz., subspaces of the tensor product of finitely many finite-dimensional Hilbert spaces containing no non-zero product vector,  have received attention by many researchers beginning with Bennett et al </a:t>
            </a:r>
            <a:r>
              <a:rPr lang="en-IN" dirty="0" smtClean="0"/>
              <a:t>(1999) via (mutually orthogonal)</a:t>
            </a:r>
          </a:p>
          <a:p>
            <a:pPr marL="0" indent="0">
              <a:buNone/>
            </a:pPr>
            <a:r>
              <a:rPr lang="en-IN" dirty="0" err="1" smtClean="0"/>
              <a:t>Unextendable</a:t>
            </a:r>
            <a:r>
              <a:rPr lang="en-IN" dirty="0" smtClean="0"/>
              <a:t> </a:t>
            </a:r>
            <a:r>
              <a:rPr lang="en-IN" dirty="0"/>
              <a:t>P</a:t>
            </a:r>
            <a:r>
              <a:rPr lang="en-IN" dirty="0" smtClean="0"/>
              <a:t>roduct </a:t>
            </a:r>
            <a:r>
              <a:rPr lang="en-IN" dirty="0"/>
              <a:t>B</a:t>
            </a:r>
            <a:r>
              <a:rPr lang="en-IN" dirty="0" smtClean="0"/>
              <a:t>ases (UPB).</a:t>
            </a:r>
            <a:endParaRPr lang="en-IN" dirty="0"/>
          </a:p>
        </p:txBody>
      </p:sp>
    </p:spTree>
    <p:extLst>
      <p:ext uri="{BB962C8B-B14F-4D97-AF65-F5344CB8AC3E}">
        <p14:creationId xmlns:p14="http://schemas.microsoft.com/office/powerpoint/2010/main" xmlns="" val="564354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a:t/>
            </a:r>
            <a:br>
              <a:rPr lang="en-IN" dirty="0"/>
            </a:br>
            <a:r>
              <a:rPr lang="en-IN" dirty="0" smtClean="0"/>
              <a:t>Choi-</a:t>
            </a:r>
            <a:r>
              <a:rPr lang="en-IN" dirty="0" err="1" smtClean="0"/>
              <a:t>Jamiolkowsky</a:t>
            </a:r>
            <a:r>
              <a:rPr lang="en-IN" dirty="0" smtClean="0"/>
              <a:t> Check</a:t>
            </a:r>
            <a:br>
              <a:rPr lang="en-IN" dirty="0" smtClean="0"/>
            </a:br>
            <a:r>
              <a:rPr lang="en-IN" sz="2200" dirty="0" smtClean="0"/>
              <a:t>M.D</a:t>
            </a:r>
            <a:r>
              <a:rPr lang="en-IN" dirty="0" smtClean="0"/>
              <a:t>. </a:t>
            </a:r>
            <a:r>
              <a:rPr lang="en-IN" sz="2700" dirty="0" smtClean="0"/>
              <a:t>Choi,</a:t>
            </a:r>
            <a:r>
              <a:rPr lang="en-IN" dirty="0" smtClean="0"/>
              <a:t> </a:t>
            </a:r>
            <a:r>
              <a:rPr lang="en-IN" sz="2200" dirty="0" smtClean="0"/>
              <a:t>Lin. Alg. Appl. 1975 &amp; A. </a:t>
            </a:r>
            <a:r>
              <a:rPr lang="en-IN" sz="2200" dirty="0" err="1" smtClean="0"/>
              <a:t>Jamiolkowsky</a:t>
            </a:r>
            <a:r>
              <a:rPr lang="en-IN" sz="2200" dirty="0" smtClean="0"/>
              <a:t>, Rep. Math. Phys. 1972.</a:t>
            </a:r>
            <a:r>
              <a:rPr lang="en-IN" dirty="0" smtClean="0"/>
              <a:t/>
            </a:r>
            <a:br>
              <a:rPr lang="en-IN" dirty="0" smtClean="0"/>
            </a:br>
            <a:r>
              <a:rPr lang="en-IN" dirty="0" smtClean="0"/>
              <a:t/>
            </a:r>
            <a:br>
              <a:rPr lang="en-IN" dirty="0" smtClean="0"/>
            </a:br>
            <a:endParaRPr lang="en-IN" sz="2700" dirty="0"/>
          </a:p>
        </p:txBody>
      </p:sp>
      <p:sp>
        <p:nvSpPr>
          <p:cNvPr id="3" name="Content Placeholder 2"/>
          <p:cNvSpPr>
            <a:spLocks noGrp="1"/>
          </p:cNvSpPr>
          <p:nvPr>
            <p:ph idx="1"/>
          </p:nvPr>
        </p:nvSpPr>
        <p:spPr>
          <a:xfrm>
            <a:off x="107504" y="1521692"/>
            <a:ext cx="8229600" cy="4525963"/>
          </a:xfrm>
          <a:ln>
            <a:solidFill>
              <a:schemeClr val="accent1"/>
            </a:solidFill>
          </a:ln>
        </p:spPr>
        <p:txBody>
          <a:bodyPr/>
          <a:lstStyle/>
          <a:p>
            <a:r>
              <a:rPr lang="en-IN" dirty="0" smtClean="0"/>
              <a:t>An easily  checkable equivalent condition   for complete positivity is:</a:t>
            </a:r>
            <a:endParaRPr lang="en-IN"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2636912"/>
            <a:ext cx="6124575" cy="2295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451538" y="5138671"/>
            <a:ext cx="5566746" cy="479616"/>
          </a:xfrm>
          <a:prstGeom prst="rect">
            <a:avLst/>
          </a:prstGeom>
          <a:noFill/>
        </p:spPr>
        <p:txBody>
          <a:bodyPr wrap="square" rtlCol="0">
            <a:spAutoFit/>
          </a:bodyPr>
          <a:lstStyle/>
          <a:p>
            <a:r>
              <a:rPr lang="en-IN" sz="2400" dirty="0" smtClean="0"/>
              <a:t> This is</a:t>
            </a:r>
            <a:r>
              <a:rPr lang="en-IN" sz="2000" dirty="0" smtClean="0"/>
              <a:t> </a:t>
            </a:r>
            <a:r>
              <a:rPr lang="en-IN" sz="2400" dirty="0" smtClean="0"/>
              <a:t>another </a:t>
            </a:r>
            <a:r>
              <a:rPr lang="en-IN" sz="2000" dirty="0" smtClean="0"/>
              <a:t> </a:t>
            </a:r>
            <a:r>
              <a:rPr lang="en-IN" sz="2400" dirty="0" smtClean="0"/>
              <a:t>equivalent condition. </a:t>
            </a:r>
            <a:endParaRPr lang="en-IN" sz="2400" dirty="0"/>
          </a:p>
        </p:txBody>
      </p:sp>
      <p:sp>
        <p:nvSpPr>
          <p:cNvPr id="5" name="TextBox 4"/>
          <p:cNvSpPr txBox="1"/>
          <p:nvPr/>
        </p:nvSpPr>
        <p:spPr>
          <a:xfrm>
            <a:off x="6234911" y="6525344"/>
            <a:ext cx="242374" cy="369332"/>
          </a:xfrm>
          <a:prstGeom prst="rect">
            <a:avLst/>
          </a:prstGeom>
          <a:noFill/>
        </p:spPr>
        <p:txBody>
          <a:bodyPr wrap="none" rtlCol="0">
            <a:spAutoFit/>
          </a:bodyPr>
          <a:lstStyle/>
          <a:p>
            <a:r>
              <a:rPr lang="en-IN" dirty="0" smtClean="0"/>
              <a:t>.</a:t>
            </a:r>
            <a:endParaRPr lang="en-IN" dirty="0"/>
          </a:p>
        </p:txBody>
      </p:sp>
    </p:spTree>
    <p:extLst>
      <p:ext uri="{BB962C8B-B14F-4D97-AF65-F5344CB8AC3E}">
        <p14:creationId xmlns:p14="http://schemas.microsoft.com/office/powerpoint/2010/main" xmlns="" val="319174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Pyramid for Progress and Quality</a:t>
            </a:r>
            <a:endParaRPr lang="en-IN" dirty="0"/>
          </a:p>
        </p:txBody>
      </p:sp>
      <p:sp>
        <p:nvSpPr>
          <p:cNvPr id="3" name="Content Placeholder 2"/>
          <p:cNvSpPr>
            <a:spLocks noGrp="1"/>
          </p:cNvSpPr>
          <p:nvPr>
            <p:ph idx="1"/>
          </p:nvPr>
        </p:nvSpPr>
        <p:spPr/>
        <p:txBody>
          <a:bodyPr/>
          <a:lstStyle/>
          <a:p>
            <a:endParaRPr lang="en-IN"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250" y="1196752"/>
            <a:ext cx="7429500" cy="5448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8118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IN" sz="2800" dirty="0" smtClean="0"/>
              <a:t>Examples of </a:t>
            </a:r>
            <a:r>
              <a:rPr lang="en-IN" sz="2800" dirty="0" err="1" smtClean="0"/>
              <a:t>unextendable</a:t>
            </a:r>
            <a:r>
              <a:rPr lang="en-IN" sz="2800" dirty="0" smtClean="0"/>
              <a:t> product bases from Bennett, </a:t>
            </a:r>
            <a:r>
              <a:rPr lang="en-IN" sz="2800" dirty="0" err="1" smtClean="0"/>
              <a:t>DiVincenzo</a:t>
            </a:r>
            <a:r>
              <a:rPr lang="en-IN" sz="2800" dirty="0" smtClean="0"/>
              <a:t>, </a:t>
            </a:r>
            <a:r>
              <a:rPr lang="en-IN" sz="2800" dirty="0" err="1" smtClean="0"/>
              <a:t>Mor</a:t>
            </a:r>
            <a:r>
              <a:rPr lang="en-IN" sz="2800" dirty="0" smtClean="0"/>
              <a:t>, </a:t>
            </a:r>
            <a:r>
              <a:rPr lang="en-IN" sz="2800" dirty="0" err="1" smtClean="0"/>
              <a:t>Shor</a:t>
            </a:r>
            <a:r>
              <a:rPr lang="en-IN" sz="2800" dirty="0" smtClean="0"/>
              <a:t>, </a:t>
            </a:r>
            <a:r>
              <a:rPr lang="en-IN" sz="2800" dirty="0" err="1" smtClean="0"/>
              <a:t>Smolin</a:t>
            </a:r>
            <a:r>
              <a:rPr lang="en-IN" sz="2800" dirty="0" smtClean="0"/>
              <a:t> and </a:t>
            </a:r>
            <a:r>
              <a:rPr lang="en-IN" sz="2800" dirty="0" err="1" smtClean="0"/>
              <a:t>Terhal,Phys</a:t>
            </a:r>
            <a:r>
              <a:rPr lang="en-IN" sz="2800" dirty="0" smtClean="0"/>
              <a:t>. Rev. </a:t>
            </a:r>
            <a:r>
              <a:rPr lang="en-IN" sz="2800" dirty="0" err="1" smtClean="0"/>
              <a:t>Lett</a:t>
            </a:r>
            <a:r>
              <a:rPr lang="en-IN" sz="2800" dirty="0" smtClean="0"/>
              <a:t>. 1999</a:t>
            </a:r>
            <a:endParaRPr lang="en-IN" sz="2800" dirty="0"/>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556792"/>
            <a:ext cx="7839075" cy="136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0038" y="3043833"/>
            <a:ext cx="6315075" cy="1047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327" y="4573513"/>
            <a:ext cx="3905250" cy="466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327" y="5098901"/>
            <a:ext cx="2838450" cy="590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39952" y="5079849"/>
            <a:ext cx="2800350" cy="695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ectangle 12"/>
          <p:cNvSpPr/>
          <p:nvPr/>
        </p:nvSpPr>
        <p:spPr>
          <a:xfrm>
            <a:off x="7815113" y="3784086"/>
            <a:ext cx="820946" cy="369332"/>
          </a:xfrm>
          <a:prstGeom prst="rect">
            <a:avLst/>
          </a:prstGeom>
        </p:spPr>
        <p:txBody>
          <a:bodyPr wrap="square">
            <a:spAutoFit/>
          </a:bodyPr>
          <a:lstStyle/>
          <a:p>
            <a:r>
              <a:rPr lang="en-IN" b="1" dirty="0" err="1">
                <a:solidFill>
                  <a:prstClr val="black"/>
                </a:solidFill>
              </a:rPr>
              <a:t>ded</a:t>
            </a:r>
            <a:endParaRPr lang="en-IN" b="1" dirty="0"/>
          </a:p>
        </p:txBody>
      </p:sp>
    </p:spTree>
    <p:extLst>
      <p:ext uri="{BB962C8B-B14F-4D97-AF65-F5344CB8AC3E}">
        <p14:creationId xmlns:p14="http://schemas.microsoft.com/office/powerpoint/2010/main" xmlns="" val="187155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Examples of UPB (contd.)</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50530156"/>
              </p:ext>
            </p:extLst>
          </p:nvPr>
        </p:nvGraphicFramePr>
        <p:xfrm>
          <a:off x="457200" y="1658516"/>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93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1681758"/>
            <a:ext cx="2714625"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939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1700808"/>
            <a:ext cx="2790825" cy="71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939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33663" y="2438996"/>
            <a:ext cx="3876675" cy="790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9399"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51720" y="2564904"/>
            <a:ext cx="457200" cy="428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8" name="Content Placeholder 3"/>
          <p:cNvGraphicFramePr>
            <a:graphicFrameLocks/>
          </p:cNvGraphicFramePr>
          <p:nvPr>
            <p:extLst>
              <p:ext uri="{D42A27DB-BD31-4B8C-83A1-F6EECF244321}">
                <p14:modId xmlns:p14="http://schemas.microsoft.com/office/powerpoint/2010/main" xmlns="" val="1498245760"/>
              </p:ext>
            </p:extLst>
          </p:nvPr>
        </p:nvGraphicFramePr>
        <p:xfrm>
          <a:off x="251520" y="1484784"/>
          <a:ext cx="8229600" cy="452596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2610970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smtClean="0"/>
              <a:t>Completely entangled spaces in general case</a:t>
            </a:r>
            <a:r>
              <a:rPr lang="en-IN" sz="3100" dirty="0" smtClean="0"/>
              <a:t/>
            </a:r>
            <a:br>
              <a:rPr lang="en-IN" sz="3100" dirty="0" smtClean="0"/>
            </a:br>
            <a:r>
              <a:rPr lang="en-IN" dirty="0" smtClean="0"/>
              <a:t> </a:t>
            </a:r>
            <a:endParaRPr lang="en-IN"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192197"/>
            <a:ext cx="7172325" cy="2038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2"/>
          <p:cNvSpPr txBox="1"/>
          <p:nvPr/>
        </p:nvSpPr>
        <p:spPr>
          <a:xfrm>
            <a:off x="1970636" y="3142709"/>
            <a:ext cx="5031377" cy="646331"/>
          </a:xfrm>
          <a:prstGeom prst="rect">
            <a:avLst/>
          </a:prstGeom>
          <a:noFill/>
        </p:spPr>
        <p:txBody>
          <a:bodyPr wrap="none" rtlCol="0">
            <a:spAutoFit/>
          </a:bodyPr>
          <a:lstStyle/>
          <a:p>
            <a:r>
              <a:rPr lang="en-IN" dirty="0" smtClean="0"/>
              <a:t>Nolan R. Wallach, AMS Contemp. Math. 305 (2002).</a:t>
            </a:r>
          </a:p>
          <a:p>
            <a:r>
              <a:rPr lang="en-IN" dirty="0" smtClean="0"/>
              <a:t>K.R. </a:t>
            </a:r>
            <a:r>
              <a:rPr lang="en-IN" dirty="0" err="1" smtClean="0"/>
              <a:t>Parthasarathy</a:t>
            </a:r>
            <a:r>
              <a:rPr lang="en-IN" dirty="0" smtClean="0"/>
              <a:t>,  Proc. Indian Acad. Sci. 2004.</a:t>
            </a:r>
            <a:endParaRPr lang="en-IN" dirty="0"/>
          </a:p>
        </p:txBody>
      </p:sp>
      <p:pic>
        <p:nvPicPr>
          <p:cNvPr id="1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0023" y="3789040"/>
            <a:ext cx="7610475" cy="2219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766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3925" y="33338"/>
            <a:ext cx="7296150" cy="6791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40198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04664"/>
            <a:ext cx="7419975" cy="105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979" y="1628800"/>
            <a:ext cx="7429500" cy="4914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0793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88640"/>
            <a:ext cx="7248525" cy="350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6"/>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23492" y="3848100"/>
            <a:ext cx="6276975" cy="3009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18677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60648"/>
            <a:ext cx="7181850" cy="3476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2984" y="3707196"/>
            <a:ext cx="7410450" cy="2228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1835696" y="5971346"/>
            <a:ext cx="3981475" cy="369332"/>
          </a:xfrm>
          <a:prstGeom prst="rect">
            <a:avLst/>
          </a:prstGeom>
          <a:noFill/>
        </p:spPr>
        <p:txBody>
          <a:bodyPr wrap="none" rtlCol="0">
            <a:spAutoFit/>
          </a:bodyPr>
          <a:lstStyle>
            <a:defPPr>
              <a:defRPr lang="en-US"/>
            </a:defPPr>
          </a:lstStyle>
          <a:p>
            <a:r>
              <a:rPr lang="en-IN" dirty="0"/>
              <a:t>B.V.R. </a:t>
            </a:r>
            <a:r>
              <a:rPr lang="en-IN" dirty="0" err="1"/>
              <a:t>Bhat</a:t>
            </a:r>
            <a:r>
              <a:rPr lang="en-IN" dirty="0"/>
              <a:t>, Int. J. Quantum Inform. 2006</a:t>
            </a:r>
          </a:p>
        </p:txBody>
      </p:sp>
    </p:spTree>
    <p:extLst>
      <p:ext uri="{BB962C8B-B14F-4D97-AF65-F5344CB8AC3E}">
        <p14:creationId xmlns:p14="http://schemas.microsoft.com/office/powerpoint/2010/main" xmlns="" val="1906713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Jai OTOA 2014 workshop and </a:t>
            </a:r>
            <a:br>
              <a:rPr lang="en-IN" dirty="0" smtClean="0"/>
            </a:br>
            <a:r>
              <a:rPr lang="en-IN" dirty="0" smtClean="0"/>
              <a:t>Jai </a:t>
            </a:r>
            <a:r>
              <a:rPr lang="en-IN" dirty="0" err="1" smtClean="0"/>
              <a:t>Hari</a:t>
            </a:r>
            <a:r>
              <a:rPr lang="en-IN" dirty="0" smtClean="0"/>
              <a:t> </a:t>
            </a:r>
            <a:r>
              <a:rPr lang="en-IN" dirty="0" err="1" smtClean="0"/>
              <a:t>Bercovici’s</a:t>
            </a:r>
            <a:r>
              <a:rPr lang="en-IN" dirty="0" smtClean="0"/>
              <a:t> Lectures</a:t>
            </a:r>
            <a:endParaRPr lang="en-IN" dirty="0"/>
          </a:p>
        </p:txBody>
      </p:sp>
      <p:sp>
        <p:nvSpPr>
          <p:cNvPr id="3" name="Content Placeholder 2"/>
          <p:cNvSpPr>
            <a:spLocks noGrp="1"/>
          </p:cNvSpPr>
          <p:nvPr>
            <p:ph idx="1"/>
          </p:nvPr>
        </p:nvSpPr>
        <p:spPr/>
        <p:txBody>
          <a:bodyPr>
            <a:normAutofit lnSpcReduction="10000"/>
          </a:bodyPr>
          <a:lstStyle/>
          <a:p>
            <a:pPr marL="0" indent="0">
              <a:buNone/>
            </a:pPr>
            <a:r>
              <a:rPr lang="en-IN" sz="2400" dirty="0" smtClean="0"/>
              <a:t>While attending the lecture, it just occurred to me that we can make the multivariable polynomial in k variables </a:t>
            </a:r>
          </a:p>
          <a:p>
            <a:pPr marL="0" indent="0">
              <a:buNone/>
            </a:pPr>
            <a:r>
              <a:rPr lang="en-IN" sz="2400" b="1" dirty="0" smtClean="0"/>
              <a:t>t</a:t>
            </a:r>
            <a:r>
              <a:rPr lang="en-IN" sz="2400" dirty="0" smtClean="0"/>
              <a:t>-sub- </a:t>
            </a:r>
            <a:r>
              <a:rPr lang="en-IN" sz="2400" b="1" dirty="0" err="1" smtClean="0"/>
              <a:t>i</a:t>
            </a:r>
            <a:r>
              <a:rPr lang="en-IN" sz="2400" b="1" dirty="0" smtClean="0"/>
              <a:t> </a:t>
            </a:r>
            <a:r>
              <a:rPr lang="en-IN" sz="2400" dirty="0" smtClean="0"/>
              <a:t>=product  of  the monomials t-sub-r raised to </a:t>
            </a:r>
            <a:r>
              <a:rPr lang="en-IN" sz="2400" dirty="0" err="1" smtClean="0"/>
              <a:t>i</a:t>
            </a:r>
            <a:r>
              <a:rPr lang="en-IN" sz="2400" dirty="0" smtClean="0"/>
              <a:t>-sub-r   correspond to the vector e-sub-</a:t>
            </a:r>
            <a:r>
              <a:rPr lang="en-IN" sz="2400" b="1" dirty="0" err="1" smtClean="0"/>
              <a:t>i</a:t>
            </a:r>
            <a:r>
              <a:rPr lang="en-IN" sz="2400" b="1" dirty="0" smtClean="0"/>
              <a:t>. </a:t>
            </a:r>
            <a:r>
              <a:rPr lang="en-IN" sz="2400" dirty="0" smtClean="0"/>
              <a:t>This</a:t>
            </a:r>
            <a:r>
              <a:rPr lang="en-IN" sz="2400" b="1" dirty="0" smtClean="0"/>
              <a:t> </a:t>
            </a:r>
            <a:r>
              <a:rPr lang="en-IN" sz="2400" dirty="0" smtClean="0"/>
              <a:t>enables</a:t>
            </a:r>
            <a:r>
              <a:rPr lang="en-IN" sz="2400" b="1" dirty="0" smtClean="0"/>
              <a:t> </a:t>
            </a:r>
            <a:r>
              <a:rPr lang="en-IN" sz="2400" dirty="0" smtClean="0"/>
              <a:t>us to identify script H-sup-(n) with the space of multivariable polynomials  in k variables that are homogeneous of degree n with the restriction that the power of t-sub-j cannot exceed (d-sub-j )- 1. Further script H can be identified with such restricted multivariable polynomials of degree up to N. A product vector will then be a product of k polynomials, the j-</a:t>
            </a:r>
            <a:r>
              <a:rPr lang="en-IN" sz="2400" dirty="0" err="1" smtClean="0"/>
              <a:t>th</a:t>
            </a:r>
            <a:r>
              <a:rPr lang="en-IN" sz="2400" dirty="0" smtClean="0"/>
              <a:t> one being  a polynomial in t-sub-j of degree not more </a:t>
            </a:r>
            <a:r>
              <a:rPr lang="en-IN" sz="2400" dirty="0"/>
              <a:t>than (d-sub-j )- 1. </a:t>
            </a:r>
            <a:r>
              <a:rPr lang="en-IN" sz="2400" dirty="0" smtClean="0"/>
              <a:t>A vector in the space at n-</a:t>
            </a:r>
            <a:r>
              <a:rPr lang="en-IN" sz="2400" dirty="0" err="1" smtClean="0"/>
              <a:t>th</a:t>
            </a:r>
            <a:r>
              <a:rPr lang="en-IN" sz="2400" dirty="0" smtClean="0"/>
              <a:t> level of </a:t>
            </a:r>
            <a:r>
              <a:rPr lang="en-IN" sz="2400" dirty="0" err="1" smtClean="0"/>
              <a:t>Bhat’s</a:t>
            </a:r>
            <a:r>
              <a:rPr lang="en-IN" sz="2400" dirty="0" smtClean="0"/>
              <a:t> completely entangled space is such a homogeneous polynomial of degree n vanishing at (1,1,…,1).</a:t>
            </a:r>
            <a:endParaRPr lang="en-IN" sz="2400" dirty="0"/>
          </a:p>
        </p:txBody>
      </p:sp>
    </p:spTree>
    <p:extLst>
      <p:ext uri="{BB962C8B-B14F-4D97-AF65-F5344CB8AC3E}">
        <p14:creationId xmlns:p14="http://schemas.microsoft.com/office/powerpoint/2010/main" xmlns="" val="132656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a:t>They also note that the projection operator on a completely entangled space so obtained is PPT entangled. </a:t>
            </a:r>
          </a:p>
        </p:txBody>
      </p:sp>
      <p:sp>
        <p:nvSpPr>
          <p:cNvPr id="3" name="Content Placeholder 2"/>
          <p:cNvSpPr>
            <a:spLocks noGrp="1"/>
          </p:cNvSpPr>
          <p:nvPr>
            <p:ph idx="1"/>
          </p:nvPr>
        </p:nvSpPr>
        <p:spPr/>
        <p:txBody>
          <a:bodyPr>
            <a:normAutofit fontScale="85000" lnSpcReduction="10000"/>
          </a:bodyPr>
          <a:lstStyle/>
          <a:p>
            <a:r>
              <a:rPr lang="en-IN" sz="2400" dirty="0"/>
              <a:t>The general case was taken up by Wallach, </a:t>
            </a:r>
            <a:r>
              <a:rPr lang="en-IN" sz="2400" dirty="0" err="1"/>
              <a:t>Parthasarathy</a:t>
            </a:r>
            <a:r>
              <a:rPr lang="en-IN" sz="2400" dirty="0"/>
              <a:t>,  </a:t>
            </a:r>
            <a:r>
              <a:rPr lang="en-IN" sz="2400" dirty="0" err="1"/>
              <a:t>Bhat</a:t>
            </a:r>
            <a:r>
              <a:rPr lang="en-IN" sz="2400" dirty="0"/>
              <a:t>, </a:t>
            </a:r>
            <a:r>
              <a:rPr lang="en-IN" sz="2400" dirty="0" err="1"/>
              <a:t>Skowronek</a:t>
            </a:r>
            <a:r>
              <a:rPr lang="en-IN" sz="2400" dirty="0"/>
              <a:t> and  a few others over the time. Johnston proved that in the bipartite set-up positive operators with range in a completely entangled space constructed by him is NPT. After giving this development, we will generalise a part of this in the multipartite set-up as done in my joint paper with </a:t>
            </a:r>
            <a:r>
              <a:rPr lang="en-IN" sz="2400" dirty="0" err="1"/>
              <a:t>Arvind</a:t>
            </a:r>
            <a:r>
              <a:rPr lang="en-IN" sz="2400" dirty="0"/>
              <a:t> and </a:t>
            </a:r>
            <a:r>
              <a:rPr lang="en-IN" sz="2400" dirty="0" err="1"/>
              <a:t>Ritabrata</a:t>
            </a:r>
            <a:r>
              <a:rPr lang="en-IN" sz="2400" dirty="0"/>
              <a:t> </a:t>
            </a:r>
            <a:r>
              <a:rPr lang="en-IN" sz="2400" dirty="0" err="1" smtClean="0"/>
              <a:t>Sengupta</a:t>
            </a:r>
            <a:r>
              <a:rPr lang="en-IN" sz="2400" dirty="0" smtClean="0"/>
              <a:t> : Physical Review A, Dec. , 2014 (</a:t>
            </a:r>
            <a:r>
              <a:rPr lang="en-IN" sz="2400" dirty="0" err="1" smtClean="0"/>
              <a:t>ArXiv</a:t>
            </a:r>
            <a:r>
              <a:rPr lang="en-IN" sz="2400" dirty="0" smtClean="0"/>
              <a:t> 1409.5093 [quant-</a:t>
            </a:r>
            <a:r>
              <a:rPr lang="en-IN" sz="2400" dirty="0" err="1" smtClean="0"/>
              <a:t>ph</a:t>
            </a:r>
            <a:r>
              <a:rPr lang="en-IN" sz="2400" dirty="0" smtClean="0"/>
              <a:t>]).  </a:t>
            </a:r>
          </a:p>
          <a:p>
            <a:r>
              <a:rPr lang="en-IN" sz="2400" dirty="0" smtClean="0"/>
              <a:t>Time constraint forces me to omit the following advertised part in Abstract, but you are welcome for discussion:</a:t>
            </a:r>
          </a:p>
          <a:p>
            <a:pPr marL="0" indent="0">
              <a:buNone/>
            </a:pPr>
            <a:r>
              <a:rPr lang="en-IN" sz="2400" dirty="0" smtClean="0"/>
              <a:t>A </a:t>
            </a:r>
            <a:r>
              <a:rPr lang="en-IN" sz="2400" dirty="0"/>
              <a:t>quantum channel is a completely positive map that is trace-preserving. We will display various classes of channels that preserve or break entanglement of different states. We will conclude with an idea of the situation for Gaussian channels. </a:t>
            </a:r>
            <a:endParaRPr lang="en-IN" sz="2400" dirty="0" smtClean="0"/>
          </a:p>
          <a:p>
            <a:pPr marL="0" indent="0">
              <a:buNone/>
            </a:pPr>
            <a:r>
              <a:rPr lang="en-IN" sz="2400" dirty="0" smtClean="0"/>
              <a:t>Also I have yet to learn Tex, so this improvised PPT has its own type of errors and omissions  to be ignored.</a:t>
            </a:r>
          </a:p>
          <a:p>
            <a:pPr marL="0" indent="0">
              <a:buNone/>
            </a:pPr>
            <a:endParaRPr lang="en-IN" sz="2400" dirty="0" smtClean="0"/>
          </a:p>
          <a:p>
            <a:endParaRPr lang="en-IN" sz="2400" dirty="0" smtClean="0"/>
          </a:p>
          <a:p>
            <a:endParaRPr lang="en-IN" sz="2400" dirty="0" smtClean="0"/>
          </a:p>
          <a:p>
            <a:endParaRPr lang="en-IN" sz="2400" dirty="0"/>
          </a:p>
          <a:p>
            <a:endParaRPr lang="en-IN" sz="2400" dirty="0"/>
          </a:p>
        </p:txBody>
      </p:sp>
    </p:spTree>
    <p:extLst>
      <p:ext uri="{BB962C8B-B14F-4D97-AF65-F5344CB8AC3E}">
        <p14:creationId xmlns:p14="http://schemas.microsoft.com/office/powerpoint/2010/main" xmlns="" val="47879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Input from </a:t>
            </a:r>
            <a:r>
              <a:rPr lang="en-IN" dirty="0" err="1" smtClean="0"/>
              <a:t>Preeti</a:t>
            </a:r>
            <a:r>
              <a:rPr lang="en-IN" dirty="0" smtClean="0"/>
              <a:t> </a:t>
            </a:r>
            <a:r>
              <a:rPr lang="en-IN" dirty="0" err="1" smtClean="0"/>
              <a:t>Parashar</a:t>
            </a:r>
            <a:endParaRPr lang="en-IN" dirty="0"/>
          </a:p>
        </p:txBody>
      </p:sp>
      <p:sp>
        <p:nvSpPr>
          <p:cNvPr id="3" name="Content Placeholder 2"/>
          <p:cNvSpPr>
            <a:spLocks noGrp="1"/>
          </p:cNvSpPr>
          <p:nvPr>
            <p:ph idx="1"/>
          </p:nvPr>
        </p:nvSpPr>
        <p:spPr/>
        <p:txBody>
          <a:bodyPr>
            <a:normAutofit lnSpcReduction="10000"/>
          </a:bodyPr>
          <a:lstStyle/>
          <a:p>
            <a:pPr marL="0" indent="0">
              <a:buNone/>
            </a:pPr>
            <a:r>
              <a:rPr lang="en-IN" dirty="0"/>
              <a:t>The famous quantum marginal problem concerns </a:t>
            </a:r>
            <a:r>
              <a:rPr lang="en-IN" dirty="0" smtClean="0"/>
              <a:t>about </a:t>
            </a:r>
            <a:r>
              <a:rPr lang="en-IN" dirty="0"/>
              <a:t>compatibility of the reduced density matrices (RDMs), i.e., given a set of RDMs whether there exists a global quantum state having these reductions. This is known as N-</a:t>
            </a:r>
            <a:r>
              <a:rPr lang="en-IN" dirty="0" err="1"/>
              <a:t>representability</a:t>
            </a:r>
            <a:r>
              <a:rPr lang="en-IN" dirty="0"/>
              <a:t> problem in quantum chemistry and has a cherished literature dating back to Coleman (1976). The latest breakthrough was by Alexander </a:t>
            </a:r>
            <a:r>
              <a:rPr lang="en-IN" dirty="0" err="1"/>
              <a:t>Klyachko</a:t>
            </a:r>
            <a:r>
              <a:rPr lang="en-IN" dirty="0"/>
              <a:t> (2007</a:t>
            </a:r>
            <a:r>
              <a:rPr lang="en-IN" dirty="0" smtClean="0"/>
              <a:t>)..</a:t>
            </a:r>
            <a:endParaRPr lang="en-IN" dirty="0"/>
          </a:p>
        </p:txBody>
      </p:sp>
    </p:spTree>
    <p:extLst>
      <p:ext uri="{BB962C8B-B14F-4D97-AF65-F5344CB8AC3E}">
        <p14:creationId xmlns:p14="http://schemas.microsoft.com/office/powerpoint/2010/main" xmlns="" val="3624663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a:t>There is a simpler problem of the same </a:t>
            </a:r>
            <a:r>
              <a:rPr lang="en-IN" sz="2800" dirty="0" smtClean="0"/>
              <a:t>spirit :</a:t>
            </a:r>
            <a:br>
              <a:rPr lang="en-IN" sz="2800" dirty="0" smtClean="0"/>
            </a:br>
            <a:r>
              <a:rPr lang="en-IN" sz="2800" dirty="0" smtClean="0"/>
              <a:t> </a:t>
            </a:r>
            <a:r>
              <a:rPr lang="en-IN" sz="2800" dirty="0"/>
              <a:t>to determine a state from its </a:t>
            </a:r>
            <a:r>
              <a:rPr lang="en-IN" sz="2800" dirty="0" err="1" smtClean="0"/>
              <a:t>marginals</a:t>
            </a:r>
            <a:endParaRPr lang="en-IN" sz="2800" dirty="0"/>
          </a:p>
        </p:txBody>
      </p:sp>
      <p:sp>
        <p:nvSpPr>
          <p:cNvPr id="3" name="Content Placeholder 2"/>
          <p:cNvSpPr>
            <a:spLocks noGrp="1"/>
          </p:cNvSpPr>
          <p:nvPr>
            <p:ph idx="1"/>
          </p:nvPr>
        </p:nvSpPr>
        <p:spPr/>
        <p:txBody>
          <a:bodyPr>
            <a:normAutofit fontScale="92500" lnSpcReduction="10000"/>
          </a:bodyPr>
          <a:lstStyle/>
          <a:p>
            <a:r>
              <a:rPr lang="en-IN" dirty="0"/>
              <a:t>i.e. if a given density matrix can be determined (uniquely among all possible states) from its RDMs, and if yes, what is the minimum order of the reductions. Surprisingly, almost all pure states can be determined by the RDMs of  about half the number of the parties [1]. Indeed except the general GHZ </a:t>
            </a:r>
            <a:r>
              <a:rPr lang="en-IN" dirty="0" smtClean="0"/>
              <a:t>states, viz., |GHZ</a:t>
            </a:r>
            <a:r>
              <a:rPr lang="en-IN" dirty="0"/>
              <a:t>&gt;=a|00...0&gt;+b|11...1&gt;, </a:t>
            </a:r>
            <a:endParaRPr lang="en-IN" dirty="0" smtClean="0"/>
          </a:p>
          <a:p>
            <a:r>
              <a:rPr lang="en-IN" dirty="0" smtClean="0"/>
              <a:t>every </a:t>
            </a:r>
            <a:r>
              <a:rPr lang="en-IN" dirty="0"/>
              <a:t>n-</a:t>
            </a:r>
            <a:r>
              <a:rPr lang="en-IN" dirty="0" err="1"/>
              <a:t>qubit</a:t>
            </a:r>
            <a:r>
              <a:rPr lang="en-IN" dirty="0"/>
              <a:t> pure state is determined by its (n-1)-party reductions [2,3].</a:t>
            </a:r>
          </a:p>
        </p:txBody>
      </p:sp>
    </p:spTree>
    <p:extLst>
      <p:ext uri="{BB962C8B-B14F-4D97-AF65-F5344CB8AC3E}">
        <p14:creationId xmlns:p14="http://schemas.microsoft.com/office/powerpoint/2010/main" xmlns="" val="3083251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But there are </a:t>
            </a:r>
            <a:r>
              <a:rPr lang="en-IN" sz="2400" dirty="0"/>
              <a:t>interesting states which require less number of parties (and also less number </a:t>
            </a:r>
            <a:r>
              <a:rPr lang="en-IN" sz="2400" dirty="0" smtClean="0"/>
              <a:t>of </a:t>
            </a:r>
            <a:r>
              <a:rPr lang="en-IN" sz="2400" dirty="0" err="1"/>
              <a:t>marginals</a:t>
            </a:r>
            <a:r>
              <a:rPr lang="en-IN" sz="2400" dirty="0"/>
              <a:t>), like the W states </a:t>
            </a:r>
          </a:p>
        </p:txBody>
      </p:sp>
      <p:sp>
        <p:nvSpPr>
          <p:cNvPr id="3" name="Content Placeholder 2"/>
          <p:cNvSpPr>
            <a:spLocks noGrp="1"/>
          </p:cNvSpPr>
          <p:nvPr>
            <p:ph idx="1"/>
          </p:nvPr>
        </p:nvSpPr>
        <p:spPr/>
        <p:txBody>
          <a:bodyPr>
            <a:normAutofit/>
          </a:bodyPr>
          <a:lstStyle/>
          <a:p>
            <a:pPr marL="0" indent="0">
              <a:buNone/>
            </a:pPr>
            <a:r>
              <a:rPr lang="en-IN" sz="2400" dirty="0"/>
              <a:t>which are determined by </a:t>
            </a:r>
            <a:r>
              <a:rPr lang="en-IN" sz="2400" b="1" dirty="0"/>
              <a:t>only bipartite</a:t>
            </a:r>
            <a:r>
              <a:rPr lang="en-IN" sz="2400" dirty="0"/>
              <a:t> </a:t>
            </a:r>
            <a:r>
              <a:rPr lang="en-IN" sz="2400" dirty="0" err="1"/>
              <a:t>marginals</a:t>
            </a:r>
            <a:r>
              <a:rPr lang="en-IN" sz="2400" dirty="0"/>
              <a:t> (although it is a genuinely entangled state) [4,5].  This fact about pure states shows that they are totally different from the classical probabilities (indeed there is no analogue for pure states in classical probability theory), which are generically not determined from marginal </a:t>
            </a:r>
            <a:r>
              <a:rPr lang="en-IN" sz="2400" dirty="0" smtClean="0"/>
              <a:t>distributions. </a:t>
            </a:r>
            <a:r>
              <a:rPr lang="en-IN" sz="2400" dirty="0"/>
              <a:t/>
            </a:r>
            <a:br>
              <a:rPr lang="en-IN" sz="2400" dirty="0"/>
            </a:br>
            <a:r>
              <a:rPr lang="en-IN" sz="2400" dirty="0"/>
              <a:t>1. Jones and Linden, PRA 71, 012324 (2005)</a:t>
            </a:r>
          </a:p>
          <a:p>
            <a:pPr marL="0" indent="0">
              <a:buNone/>
            </a:pPr>
            <a:r>
              <a:rPr lang="en-IN" sz="2400" dirty="0"/>
              <a:t>2. </a:t>
            </a:r>
            <a:r>
              <a:rPr lang="en-IN" sz="2400" dirty="0" err="1"/>
              <a:t>Walck</a:t>
            </a:r>
            <a:r>
              <a:rPr lang="en-IN" sz="2400" dirty="0"/>
              <a:t> and Lyons, PRL 100, 050501 (2008)</a:t>
            </a:r>
          </a:p>
          <a:p>
            <a:pPr marL="0" indent="0">
              <a:buNone/>
            </a:pPr>
            <a:r>
              <a:rPr lang="en-IN" sz="2400" dirty="0"/>
              <a:t>3. Feng, </a:t>
            </a:r>
            <a:r>
              <a:rPr lang="en-IN" sz="2400" dirty="0" err="1"/>
              <a:t>Duan</a:t>
            </a:r>
            <a:r>
              <a:rPr lang="en-IN" sz="2400" dirty="0"/>
              <a:t>, and Ying, QIC Vol. 9, No. 11&amp;12 (2009) 0997–1012</a:t>
            </a:r>
          </a:p>
          <a:p>
            <a:pPr marL="0" indent="0">
              <a:buNone/>
            </a:pPr>
            <a:r>
              <a:rPr lang="en-IN" sz="2400" dirty="0"/>
              <a:t>4. </a:t>
            </a:r>
            <a:r>
              <a:rPr lang="en-IN" sz="2400" dirty="0" err="1"/>
              <a:t>Parashar</a:t>
            </a:r>
            <a:r>
              <a:rPr lang="en-IN" sz="2400" dirty="0"/>
              <a:t> and </a:t>
            </a:r>
            <a:r>
              <a:rPr lang="en-IN" sz="2400" dirty="0" err="1"/>
              <a:t>Rana</a:t>
            </a:r>
            <a:r>
              <a:rPr lang="en-IN" sz="2400" dirty="0"/>
              <a:t>, PRA 80, 012319 (2009)</a:t>
            </a:r>
          </a:p>
          <a:p>
            <a:pPr marL="0" indent="0">
              <a:buNone/>
            </a:pPr>
            <a:r>
              <a:rPr lang="en-IN" sz="2400" dirty="0"/>
              <a:t>5. </a:t>
            </a:r>
            <a:r>
              <a:rPr lang="en-IN" sz="2400" dirty="0" err="1"/>
              <a:t>Rana</a:t>
            </a:r>
            <a:r>
              <a:rPr lang="en-IN" sz="2400" dirty="0"/>
              <a:t> and </a:t>
            </a:r>
            <a:r>
              <a:rPr lang="en-IN" sz="2400" dirty="0" err="1"/>
              <a:t>Parashar</a:t>
            </a:r>
            <a:r>
              <a:rPr lang="en-IN" sz="2400" dirty="0"/>
              <a:t>, PRA 84, 052331 (2011)</a:t>
            </a:r>
          </a:p>
          <a:p>
            <a:endParaRPr lang="en-IN" sz="2400" dirty="0"/>
          </a:p>
        </p:txBody>
      </p:sp>
    </p:spTree>
    <p:extLst>
      <p:ext uri="{BB962C8B-B14F-4D97-AF65-F5344CB8AC3E}">
        <p14:creationId xmlns:p14="http://schemas.microsoft.com/office/powerpoint/2010/main" xmlns="" val="408583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7788" y="188640"/>
            <a:ext cx="7696200" cy="1800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2057400"/>
            <a:ext cx="6629400" cy="137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3429000"/>
            <a:ext cx="3038475"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95105" y="3481387"/>
            <a:ext cx="3924300"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36538" y="3829050"/>
            <a:ext cx="4838700" cy="1562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05567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err="1" smtClean="0"/>
              <a:t>Klyachko’s</a:t>
            </a:r>
            <a:r>
              <a:rPr lang="en-IN" sz="2800" dirty="0" smtClean="0"/>
              <a:t> insight and hard work</a:t>
            </a:r>
            <a:endParaRPr lang="en-IN" sz="2800" dirty="0"/>
          </a:p>
        </p:txBody>
      </p:sp>
      <p:sp>
        <p:nvSpPr>
          <p:cNvPr id="3" name="Content Placeholder 2"/>
          <p:cNvSpPr>
            <a:spLocks noGrp="1"/>
          </p:cNvSpPr>
          <p:nvPr>
            <p:ph idx="1"/>
          </p:nvPr>
        </p:nvSpPr>
        <p:spPr/>
        <p:txBody>
          <a:bodyPr/>
          <a:lstStyle/>
          <a:p>
            <a:endParaRPr lang="en-IN"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8638" y="1052736"/>
            <a:ext cx="8086725" cy="3571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899592" y="5013176"/>
            <a:ext cx="6932539" cy="923330"/>
          </a:xfrm>
          <a:prstGeom prst="rect">
            <a:avLst/>
          </a:prstGeom>
          <a:noFill/>
        </p:spPr>
        <p:txBody>
          <a:bodyPr wrap="none" rtlCol="0">
            <a:spAutoFit/>
          </a:bodyPr>
          <a:lstStyle/>
          <a:p>
            <a:r>
              <a:rPr lang="en-IN" dirty="0" smtClean="0"/>
              <a:t>He uses  and further develops Schubert Calculus and Spectral Theory to </a:t>
            </a:r>
          </a:p>
          <a:p>
            <a:r>
              <a:rPr lang="en-IN" dirty="0" smtClean="0"/>
              <a:t>handle this. I simply state a result like a newsreader rather than a</a:t>
            </a:r>
          </a:p>
          <a:p>
            <a:r>
              <a:rPr lang="en-IN" dirty="0" smtClean="0"/>
              <a:t> mathematician for a change.</a:t>
            </a:r>
            <a:endParaRPr lang="en-IN" dirty="0"/>
          </a:p>
        </p:txBody>
      </p:sp>
    </p:spTree>
    <p:extLst>
      <p:ext uri="{BB962C8B-B14F-4D97-AF65-F5344CB8AC3E}">
        <p14:creationId xmlns:p14="http://schemas.microsoft.com/office/powerpoint/2010/main" xmlns="" val="155917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20" y="32405"/>
            <a:ext cx="8229600" cy="1143000"/>
          </a:xfrm>
        </p:spPr>
        <p:txBody>
          <a:bodyPr>
            <a:normAutofit/>
          </a:bodyPr>
          <a:lstStyle/>
          <a:p>
            <a:r>
              <a:rPr lang="en-IN" sz="2400" dirty="0" smtClean="0"/>
              <a:t>Main result </a:t>
            </a:r>
            <a:endParaRPr lang="en-IN" sz="2400" dirty="0"/>
          </a:p>
        </p:txBody>
      </p:sp>
      <p:sp>
        <p:nvSpPr>
          <p:cNvPr id="3" name="Content Placeholder 2"/>
          <p:cNvSpPr>
            <a:spLocks noGrp="1"/>
          </p:cNvSpPr>
          <p:nvPr>
            <p:ph idx="1"/>
          </p:nvPr>
        </p:nvSpPr>
        <p:spPr/>
        <p:txBody>
          <a:bodyPr/>
          <a:lstStyle/>
          <a:p>
            <a:endParaRPr lang="en-IN"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4338" y="900113"/>
            <a:ext cx="8315325" cy="5057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03965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332656"/>
            <a:ext cx="7572375"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628800"/>
            <a:ext cx="6257925" cy="504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8793" y="2218924"/>
            <a:ext cx="7677150" cy="36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8793" y="2580874"/>
            <a:ext cx="7848600" cy="419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7970" y="3056459"/>
            <a:ext cx="6572250"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7612" y="4213484"/>
            <a:ext cx="56007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96036" y="4667534"/>
            <a:ext cx="7731357" cy="1938992"/>
          </a:xfrm>
          <a:prstGeom prst="rect">
            <a:avLst/>
          </a:prstGeom>
          <a:noFill/>
        </p:spPr>
        <p:txBody>
          <a:bodyPr wrap="square" rtlCol="0">
            <a:spAutoFit/>
          </a:bodyPr>
          <a:lstStyle/>
          <a:p>
            <a:r>
              <a:rPr lang="en-IN" sz="2000" i="1" dirty="0" smtClean="0"/>
              <a:t>These four lectures constitute a good companion to </a:t>
            </a:r>
            <a:r>
              <a:rPr lang="en-IN" sz="2000" i="1" dirty="0" err="1" smtClean="0"/>
              <a:t>Hari</a:t>
            </a:r>
            <a:r>
              <a:rPr lang="en-IN" sz="2000" i="1" dirty="0" smtClean="0"/>
              <a:t> </a:t>
            </a:r>
            <a:r>
              <a:rPr lang="en-IN" sz="2000" i="1" dirty="0" err="1" smtClean="0"/>
              <a:t>Bercovici’s</a:t>
            </a:r>
            <a:r>
              <a:rPr lang="en-IN" sz="2000" i="1" dirty="0" smtClean="0"/>
              <a:t> illustrative talks, in the spirit of Quantum Information Theory, particularly the Quantum Marginal Problem. So does an interesting talk by Dan </a:t>
            </a:r>
            <a:r>
              <a:rPr lang="en-IN" sz="2000" i="1" dirty="0" err="1" smtClean="0"/>
              <a:t>Timotin</a:t>
            </a:r>
            <a:r>
              <a:rPr lang="en-IN" sz="2000" i="1" dirty="0" smtClean="0"/>
              <a:t>. I am telling you my future  Homework rather than telling you the contents!</a:t>
            </a:r>
            <a:r>
              <a:rPr lang="en-IN" sz="2000" dirty="0" smtClean="0"/>
              <a:t> Same holds for  </a:t>
            </a:r>
            <a:r>
              <a:rPr lang="en-IN" sz="2000" dirty="0"/>
              <a:t>Multipartite Quantum States and their </a:t>
            </a:r>
            <a:r>
              <a:rPr lang="en-IN" sz="2000" dirty="0" err="1"/>
              <a:t>Marginals</a:t>
            </a:r>
            <a:r>
              <a:rPr lang="en-IN" sz="2000" dirty="0"/>
              <a:t>,  </a:t>
            </a:r>
            <a:r>
              <a:rPr lang="en-IN" sz="2000" dirty="0" smtClean="0"/>
              <a:t>Michael </a:t>
            </a:r>
            <a:r>
              <a:rPr lang="en-IN" sz="2000" dirty="0"/>
              <a:t>Walter’s </a:t>
            </a:r>
            <a:r>
              <a:rPr lang="en-IN" sz="2000" dirty="0" smtClean="0"/>
              <a:t> </a:t>
            </a:r>
            <a:r>
              <a:rPr lang="en-IN" sz="2000" dirty="0"/>
              <a:t>thesis on </a:t>
            </a:r>
            <a:r>
              <a:rPr lang="en-IN" sz="2000" dirty="0" err="1"/>
              <a:t>Arxiv</a:t>
            </a:r>
            <a:r>
              <a:rPr lang="en-IN" sz="2000" dirty="0"/>
              <a:t> .</a:t>
            </a:r>
            <a:endParaRPr lang="en-IN" sz="2000" dirty="0" smtClean="0"/>
          </a:p>
        </p:txBody>
      </p:sp>
      <p:pic>
        <p:nvPicPr>
          <p:cNvPr id="13" name="Picture 7"/>
          <p:cNvPicPr>
            <a:picLocks noGrp="1" noChangeAspect="1" noChangeArrowheads="1"/>
          </p:cNvPicPr>
          <p:nvPr>
            <p:ph idx="1"/>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6725" y="3567906"/>
            <a:ext cx="8210550" cy="590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8079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400" i="1" dirty="0" err="1" smtClean="0"/>
              <a:t>Extremal</a:t>
            </a:r>
            <a:r>
              <a:rPr lang="en-IN" sz="2400" i="1" dirty="0" smtClean="0"/>
              <a:t> Quantum States in Coupled System by K.R. </a:t>
            </a:r>
            <a:r>
              <a:rPr lang="en-IN" sz="2400" i="1" dirty="0" err="1" smtClean="0"/>
              <a:t>Parthasarathy</a:t>
            </a:r>
            <a:r>
              <a:rPr lang="fr-FR" sz="2400" dirty="0"/>
              <a:t> </a:t>
            </a:r>
            <a:r>
              <a:rPr lang="fr-FR" sz="2400" dirty="0" smtClean="0"/>
              <a:t>Annales </a:t>
            </a:r>
            <a:r>
              <a:rPr lang="fr-FR" sz="2400" dirty="0"/>
              <a:t>de l'institut Henri Poincaré (B) </a:t>
            </a:r>
            <a:r>
              <a:rPr lang="fr-FR" sz="2400" dirty="0" err="1" smtClean="0"/>
              <a:t>Prob</a:t>
            </a:r>
            <a:r>
              <a:rPr lang="fr-FR" sz="2400" dirty="0" smtClean="0"/>
              <a:t>. </a:t>
            </a:r>
            <a:r>
              <a:rPr lang="fr-FR" sz="2400" dirty="0"/>
              <a:t>et Statistiques </a:t>
            </a:r>
            <a:r>
              <a:rPr lang="fr-FR" sz="2400" dirty="0" smtClean="0"/>
              <a:t>2005</a:t>
            </a:r>
            <a:endParaRPr lang="en-IN" sz="2400" i="1" dirty="0"/>
          </a:p>
        </p:txBody>
      </p:sp>
      <p:sp>
        <p:nvSpPr>
          <p:cNvPr id="3" name="Content Placeholder 2"/>
          <p:cNvSpPr>
            <a:spLocks noGrp="1"/>
          </p:cNvSpPr>
          <p:nvPr>
            <p:ph idx="1"/>
          </p:nvPr>
        </p:nvSpPr>
        <p:spPr/>
        <p:txBody>
          <a:bodyPr>
            <a:normAutofit/>
          </a:bodyPr>
          <a:lstStyle/>
          <a:p>
            <a:pPr marL="0" indent="0">
              <a:buNone/>
            </a:pPr>
            <a:endParaRPr lang="en-IN" sz="2000" dirty="0" smtClean="0"/>
          </a:p>
          <a:p>
            <a:pPr marL="0" indent="0">
              <a:buNone/>
            </a:pPr>
            <a:endParaRPr lang="en-IN" sz="20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075" y="1549235"/>
            <a:ext cx="8705850" cy="4714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82605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IN" dirty="0" smtClean="0"/>
              <a:t/>
            </a:r>
            <a:br>
              <a:rPr lang="en-IN" dirty="0" smtClean="0"/>
            </a:br>
            <a:r>
              <a:rPr lang="en-IN" sz="2700" dirty="0" smtClean="0"/>
              <a:t>J. Math. Phys.  Nov. 2004</a:t>
            </a:r>
            <a:endParaRPr lang="en-IN" sz="2700" dirty="0"/>
          </a:p>
        </p:txBody>
      </p:sp>
      <p:sp>
        <p:nvSpPr>
          <p:cNvPr id="3" name="Content Placeholder 2"/>
          <p:cNvSpPr>
            <a:spLocks noGrp="1"/>
          </p:cNvSpPr>
          <p:nvPr>
            <p:ph idx="1"/>
          </p:nvPr>
        </p:nvSpPr>
        <p:spPr>
          <a:xfrm>
            <a:off x="457200" y="1600200"/>
            <a:ext cx="8229600" cy="4525963"/>
          </a:xfrm>
        </p:spPr>
        <p:txBody>
          <a:bodyPr/>
          <a:lstStyle/>
          <a:p>
            <a:pPr marL="0" indent="0">
              <a:buNone/>
            </a:pPr>
            <a:endParaRPr lang="en-IN"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32656"/>
            <a:ext cx="7639050" cy="619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46614" y="727943"/>
            <a:ext cx="1400175" cy="171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2488" y="1824038"/>
            <a:ext cx="7439025" cy="3209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545910" y="5199797"/>
            <a:ext cx="9115680" cy="923330"/>
          </a:xfrm>
          <a:prstGeom prst="rect">
            <a:avLst/>
          </a:prstGeom>
          <a:noFill/>
        </p:spPr>
        <p:txBody>
          <a:bodyPr wrap="square" rtlCol="0">
            <a:spAutoFit/>
          </a:bodyPr>
          <a:lstStyle/>
          <a:p>
            <a:r>
              <a:rPr lang="en-IN" dirty="0" smtClean="0"/>
              <a:t>E.A. Carlen, J.L. </a:t>
            </a:r>
            <a:r>
              <a:rPr lang="en-IN" dirty="0" err="1" smtClean="0"/>
              <a:t>Lebowitz</a:t>
            </a:r>
            <a:r>
              <a:rPr lang="en-IN" dirty="0" smtClean="0"/>
              <a:t> and H. </a:t>
            </a:r>
            <a:r>
              <a:rPr lang="en-IN" dirty="0" err="1" smtClean="0"/>
              <a:t>Lieb</a:t>
            </a:r>
            <a:r>
              <a:rPr lang="en-IN" dirty="0" smtClean="0"/>
              <a:t> (J. Math. Phys. 2013 and K.R.  </a:t>
            </a:r>
            <a:r>
              <a:rPr lang="en-IN" dirty="0" err="1" smtClean="0"/>
              <a:t>Parthasarathy</a:t>
            </a:r>
            <a:r>
              <a:rPr lang="en-IN" dirty="0" smtClean="0"/>
              <a:t>  </a:t>
            </a:r>
          </a:p>
          <a:p>
            <a:r>
              <a:rPr lang="en-IN" dirty="0" smtClean="0"/>
              <a:t>(his recent papers on </a:t>
            </a:r>
            <a:r>
              <a:rPr lang="en-IN" dirty="0" err="1" smtClean="0"/>
              <a:t>ArXiv</a:t>
            </a:r>
            <a:r>
              <a:rPr lang="en-IN" dirty="0" smtClean="0"/>
              <a:t>) have their  favourite questions on existence of  a </a:t>
            </a:r>
          </a:p>
          <a:p>
            <a:r>
              <a:rPr lang="en-IN" dirty="0" smtClean="0"/>
              <a:t>Tripartite density  matrix with given consistent bipartite partial traces, BUT</a:t>
            </a:r>
            <a:endParaRPr lang="en-IN" dirty="0"/>
          </a:p>
        </p:txBody>
      </p:sp>
    </p:spTree>
    <p:extLst>
      <p:ext uri="{BB962C8B-B14F-4D97-AF65-F5344CB8AC3E}">
        <p14:creationId xmlns:p14="http://schemas.microsoft.com/office/powerpoint/2010/main" xmlns="" val="2326013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 part with partial traces problems after  a few more lines</a:t>
            </a:r>
            <a:endParaRPr lang="en-IN" dirty="0"/>
          </a:p>
        </p:txBody>
      </p:sp>
      <p:sp>
        <p:nvSpPr>
          <p:cNvPr id="3" name="Content Placeholder 2"/>
          <p:cNvSpPr>
            <a:spLocks noGrp="1"/>
          </p:cNvSpPr>
          <p:nvPr>
            <p:ph idx="1"/>
          </p:nvPr>
        </p:nvSpPr>
        <p:spPr/>
        <p:txBody>
          <a:bodyPr/>
          <a:lstStyle/>
          <a:p>
            <a:pPr marL="0" indent="0" algn="ctr">
              <a:buNone/>
            </a:pPr>
            <a:r>
              <a:rPr lang="en-IN" dirty="0" smtClean="0"/>
              <a:t>What is the difference between</a:t>
            </a:r>
          </a:p>
          <a:p>
            <a:pPr marL="0" indent="0">
              <a:buNone/>
            </a:pPr>
            <a:r>
              <a:rPr lang="en-IN" dirty="0" smtClean="0"/>
              <a:t>A rocket and the moon,</a:t>
            </a:r>
          </a:p>
          <a:p>
            <a:pPr marL="0" indent="0">
              <a:buNone/>
            </a:pPr>
            <a:r>
              <a:rPr lang="en-IN" dirty="0"/>
              <a:t> </a:t>
            </a:r>
            <a:r>
              <a:rPr lang="en-IN" dirty="0" smtClean="0"/>
              <a:t>                                       A bat and a ball,</a:t>
            </a:r>
          </a:p>
          <a:p>
            <a:pPr marL="0" indent="0">
              <a:buNone/>
            </a:pPr>
            <a:r>
              <a:rPr lang="en-IN" dirty="0" smtClean="0"/>
              <a:t>A laptop and its mouse,</a:t>
            </a:r>
          </a:p>
          <a:p>
            <a:pPr marL="0" indent="0">
              <a:buNone/>
            </a:pPr>
            <a:r>
              <a:rPr lang="en-IN" dirty="0"/>
              <a:t> </a:t>
            </a:r>
            <a:r>
              <a:rPr lang="en-IN" dirty="0" smtClean="0"/>
              <a:t>                                   a room and a hall?</a:t>
            </a:r>
          </a:p>
          <a:p>
            <a:pPr marL="0" indent="0">
              <a:buNone/>
            </a:pPr>
            <a:r>
              <a:rPr lang="en-IN" dirty="0" smtClean="0"/>
              <a:t>In their extreme points or faces, </a:t>
            </a:r>
          </a:p>
          <a:p>
            <a:pPr marL="0" indent="0">
              <a:buNone/>
            </a:pPr>
            <a:r>
              <a:rPr lang="en-IN" dirty="0"/>
              <a:t> </a:t>
            </a:r>
            <a:r>
              <a:rPr lang="en-IN" dirty="0" smtClean="0"/>
              <a:t>                            thus roles big or small.                </a:t>
            </a:r>
            <a:endParaRPr lang="en-IN" dirty="0"/>
          </a:p>
        </p:txBody>
      </p:sp>
    </p:spTree>
    <p:extLst>
      <p:ext uri="{BB962C8B-B14F-4D97-AF65-F5344CB8AC3E}">
        <p14:creationId xmlns:p14="http://schemas.microsoft.com/office/powerpoint/2010/main" xmlns="" val="374121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363" y="390525"/>
            <a:ext cx="7915275" cy="6076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707904" y="6597352"/>
            <a:ext cx="184731" cy="369332"/>
          </a:xfrm>
          <a:prstGeom prst="rect">
            <a:avLst/>
          </a:prstGeom>
          <a:noFill/>
        </p:spPr>
        <p:txBody>
          <a:bodyPr wrap="none" rtlCol="0">
            <a:spAutoFit/>
          </a:bodyPr>
          <a:lstStyle/>
          <a:p>
            <a:endParaRPr lang="en-IN" dirty="0"/>
          </a:p>
        </p:txBody>
      </p:sp>
    </p:spTree>
    <p:extLst>
      <p:ext uri="{BB962C8B-B14F-4D97-AF65-F5344CB8AC3E}">
        <p14:creationId xmlns:p14="http://schemas.microsoft.com/office/powerpoint/2010/main" xmlns="" val="780372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a:t>Entanglement properties of positive operators with</a:t>
            </a:r>
          </a:p>
        </p:txBody>
      </p:sp>
      <p:sp>
        <p:nvSpPr>
          <p:cNvPr id="3" name="Content Placeholder 2"/>
          <p:cNvSpPr>
            <a:spLocks noGrp="1"/>
          </p:cNvSpPr>
          <p:nvPr>
            <p:ph idx="1"/>
          </p:nvPr>
        </p:nvSpPr>
        <p:spPr/>
        <p:txBody>
          <a:bodyPr/>
          <a:lstStyle/>
          <a:p>
            <a:pPr marL="0" indent="0">
              <a:buNone/>
            </a:pPr>
            <a:r>
              <a:rPr lang="en-IN" dirty="0" smtClean="0"/>
              <a:t>                     </a:t>
            </a:r>
            <a:r>
              <a:rPr lang="en-IN" sz="2400" dirty="0" smtClean="0"/>
              <a:t>Physical</a:t>
            </a:r>
            <a:r>
              <a:rPr lang="en-IN" dirty="0" smtClean="0"/>
              <a:t> </a:t>
            </a:r>
            <a:r>
              <a:rPr lang="en-IN" sz="2400" dirty="0" smtClean="0"/>
              <a:t>Review A , Dec. 2014</a:t>
            </a:r>
          </a:p>
          <a:p>
            <a:pPr marL="0" indent="0">
              <a:buNone/>
            </a:pPr>
            <a:endParaRPr lang="en-IN"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052736"/>
            <a:ext cx="527685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1071644"/>
            <a:ext cx="1724025" cy="323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5701" y="1395636"/>
            <a:ext cx="1666875" cy="323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8575" y="1357536"/>
            <a:ext cx="8667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52120" y="1395636"/>
            <a:ext cx="213360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14400" y="2271713"/>
            <a:ext cx="7315200" cy="2314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2"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368472" y="4621687"/>
            <a:ext cx="6134100"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4" name="Picture 1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52500" y="4993162"/>
            <a:ext cx="7277100" cy="1438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81897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dirty="0" smtClean="0"/>
              <a:t>Partial transpose at level j, denoted by </a:t>
            </a:r>
            <a:endParaRPr lang="en-IN" sz="2700" dirty="0"/>
          </a:p>
        </p:txBody>
      </p:sp>
      <p:sp>
        <p:nvSpPr>
          <p:cNvPr id="3" name="Content Placeholder 2"/>
          <p:cNvSpPr>
            <a:spLocks noGrp="1"/>
          </p:cNvSpPr>
          <p:nvPr>
            <p:ph idx="1"/>
          </p:nvPr>
        </p:nvSpPr>
        <p:spPr/>
        <p:txBody>
          <a:bodyPr/>
          <a:lstStyle/>
          <a:p>
            <a:endParaRPr lang="en-IN" dirty="0"/>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0312" y="692696"/>
            <a:ext cx="51435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1073696"/>
            <a:ext cx="6467475"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46287" y="1628800"/>
            <a:ext cx="5791200"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66875" y="2132856"/>
            <a:ext cx="5810250"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6"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33450" y="2542431"/>
            <a:ext cx="727710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7"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4137" y="2894856"/>
            <a:ext cx="4295775"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8" name="Picture 1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17865" y="2866280"/>
            <a:ext cx="1047750" cy="35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882014" y="2820799"/>
            <a:ext cx="1235851" cy="369332"/>
          </a:xfrm>
          <a:prstGeom prst="rect">
            <a:avLst/>
          </a:prstGeom>
          <a:noFill/>
        </p:spPr>
        <p:txBody>
          <a:bodyPr wrap="none" rtlCol="0">
            <a:spAutoFit/>
          </a:bodyPr>
          <a:lstStyle/>
          <a:p>
            <a:r>
              <a:rPr lang="en-IN" dirty="0" smtClean="0"/>
              <a:t>, otherwise</a:t>
            </a:r>
            <a:endParaRPr lang="en-IN" dirty="0"/>
          </a:p>
        </p:txBody>
      </p:sp>
      <p:pic>
        <p:nvPicPr>
          <p:cNvPr id="7179" name="Picture 1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57300" y="3218705"/>
            <a:ext cx="6629400" cy="723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81" name="Picture 1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392363" y="4365104"/>
            <a:ext cx="6534150" cy="1409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0513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marL="0" indent="0">
              <a:buNone/>
            </a:pPr>
            <a:endParaRPr lang="en-IN" dirty="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60648"/>
            <a:ext cx="5210175" cy="1019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4436" y="616403"/>
            <a:ext cx="3000375" cy="419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1681998"/>
            <a:ext cx="6457950" cy="1952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9675" y="3634623"/>
            <a:ext cx="7267575" cy="2686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90739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 Key Theorem on PPT Entangled Projection by Bennett et al</a:t>
            </a:r>
            <a:endParaRPr lang="en-IN" dirty="0"/>
          </a:p>
        </p:txBody>
      </p:sp>
      <p:sp>
        <p:nvSpPr>
          <p:cNvPr id="3" name="Content Placeholder 2"/>
          <p:cNvSpPr>
            <a:spLocks noGrp="1"/>
          </p:cNvSpPr>
          <p:nvPr>
            <p:ph idx="1"/>
          </p:nvPr>
        </p:nvSpPr>
        <p:spPr/>
        <p:txBody>
          <a:bodyPr/>
          <a:lstStyle/>
          <a:p>
            <a:endParaRPr lang="en-IN"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700808"/>
            <a:ext cx="7239000" cy="781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349" y="2452528"/>
            <a:ext cx="7419975" cy="381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5521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 contrast : Johnston’s construction</a:t>
            </a:r>
            <a:br>
              <a:rPr lang="en-IN" dirty="0" smtClean="0"/>
            </a:br>
            <a:endParaRPr lang="en-IN" dirty="0"/>
          </a:p>
        </p:txBody>
      </p:sp>
      <p:sp>
        <p:nvSpPr>
          <p:cNvPr id="3" name="Content Placeholder 2"/>
          <p:cNvSpPr>
            <a:spLocks noGrp="1"/>
          </p:cNvSpPr>
          <p:nvPr>
            <p:ph idx="1"/>
          </p:nvPr>
        </p:nvSpPr>
        <p:spPr/>
        <p:txBody>
          <a:bodyPr/>
          <a:lstStyle/>
          <a:p>
            <a:endParaRPr lang="en-IN"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836712"/>
            <a:ext cx="3781425" cy="323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9484" y="1412776"/>
            <a:ext cx="7400925" cy="1343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19421" y="2755801"/>
            <a:ext cx="5534025" cy="857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1684" y="3540121"/>
            <a:ext cx="7429500"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03486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Parthasarathy’s</a:t>
            </a:r>
            <a:r>
              <a:rPr lang="en-IN" dirty="0" smtClean="0"/>
              <a:t> orthonormal basis :</a:t>
            </a:r>
            <a:br>
              <a:rPr lang="en-IN" dirty="0" smtClean="0"/>
            </a:br>
            <a:r>
              <a:rPr lang="en-IN" dirty="0" smtClean="0"/>
              <a:t>Five types of vectors</a:t>
            </a:r>
            <a:endParaRPr lang="en-IN" dirty="0"/>
          </a:p>
        </p:txBody>
      </p:sp>
      <p:sp>
        <p:nvSpPr>
          <p:cNvPr id="3" name="Content Placeholder 2"/>
          <p:cNvSpPr>
            <a:spLocks noGrp="1"/>
          </p:cNvSpPr>
          <p:nvPr>
            <p:ph idx="1"/>
          </p:nvPr>
        </p:nvSpPr>
        <p:spPr/>
        <p:txBody>
          <a:bodyPr/>
          <a:lstStyle/>
          <a:p>
            <a:endParaRPr lang="en-IN"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77" y="1628800"/>
            <a:ext cx="8134350" cy="4133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44529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Basis-continued</a:t>
            </a:r>
            <a:endParaRPr lang="en-IN"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315084"/>
            <a:ext cx="7962900" cy="1809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851" y="1163218"/>
            <a:ext cx="8048625" cy="3133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70133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Orthonormal basis for </a:t>
            </a:r>
            <a:r>
              <a:rPr lang="en-IN" b="1" i="1" dirty="0"/>
              <a:t>S </a:t>
            </a:r>
            <a:r>
              <a:rPr lang="en-IN" b="1" dirty="0"/>
              <a:t>(general case)</a:t>
            </a:r>
            <a:endParaRPr lang="en-IN" dirty="0"/>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703" y="1268760"/>
            <a:ext cx="7267575" cy="2390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31280" y="3686425"/>
            <a:ext cx="5772150" cy="2686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99547" y="3298388"/>
            <a:ext cx="29527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13645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60648"/>
            <a:ext cx="7362825" cy="400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756" y="4149080"/>
            <a:ext cx="7439025" cy="1771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8900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Theorem continued</a:t>
            </a:r>
            <a:endParaRPr lang="en-IN" sz="2800" dirty="0"/>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3042" y="980728"/>
            <a:ext cx="5543550" cy="5248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9429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0" y="332656"/>
            <a:ext cx="7810500" cy="517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32256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t>Main Theorem</a:t>
            </a:r>
            <a:endParaRPr lang="en-IN" sz="2400" dirty="0"/>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124744"/>
            <a:ext cx="7181850" cy="5600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21441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8133" y="1675681"/>
            <a:ext cx="5876925" cy="2705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2423" y="332656"/>
            <a:ext cx="6486525" cy="1343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flipH="1">
            <a:off x="854835" y="4011449"/>
            <a:ext cx="432048" cy="369332"/>
          </a:xfrm>
          <a:prstGeom prst="rect">
            <a:avLst/>
          </a:prstGeom>
          <a:noFill/>
        </p:spPr>
        <p:txBody>
          <a:bodyPr wrap="square" rtlCol="0">
            <a:spAutoFit/>
          </a:bodyPr>
          <a:lstStyle/>
          <a:p>
            <a:r>
              <a:rPr lang="en-IN" dirty="0" smtClean="0"/>
              <a:t>Le</a:t>
            </a:r>
            <a:endParaRPr lang="en-IN" dirty="0"/>
          </a:p>
        </p:txBody>
      </p:sp>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6172" y="4311516"/>
            <a:ext cx="7439025"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47154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Proof continued</a:t>
            </a:r>
            <a:endParaRPr lang="en-IN" sz="2800" dirty="0"/>
          </a:p>
        </p:txBody>
      </p:sp>
      <p:sp>
        <p:nvSpPr>
          <p:cNvPr id="3" name="Content Placeholder 2"/>
          <p:cNvSpPr>
            <a:spLocks noGrp="1"/>
          </p:cNvSpPr>
          <p:nvPr>
            <p:ph idx="1"/>
          </p:nvPr>
        </p:nvSpPr>
        <p:spPr/>
        <p:txBody>
          <a:bodyPr/>
          <a:lstStyle/>
          <a:p>
            <a:endParaRPr lang="en-IN"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7589" y="1196752"/>
            <a:ext cx="6315075" cy="4305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58432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t>Proof continued</a:t>
            </a:r>
            <a:endParaRPr lang="en-IN" sz="2400" dirty="0"/>
          </a:p>
        </p:txBody>
      </p:sp>
      <p:sp>
        <p:nvSpPr>
          <p:cNvPr id="3" name="Content Placeholder 2"/>
          <p:cNvSpPr>
            <a:spLocks noGrp="1"/>
          </p:cNvSpPr>
          <p:nvPr>
            <p:ph idx="1"/>
          </p:nvPr>
        </p:nvSpPr>
        <p:spPr/>
        <p:txBody>
          <a:bodyPr/>
          <a:lstStyle/>
          <a:p>
            <a:endParaRPr lang="en-IN"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0113" y="1124744"/>
            <a:ext cx="7343775" cy="4838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91485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t>Further use</a:t>
            </a:r>
            <a:endParaRPr lang="en-IN" sz="2400" dirty="0"/>
          </a:p>
        </p:txBody>
      </p:sp>
      <p:sp>
        <p:nvSpPr>
          <p:cNvPr id="3" name="Content Placeholder 2"/>
          <p:cNvSpPr>
            <a:spLocks noGrp="1"/>
          </p:cNvSpPr>
          <p:nvPr>
            <p:ph idx="1"/>
          </p:nvPr>
        </p:nvSpPr>
        <p:spPr/>
        <p:txBody>
          <a:bodyPr/>
          <a:lstStyle/>
          <a:p>
            <a:endParaRPr lang="en-IN"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3584" y="1124744"/>
            <a:ext cx="7534275" cy="504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25490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smtClean="0"/>
              <a:t>Johnston’s</a:t>
            </a:r>
            <a:r>
              <a:rPr lang="en-IN" dirty="0" smtClean="0"/>
              <a:t> </a:t>
            </a:r>
            <a:r>
              <a:rPr lang="en-IN" sz="2800" dirty="0" smtClean="0"/>
              <a:t>question and our attempt</a:t>
            </a:r>
            <a:endParaRPr lang="en-IN" sz="2800" dirty="0"/>
          </a:p>
        </p:txBody>
      </p:sp>
      <p:sp>
        <p:nvSpPr>
          <p:cNvPr id="3" name="Content Placeholder 2"/>
          <p:cNvSpPr>
            <a:spLocks noGrp="1"/>
          </p:cNvSpPr>
          <p:nvPr>
            <p:ph idx="1"/>
          </p:nvPr>
        </p:nvSpPr>
        <p:spPr/>
        <p:txBody>
          <a:bodyPr/>
          <a:lstStyle/>
          <a:p>
            <a:endParaRPr lang="en-IN" dirty="0"/>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340768"/>
            <a:ext cx="7391400" cy="962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9342" y="2302793"/>
            <a:ext cx="7353300" cy="3943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5640693" y="1904788"/>
            <a:ext cx="292068" cy="369332"/>
          </a:xfrm>
          <a:prstGeom prst="rect">
            <a:avLst/>
          </a:prstGeom>
          <a:noFill/>
        </p:spPr>
        <p:txBody>
          <a:bodyPr wrap="none" rtlCol="0">
            <a:spAutoFit/>
          </a:bodyPr>
          <a:lstStyle/>
          <a:p>
            <a:r>
              <a:rPr lang="en-IN" dirty="0" smtClean="0"/>
              <a:t>?</a:t>
            </a:r>
            <a:endParaRPr lang="en-IN" dirty="0"/>
          </a:p>
        </p:txBody>
      </p:sp>
      <p:sp>
        <p:nvSpPr>
          <p:cNvPr id="6" name="TextBox 5"/>
          <p:cNvSpPr txBox="1"/>
          <p:nvPr/>
        </p:nvSpPr>
        <p:spPr>
          <a:xfrm>
            <a:off x="3849295" y="6061477"/>
            <a:ext cx="1153393" cy="369332"/>
          </a:xfrm>
          <a:prstGeom prst="rect">
            <a:avLst/>
          </a:prstGeom>
          <a:noFill/>
        </p:spPr>
        <p:txBody>
          <a:bodyPr wrap="none" rtlCol="0">
            <a:spAutoFit/>
          </a:bodyPr>
          <a:lstStyle/>
          <a:p>
            <a:r>
              <a:rPr lang="en-IN" dirty="0" smtClean="0"/>
              <a:t>Thank you</a:t>
            </a:r>
            <a:endParaRPr lang="en-IN" dirty="0"/>
          </a:p>
        </p:txBody>
      </p:sp>
    </p:spTree>
    <p:extLst>
      <p:ext uri="{BB962C8B-B14F-4D97-AF65-F5344CB8AC3E}">
        <p14:creationId xmlns:p14="http://schemas.microsoft.com/office/powerpoint/2010/main" xmlns="" val="91939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885" y="476672"/>
            <a:ext cx="7810500" cy="517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6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0" y="842963"/>
            <a:ext cx="7810500" cy="517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9958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0" y="842963"/>
            <a:ext cx="7810500" cy="517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5431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0" y="842963"/>
            <a:ext cx="7810500" cy="517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86171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2365</TotalTime>
  <Words>1227</Words>
  <Application>Microsoft Office PowerPoint</Application>
  <PresentationFormat>On-screen Show (4:3)</PresentationFormat>
  <Paragraphs>100</Paragraphs>
  <Slides>55</Slides>
  <Notes>6</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completely entangled and completely positive</vt:lpstr>
      <vt:lpstr>Abstract</vt:lpstr>
      <vt:lpstr>They also note that the projection operator on a completely entangled space so obtained is PPT entangled. </vt:lpstr>
      <vt:lpstr>Slide 4</vt:lpstr>
      <vt:lpstr>Slide 5</vt:lpstr>
      <vt:lpstr>Slide 6</vt:lpstr>
      <vt:lpstr>Slide 7</vt:lpstr>
      <vt:lpstr>Slide 8</vt:lpstr>
      <vt:lpstr>Slide 9</vt:lpstr>
      <vt:lpstr>Slide 10</vt:lpstr>
      <vt:lpstr>Slide 11</vt:lpstr>
      <vt:lpstr>Slide 12</vt:lpstr>
      <vt:lpstr>Slide 13</vt:lpstr>
      <vt:lpstr>Gates</vt:lpstr>
      <vt:lpstr>Slide 15</vt:lpstr>
      <vt:lpstr>Two qubit  maximally entangled states -a relook</vt:lpstr>
      <vt:lpstr>CNOT GATE</vt:lpstr>
      <vt:lpstr>Naïve approaches for  partial transpose of  a block matrix A  (i) Take the block matrix B obtained by taking transposes of respective matrices.             (ii) Take the block matrix C obtained by interchanging the matrices in blocks at the jk-th and kj-th positions.  What happens? If A is Hermitian then so are B and C. But if A is positive, then B or C need not be so!                     1     0      0   1                               1     0      0      0        0     0     0    0                               0     0      1      0  A= 0     0     0    0                     B=C= 0     1      0      0        1     0     0     1                               0     0      0      1</vt:lpstr>
      <vt:lpstr>Completely positive maps</vt:lpstr>
      <vt:lpstr>  Choi-Jamiolkowsky Check M.D. Choi, Lin. Alg. Appl. 1975 &amp; A. Jamiolkowsky, Rep. Math. Phys. 1972.  </vt:lpstr>
      <vt:lpstr>Pyramid for Progress and Quality</vt:lpstr>
      <vt:lpstr>Examples of unextendable product bases from Bennett, DiVincenzo, Mor, Shor, Smolin and Terhal,Phys. Rev. Lett. 1999</vt:lpstr>
      <vt:lpstr>Examples of UPB (contd.)</vt:lpstr>
      <vt:lpstr>Completely entangled spaces in general case  </vt:lpstr>
      <vt:lpstr>Slide 25</vt:lpstr>
      <vt:lpstr>Slide 26</vt:lpstr>
      <vt:lpstr>Slide 27</vt:lpstr>
      <vt:lpstr>Slide 28</vt:lpstr>
      <vt:lpstr>Jai OTOA 2014 workshop and  Jai Hari Bercovici’s Lectures</vt:lpstr>
      <vt:lpstr>Input from Preeti Parashar</vt:lpstr>
      <vt:lpstr>There is a simpler problem of the same spirit :  to determine a state from its marginals</vt:lpstr>
      <vt:lpstr>But there are interesting states which require less number of parties (and also less number of marginals), like the W states </vt:lpstr>
      <vt:lpstr>Slide 33</vt:lpstr>
      <vt:lpstr>Klyachko’s insight and hard work</vt:lpstr>
      <vt:lpstr>Main result </vt:lpstr>
      <vt:lpstr>Slide 36</vt:lpstr>
      <vt:lpstr>Extremal Quantum States in Coupled System by K.R. Parthasarathy Annales de l'institut Henri Poincaré (B) Prob. et Statistiques 2005</vt:lpstr>
      <vt:lpstr> J. Math. Phys.  Nov. 2004</vt:lpstr>
      <vt:lpstr>I part with partial traces problems after  a few more lines</vt:lpstr>
      <vt:lpstr>Entanglement properties of positive operators with</vt:lpstr>
      <vt:lpstr>Partial transpose at level j, denoted by </vt:lpstr>
      <vt:lpstr>Slide 42</vt:lpstr>
      <vt:lpstr>A Key Theorem on PPT Entangled Projection by Bennett et al</vt:lpstr>
      <vt:lpstr>A contrast : Johnston’s construction </vt:lpstr>
      <vt:lpstr>Parthasarathy’s orthonormal basis : Five types of vectors</vt:lpstr>
      <vt:lpstr>Basis-continued</vt:lpstr>
      <vt:lpstr>Orthonormal basis for S (general case)</vt:lpstr>
      <vt:lpstr>Slide 48</vt:lpstr>
      <vt:lpstr>Theorem continued</vt:lpstr>
      <vt:lpstr>Main Theorem</vt:lpstr>
      <vt:lpstr>Slide 51</vt:lpstr>
      <vt:lpstr>Proof continued</vt:lpstr>
      <vt:lpstr>Proof continued</vt:lpstr>
      <vt:lpstr>Further use</vt:lpstr>
      <vt:lpstr>Johnston’s question and our attempt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c:creator>
  <cp:lastModifiedBy>admin</cp:lastModifiedBy>
  <cp:revision>116</cp:revision>
  <dcterms:created xsi:type="dcterms:W3CDTF">2014-11-01T13:55:33Z</dcterms:created>
  <dcterms:modified xsi:type="dcterms:W3CDTF">2014-12-16T05:18:23Z</dcterms:modified>
</cp:coreProperties>
</file>